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4"/>
  </p:notesMasterIdLst>
  <p:sldIdLst>
    <p:sldId id="269" r:id="rId2"/>
    <p:sldId id="342" r:id="rId3"/>
    <p:sldId id="343" r:id="rId4"/>
    <p:sldId id="344" r:id="rId5"/>
    <p:sldId id="345" r:id="rId6"/>
    <p:sldId id="340" r:id="rId7"/>
    <p:sldId id="341" r:id="rId8"/>
    <p:sldId id="370" r:id="rId9"/>
    <p:sldId id="380" r:id="rId10"/>
    <p:sldId id="381" r:id="rId11"/>
    <p:sldId id="372" r:id="rId12"/>
    <p:sldId id="374" r:id="rId13"/>
    <p:sldId id="375" r:id="rId14"/>
    <p:sldId id="376" r:id="rId15"/>
    <p:sldId id="377" r:id="rId16"/>
    <p:sldId id="371" r:id="rId17"/>
    <p:sldId id="373" r:id="rId18"/>
    <p:sldId id="378" r:id="rId19"/>
    <p:sldId id="379" r:id="rId20"/>
    <p:sldId id="312" r:id="rId21"/>
    <p:sldId id="346" r:id="rId22"/>
    <p:sldId id="313" r:id="rId23"/>
    <p:sldId id="314" r:id="rId24"/>
    <p:sldId id="355" r:id="rId25"/>
    <p:sldId id="347" r:id="rId26"/>
    <p:sldId id="356" r:id="rId27"/>
    <p:sldId id="365" r:id="rId28"/>
    <p:sldId id="359" r:id="rId29"/>
    <p:sldId id="360" r:id="rId30"/>
    <p:sldId id="367" r:id="rId31"/>
    <p:sldId id="1358" r:id="rId32"/>
    <p:sldId id="669" r:id="rId3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tamaran" panose="020B0604020202020204" charset="0"/>
      <p:regular r:id="rId39"/>
      <p:bold r:id="rId40"/>
    </p:embeddedFont>
    <p:embeddedFont>
      <p:font typeface="Catamaran Thin" panose="020B0604020202020204" charset="0"/>
      <p:regular r:id="rId41"/>
      <p:bold r:id="rId42"/>
    </p:embeddedFont>
    <p:embeddedFont>
      <p:font typeface="Lucida Sans" panose="020B070304050402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AC0"/>
    <a:srgbClr val="790101"/>
    <a:srgbClr val="FA8C6E"/>
    <a:srgbClr val="A50021"/>
    <a:srgbClr val="FFBDBD"/>
    <a:srgbClr val="960000"/>
    <a:srgbClr val="990101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EC2C83-4F27-46E9-AB52-EA9CB43B9D6F}">
  <a:tblStyle styleId="{93EC2C83-4F27-46E9-AB52-EA9CB43B9D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7553AC-1573-4A18-AE2D-678138A4FA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91511" autoAdjust="0"/>
  </p:normalViewPr>
  <p:slideViewPr>
    <p:cSldViewPr>
      <p:cViewPr varScale="1">
        <p:scale>
          <a:sx n="133" d="100"/>
          <a:sy n="133" d="100"/>
        </p:scale>
        <p:origin x="99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46962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43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1298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7309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2967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9858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2048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9149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925C32-AC78-403D-956C-3116DC3CDC8A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76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/>
          <p:nvPr/>
        </p:nvSpPr>
        <p:spPr>
          <a:xfrm>
            <a:off x="-45516" y="689752"/>
            <a:ext cx="624020" cy="688794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grpSp>
        <p:nvGrpSpPr>
          <p:cNvPr id="89" name="Google Shape;89;p6"/>
          <p:cNvGrpSpPr/>
          <p:nvPr/>
        </p:nvGrpSpPr>
        <p:grpSpPr>
          <a:xfrm>
            <a:off x="6320993" y="-7"/>
            <a:ext cx="3630818" cy="5143498"/>
            <a:chOff x="6320991" y="-7"/>
            <a:chExt cx="3630818" cy="5143498"/>
          </a:xfrm>
        </p:grpSpPr>
        <p:sp>
          <p:nvSpPr>
            <p:cNvPr id="90" name="Google Shape;90;p6"/>
            <p:cNvSpPr/>
            <p:nvPr/>
          </p:nvSpPr>
          <p:spPr>
            <a:xfrm>
              <a:off x="6320991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7806636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8548210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3" name="Google Shape;93;p6"/>
            <p:cNvSpPr/>
            <p:nvPr/>
          </p:nvSpPr>
          <p:spPr>
            <a:xfrm rot="10800000">
              <a:off x="7806422" y="30"/>
              <a:ext cx="1404540" cy="515400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7806643" y="1543679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7065077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8745616" y="1335143"/>
              <a:ext cx="835681" cy="92246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133773" y="3941724"/>
              <a:ext cx="507445" cy="5601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 rot="10800000">
              <a:off x="7406482" y="-7"/>
              <a:ext cx="720792" cy="527782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331887" y="2181982"/>
              <a:ext cx="962029" cy="106196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8548210" y="2833077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01" name="Google Shape;101;p6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"/>
          <p:cNvSpPr txBox="1">
            <a:spLocks noGrp="1"/>
          </p:cNvSpPr>
          <p:nvPr>
            <p:ph type="body" idx="1"/>
          </p:nvPr>
        </p:nvSpPr>
        <p:spPr>
          <a:xfrm>
            <a:off x="779077" y="1503551"/>
            <a:ext cx="2808300" cy="326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⬢"/>
              <a:defRPr sz="20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20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3" name="Google Shape;103;p6"/>
          <p:cNvSpPr txBox="1">
            <a:spLocks noGrp="1"/>
          </p:cNvSpPr>
          <p:nvPr>
            <p:ph type="body" idx="2"/>
          </p:nvPr>
        </p:nvSpPr>
        <p:spPr>
          <a:xfrm>
            <a:off x="3981304" y="1503551"/>
            <a:ext cx="2808300" cy="326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⬢"/>
              <a:defRPr sz="20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20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80583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0"/>
          <p:cNvGrpSpPr/>
          <p:nvPr/>
        </p:nvGrpSpPr>
        <p:grpSpPr>
          <a:xfrm>
            <a:off x="-981076" y="-2"/>
            <a:ext cx="11516345" cy="5143455"/>
            <a:chOff x="-981075" y="-3"/>
            <a:chExt cx="11516344" cy="5143455"/>
          </a:xfrm>
        </p:grpSpPr>
        <p:sp>
          <p:nvSpPr>
            <p:cNvPr id="159" name="Google Shape;159;p10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sldNum" idx="12"/>
          </p:nvPr>
        </p:nvSpPr>
        <p:spPr>
          <a:xfrm>
            <a:off x="8480583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4860132"/>
            <a:ext cx="2133600" cy="2262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83FF-23A8-41DE-9244-C47BFAC03E35}" type="datetimeFigureOut">
              <a:rPr lang="ru-RU"/>
              <a:pPr>
                <a:defRPr/>
              </a:pPr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4861323"/>
            <a:ext cx="4259263" cy="2250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1293-3B92-4B19-9DD4-ECD2F952D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97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4860132"/>
            <a:ext cx="2133600" cy="2262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EDB6D-DD6C-4AFB-B9A5-BA80813B5769}" type="datetimeFigureOut">
              <a:rPr lang="ru-RU"/>
              <a:pPr>
                <a:defRPr/>
              </a:pPr>
              <a:t>21.06.2022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4861323"/>
            <a:ext cx="4259263" cy="2250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85F99-321A-4F6F-B76A-3E9C3140E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2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503551"/>
            <a:ext cx="60105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⬢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3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9" r:id="rId3"/>
    <p:sldLayoutId id="2147483660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5"/>
          <p:cNvSpPr/>
          <p:nvPr/>
        </p:nvSpPr>
        <p:spPr>
          <a:xfrm>
            <a:off x="611560" y="1635646"/>
            <a:ext cx="8077364" cy="3723878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0" algn="bl" rotWithShape="0">
              <a:schemeClr val="accent1">
                <a:alpha val="6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5"/>
          <p:cNvSpPr txBox="1">
            <a:spLocks noGrp="1"/>
          </p:cNvSpPr>
          <p:nvPr>
            <p:ph type="title" idx="4294967295"/>
          </p:nvPr>
        </p:nvSpPr>
        <p:spPr>
          <a:xfrm>
            <a:off x="791580" y="1622647"/>
            <a:ext cx="7560840" cy="97236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br>
              <a:rPr lang="ru-RU" sz="2800" dirty="0"/>
            </a:br>
            <a:br>
              <a:rPr lang="ru-RU" sz="2800" dirty="0"/>
            </a:br>
            <a:r>
              <a:rPr lang="ru-RU" dirty="0"/>
              <a:t>Научное обоснование развития службы крови Республики Беларусь</a:t>
            </a:r>
            <a:endParaRPr dirty="0"/>
          </a:p>
        </p:txBody>
      </p:sp>
      <p:sp>
        <p:nvSpPr>
          <p:cNvPr id="355" name="Google Shape;355;p25"/>
          <p:cNvSpPr txBox="1">
            <a:spLocks noGrp="1"/>
          </p:cNvSpPr>
          <p:nvPr>
            <p:ph type="sldNum" idx="12"/>
          </p:nvPr>
        </p:nvSpPr>
        <p:spPr>
          <a:xfrm>
            <a:off x="8480583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3" y="411510"/>
            <a:ext cx="915417" cy="91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29762" y="-4160"/>
            <a:ext cx="4284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"/>
                <a:ea typeface="Catamaran"/>
                <a:cs typeface="Catamaran"/>
                <a:sym typeface="Catamaran"/>
              </a:rPr>
              <a:t>Министерство здравоохранения Республики Беларусь </a:t>
            </a:r>
          </a:p>
        </p:txBody>
      </p:sp>
      <p:sp>
        <p:nvSpPr>
          <p:cNvPr id="8" name="Google Shape;353;p25"/>
          <p:cNvSpPr txBox="1">
            <a:spLocks/>
          </p:cNvSpPr>
          <p:nvPr/>
        </p:nvSpPr>
        <p:spPr>
          <a:xfrm>
            <a:off x="1835696" y="617191"/>
            <a:ext cx="756084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algn="ctr"/>
            <a:r>
              <a:rPr lang="ru-RU" sz="2000" dirty="0"/>
              <a:t>ГУ «Республиканский научно-практический центр трансфузиологии и медицинских биотехнологий»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4374" y="361596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b="1" dirty="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Директор </a:t>
            </a:r>
          </a:p>
          <a:p>
            <a:pPr lvl="0" algn="ctr">
              <a:defRPr/>
            </a:pPr>
            <a:r>
              <a:rPr lang="ru-RU" altLang="ru-RU" b="1" dirty="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Карпенко Ф.Н.</a:t>
            </a:r>
          </a:p>
          <a:p>
            <a:pPr lvl="0" algn="ctr">
              <a:defRPr/>
            </a:pPr>
            <a:endParaRPr lang="ru-RU" b="1" dirty="0">
              <a:solidFill>
                <a:schemeClr val="accen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lvl="0" algn="ctr">
              <a:defRPr/>
            </a:pPr>
            <a:r>
              <a:rPr lang="ru-RU" b="1" dirty="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Минск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395288" y="86916"/>
            <a:ext cx="8137525" cy="1350169"/>
          </a:xfrm>
        </p:spPr>
        <p:txBody>
          <a:bodyPr/>
          <a:lstStyle/>
          <a:p>
            <a:pPr algn="ctr"/>
            <a:br>
              <a:rPr lang="en-US" sz="2000"/>
            </a:br>
            <a:r>
              <a:rPr lang="ru-RU" sz="2400"/>
              <a:t>Результаты исследования гематологических и биохимических показателей крови доноров автоматического тромбоцитафереза</a:t>
            </a:r>
            <a:r>
              <a:rPr lang="ru-RU" sz="2000"/>
              <a:t> </a:t>
            </a:r>
            <a:br>
              <a:rPr lang="en-US" sz="2000"/>
            </a:br>
            <a:endParaRPr lang="ru-RU" sz="1600">
              <a:solidFill>
                <a:schemeClr val="accent2"/>
              </a:solidFill>
            </a:endParaRPr>
          </a:p>
        </p:txBody>
      </p:sp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/>
          <a:srcRect l="23045" t="19264" r="21227" b="13431"/>
          <a:stretch>
            <a:fillRect/>
          </a:stretch>
        </p:blipFill>
        <p:spPr bwMode="auto">
          <a:xfrm>
            <a:off x="1763713" y="1275160"/>
            <a:ext cx="5905500" cy="371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1531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75856" y="51470"/>
            <a:ext cx="5976664" cy="504056"/>
          </a:xfrm>
          <a:prstGeom prst="roundRect">
            <a:avLst/>
          </a:prstGeom>
          <a:gradFill flip="none" rotWithShape="1">
            <a:gsLst>
              <a:gs pos="3750">
                <a:schemeClr val="accent1"/>
              </a:gs>
              <a:gs pos="56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91880" y="117897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ТЕХНОЛОГИИ</a:t>
            </a:r>
          </a:p>
        </p:txBody>
      </p:sp>
      <p:sp>
        <p:nvSpPr>
          <p:cNvPr id="5" name="Google Shape;218;p14"/>
          <p:cNvSpPr txBox="1">
            <a:spLocks/>
          </p:cNvSpPr>
          <p:nvPr/>
        </p:nvSpPr>
        <p:spPr>
          <a:xfrm>
            <a:off x="323528" y="1347614"/>
            <a:ext cx="8712968" cy="24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 algn="just">
              <a:lnSpc>
                <a:spcPct val="100000"/>
              </a:lnSpc>
              <a:buClr>
                <a:srgbClr val="424E5B"/>
              </a:buClr>
              <a:buSzPts val="1400"/>
            </a:pPr>
            <a:r>
              <a:rPr lang="ru-RU" sz="2000" dirty="0">
                <a:solidFill>
                  <a:srgbClr val="C00000"/>
                </a:solidFill>
                <a:latin typeface="Catamaran Thin"/>
                <a:ea typeface="Catamaran Thin"/>
                <a:sym typeface="Catamaran Thin"/>
              </a:rPr>
              <a:t>НАУЧНОЕ ОБОСНОВАНИЕ ТЕХНОЛОГИЙ В ПРОИЗВОДСТВЕННОЙ ТРАНСФУЗИОЛОГИИ</a:t>
            </a:r>
          </a:p>
          <a:p>
            <a:pPr marL="139700" algn="just">
              <a:lnSpc>
                <a:spcPct val="100000"/>
              </a:lnSpc>
              <a:buClr>
                <a:srgbClr val="424E5B"/>
              </a:buClr>
              <a:buSzPts val="1400"/>
            </a:pPr>
            <a:endParaRPr lang="ru-RU" sz="2000" dirty="0">
              <a:solidFill>
                <a:srgbClr val="C00000"/>
              </a:solidFill>
              <a:latin typeface="Catamaran Thin"/>
              <a:ea typeface="Catamaran Thin"/>
              <a:sym typeface="Catamaran Thin"/>
            </a:endParaRPr>
          </a:p>
          <a:p>
            <a:pPr marL="425450" indent="-285750" algn="just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Определить распространенность маркеров вирусов гепатита В, С и ВИЧ среди доноров крови и разработать контрольную панель сывороток крови, содержащих и не содержащих </a:t>
            </a:r>
            <a:r>
              <a:rPr lang="ru-RU" sz="1600" b="0" dirty="0" err="1">
                <a:solidFill>
                  <a:schemeClr val="tx1"/>
                </a:solidFill>
                <a:latin typeface="Catamaran Thin"/>
                <a:ea typeface="Catamaran Thin"/>
              </a:rPr>
              <a:t>HBsAg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 (2021-2024). </a:t>
            </a:r>
            <a:r>
              <a:rPr lang="ru-RU" sz="1600" b="0" dirty="0">
                <a:latin typeface="Catamaran Thin"/>
                <a:ea typeface="Catamaran Thin"/>
              </a:rPr>
              <a:t>Будет разработано изделие медицинского назначения - панель сывороток крови, содержащих и не содержащих </a:t>
            </a:r>
            <a:r>
              <a:rPr lang="ru-RU" sz="1600" b="0" dirty="0" err="1">
                <a:latin typeface="Catamaran Thin"/>
                <a:ea typeface="Catamaran Thin"/>
              </a:rPr>
              <a:t>HBsAg</a:t>
            </a:r>
            <a:r>
              <a:rPr lang="ru-RU" sz="1600" b="0" dirty="0">
                <a:latin typeface="Catamaran Thin"/>
                <a:ea typeface="Catamaran Thin"/>
              </a:rPr>
              <a:t>.</a:t>
            </a:r>
          </a:p>
          <a:p>
            <a:pPr marL="425450" indent="-285750" algn="just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Разработать предложения по внесению изменений в акты законодательства для повышения эффективности национальной системы донорства крови и ее компонентов (2019-2020 гг.). </a:t>
            </a:r>
            <a:r>
              <a:rPr lang="ru-RU" sz="1600" b="0" dirty="0">
                <a:latin typeface="Catamaran Thin"/>
                <a:ea typeface="Catamaran Thin"/>
              </a:rPr>
              <a:t>Подготовлен комплект документов по внесению изменений в Закон Республики Беларусь «О донорстве крови и ее компонентов».</a:t>
            </a: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6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3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5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7388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75856" y="51470"/>
            <a:ext cx="5976664" cy="504056"/>
          </a:xfrm>
          <a:prstGeom prst="roundRect">
            <a:avLst/>
          </a:prstGeom>
          <a:gradFill flip="none" rotWithShape="1">
            <a:gsLst>
              <a:gs pos="3750">
                <a:schemeClr val="accent1"/>
              </a:gs>
              <a:gs pos="56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91880" y="117897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ТЕХНОЛОГИИ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23528" y="555526"/>
            <a:ext cx="8579296" cy="662473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Рекомендации по питанию доноров крови в </a:t>
            </a:r>
            <a:r>
              <a:rPr lang="ru-RU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междонационный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период</a:t>
            </a: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Catamaran Thin"/>
                <a:ea typeface="Catamaran Thin"/>
                <a:cs typeface="Catamaran"/>
                <a:sym typeface="Catamaran Thin"/>
              </a:rPr>
              <a:t>Нормы физиологических потребностей в энергии, белках, жирах, углеводах для взрослого населения  со средним уровнем физической активности составляют около 80–90 г белков, 100–110 г жиров, 430–480 г углеводов в сутки для мужчин, и 70–75 г белков, 80–85 г жиров и 360–380 г углеводов в сутки для женщин. 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Catamaran Thin"/>
                <a:ea typeface="Catamaran Thin"/>
                <a:cs typeface="Catamaran"/>
                <a:sym typeface="Catamaran Thin"/>
              </a:rPr>
              <a:t>Суточная потребность в железе составляет 10 мг для мужчин и 18 мг для женщин, которое здоровые люди могут получить из общепринятого рациона.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Catamaran Thin"/>
                <a:ea typeface="Catamaran Thin"/>
                <a:cs typeface="Catamaran"/>
                <a:sym typeface="Catamaran Thin"/>
              </a:rPr>
              <a:t>Поскольку при разовой </a:t>
            </a:r>
            <a:r>
              <a:rPr lang="ru-RU" sz="1700" dirty="0" err="1">
                <a:solidFill>
                  <a:schemeClr val="tx1"/>
                </a:solidFill>
                <a:latin typeface="Catamaran Thin"/>
                <a:ea typeface="Catamaran Thin"/>
                <a:cs typeface="Catamaran"/>
                <a:sym typeface="Catamaran Thin"/>
              </a:rPr>
              <a:t>кроводаче</a:t>
            </a:r>
            <a:r>
              <a:rPr lang="ru-RU" sz="1700" dirty="0">
                <a:solidFill>
                  <a:schemeClr val="tx1"/>
                </a:solidFill>
                <a:latin typeface="Catamaran Thin"/>
                <a:ea typeface="Catamaran Thin"/>
                <a:cs typeface="Catamaran"/>
                <a:sym typeface="Catamaran Thin"/>
              </a:rPr>
              <a:t> донор теряет до </a:t>
            </a:r>
            <a:r>
              <a:rPr lang="ru-RU" sz="1700" dirty="0">
                <a:solidFill>
                  <a:schemeClr val="accent1"/>
                </a:solidFill>
                <a:latin typeface="Catamaran Thin"/>
                <a:ea typeface="Catamaran Thin"/>
                <a:cs typeface="Catamaran"/>
                <a:sym typeface="Catamaran Thin"/>
              </a:rPr>
              <a:t>200–250 мг </a:t>
            </a:r>
            <a:r>
              <a:rPr lang="ru-RU" sz="1700" dirty="0">
                <a:solidFill>
                  <a:schemeClr val="tx1"/>
                </a:solidFill>
                <a:latin typeface="Catamaran Thin"/>
                <a:ea typeface="Catamaran Thin"/>
                <a:cs typeface="Catamaran"/>
                <a:sym typeface="Catamaran Thin"/>
              </a:rPr>
              <a:t>железа, это количество должно быть компенсировано дополнительным его поступлением с продуктами питания. 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Catamaran Thin"/>
                <a:ea typeface="Catamaran Thin"/>
                <a:cs typeface="Catamaran"/>
                <a:sym typeface="Catamaran Thin"/>
              </a:rPr>
              <a:t>При средней частоте </a:t>
            </a:r>
            <a:r>
              <a:rPr lang="ru-RU" sz="1700" dirty="0" err="1">
                <a:solidFill>
                  <a:schemeClr val="tx1"/>
                </a:solidFill>
                <a:latin typeface="Catamaran Thin"/>
                <a:ea typeface="Catamaran Thin"/>
                <a:cs typeface="Catamaran"/>
                <a:sym typeface="Catamaran Thin"/>
              </a:rPr>
              <a:t>кроводач</a:t>
            </a:r>
            <a:r>
              <a:rPr lang="ru-RU" sz="1700" dirty="0">
                <a:solidFill>
                  <a:schemeClr val="tx1"/>
                </a:solidFill>
                <a:latin typeface="Catamaran Thin"/>
                <a:ea typeface="Catamaran Thin"/>
                <a:cs typeface="Catamaran"/>
                <a:sym typeface="Catamaran Thin"/>
              </a:rPr>
              <a:t> 4 раза в год это количество должно поступить в течение 3 </a:t>
            </a:r>
            <a:r>
              <a:rPr lang="ru-RU" sz="1700" dirty="0" err="1">
                <a:solidFill>
                  <a:schemeClr val="tx1"/>
                </a:solidFill>
                <a:latin typeface="Catamaran Thin"/>
                <a:ea typeface="Catamaran Thin"/>
                <a:cs typeface="Catamaran"/>
                <a:sym typeface="Catamaran Thin"/>
              </a:rPr>
              <a:t>мес</a:t>
            </a:r>
            <a:r>
              <a:rPr lang="ru-RU" sz="1700" dirty="0">
                <a:solidFill>
                  <a:schemeClr val="tx1"/>
                </a:solidFill>
                <a:latin typeface="Catamaran Thin"/>
                <a:ea typeface="Catamaran Thin"/>
                <a:cs typeface="Catamaran"/>
                <a:sym typeface="Catamaran Thin"/>
              </a:rPr>
              <a:t>, что составит около 2 мг/день. В условиях дефицита железо всасывается в тонком кишечнике в количестве, равном примерно 20% от его содержания в рационе, поэтому дополнительно к основному рациону питания донор крови должен потреблять продукты, содержащие около 10 мг железа (в сутки). </a:t>
            </a: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18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2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59832" y="116632"/>
            <a:ext cx="5976664" cy="504056"/>
          </a:xfrm>
          <a:prstGeom prst="roundRect">
            <a:avLst/>
          </a:prstGeom>
          <a:gradFill flip="none" rotWithShape="1">
            <a:gsLst>
              <a:gs pos="3750">
                <a:schemeClr val="accent1"/>
              </a:gs>
              <a:gs pos="56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91880" y="117897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ТЕХНОЛОГИИ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95536" y="1203598"/>
            <a:ext cx="8579296" cy="662473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Рекомендации по питанию доноров крови в </a:t>
            </a:r>
            <a:r>
              <a:rPr lang="ru-RU" sz="1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междонационный</a:t>
            </a:r>
            <a:r>
              <a:rPr lang="ru-RU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период</a:t>
            </a: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Catamaran Thin"/>
                <a:ea typeface="Catamaran Thin"/>
                <a:cs typeface="Catamaran"/>
              </a:rPr>
              <a:t>Примерами набора продуктов, содержащих 10 мг железа, могут являться следующие: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Catamaran Thin"/>
                <a:ea typeface="Catamaran Thin"/>
                <a:cs typeface="Catamaran"/>
              </a:rPr>
              <a:t>1) печень говяжья – 80 г (5,5 мг железа), капуста свежая или тушеная – 200 г (1,2 мг железа), хурма – 2 шт. (4 мг железа); 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Catamaran Thin"/>
                <a:ea typeface="Catamaran Thin"/>
                <a:cs typeface="Catamaran"/>
              </a:rPr>
              <a:t>2) говядина тушеная – 150 г (4 мг железа), картофель отварной – 250 г (2,25 мг железа), среднее яблоко – 1 шт. (3,3 мг железа).</a:t>
            </a:r>
          </a:p>
          <a:p>
            <a:pPr algn="just"/>
            <a:r>
              <a:rPr lang="ru-RU" sz="1700" dirty="0">
                <a:solidFill>
                  <a:schemeClr val="accent1"/>
                </a:solidFill>
                <a:latin typeface="Catamaran Thin"/>
                <a:ea typeface="Catamaran Thin"/>
                <a:cs typeface="Catamaran"/>
              </a:rPr>
              <a:t>Ориентировочная стоимость данных продуктовых наборов составляет 1,25 руб.</a:t>
            </a:r>
          </a:p>
          <a:p>
            <a:endParaRPr lang="ru-RU" sz="24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59832" y="116632"/>
            <a:ext cx="5976664" cy="504056"/>
          </a:xfrm>
          <a:prstGeom prst="roundRect">
            <a:avLst/>
          </a:prstGeom>
          <a:gradFill flip="none" rotWithShape="1">
            <a:gsLst>
              <a:gs pos="3750">
                <a:schemeClr val="accent1"/>
              </a:gs>
              <a:gs pos="56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91880" y="117897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ТЕХНОЛОГИИ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7504" y="483518"/>
            <a:ext cx="8928992" cy="662473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Рекомендации по питанию доноров компонентов крови в </a:t>
            </a:r>
            <a:r>
              <a:rPr lang="ru-RU" sz="1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междонационный</a:t>
            </a:r>
            <a:r>
              <a:rPr lang="ru-RU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период</a:t>
            </a:r>
          </a:p>
          <a:p>
            <a:pPr algn="ctr"/>
            <a:endParaRPr lang="ru-RU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latin typeface="Catamaran Thin"/>
                <a:ea typeface="Catamaran Thin"/>
                <a:cs typeface="Catamaran"/>
              </a:rPr>
              <a:t>Донор плазмы за одну </a:t>
            </a:r>
            <a:r>
              <a:rPr lang="ru-RU" sz="1500" dirty="0" err="1">
                <a:solidFill>
                  <a:schemeClr val="tx1"/>
                </a:solidFill>
                <a:latin typeface="Catamaran Thin"/>
                <a:ea typeface="Catamaran Thin"/>
                <a:cs typeface="Catamaran"/>
              </a:rPr>
              <a:t>донацию</a:t>
            </a:r>
            <a:r>
              <a:rPr lang="ru-RU" sz="1500" dirty="0">
                <a:solidFill>
                  <a:schemeClr val="tx1"/>
                </a:solidFill>
                <a:latin typeface="Catamaran Thin"/>
                <a:ea typeface="Catamaran Thin"/>
                <a:cs typeface="Catamaran"/>
              </a:rPr>
              <a:t> теряет около 50 г белка. При режиме </a:t>
            </a:r>
            <a:r>
              <a:rPr lang="ru-RU" sz="1500" dirty="0" err="1">
                <a:solidFill>
                  <a:schemeClr val="tx1"/>
                </a:solidFill>
                <a:latin typeface="Catamaran Thin"/>
                <a:ea typeface="Catamaran Thin"/>
                <a:cs typeface="Catamaran"/>
              </a:rPr>
              <a:t>донаций</a:t>
            </a:r>
            <a:r>
              <a:rPr lang="ru-RU" sz="1500" dirty="0">
                <a:solidFill>
                  <a:schemeClr val="tx1"/>
                </a:solidFill>
                <a:latin typeface="Catamaran Thin"/>
                <a:ea typeface="Catamaran Thin"/>
                <a:cs typeface="Catamaran"/>
              </a:rPr>
              <a:t> 1 раз в 2 недели эти потери должны быть компенсированы в течение 14 дней, т.е. порядка 3 г белка в день дополнительно к основному рациону. Это сравнительно небольшое количество, однако желательно, чтобы оно поступало в виде белков, полноценных по аминокислотному составу. Лучшими продуктами для восполнения потерь белка у доноров компонентов крови (прежде всего доноров </a:t>
            </a:r>
            <a:r>
              <a:rPr lang="ru-RU" sz="1500" dirty="0" err="1">
                <a:solidFill>
                  <a:schemeClr val="tx1"/>
                </a:solidFill>
                <a:latin typeface="Catamaran Thin"/>
                <a:ea typeface="Catamaran Thin"/>
                <a:cs typeface="Catamaran"/>
              </a:rPr>
              <a:t>плазмоцитафереза</a:t>
            </a:r>
            <a:r>
              <a:rPr lang="ru-RU" sz="1500" dirty="0">
                <a:solidFill>
                  <a:schemeClr val="tx1"/>
                </a:solidFill>
                <a:latin typeface="Catamaran Thin"/>
                <a:ea typeface="Catamaran Thin"/>
                <a:cs typeface="Catamaran"/>
              </a:rPr>
              <a:t>) являются продукты животного происхождения, богатые кальцием и железом. </a:t>
            </a:r>
          </a:p>
          <a:p>
            <a:pPr algn="just">
              <a:lnSpc>
                <a:spcPct val="80000"/>
              </a:lnSpc>
            </a:pPr>
            <a:endParaRPr lang="ru-RU" sz="1500" dirty="0">
              <a:solidFill>
                <a:schemeClr val="tx1"/>
              </a:solidFill>
              <a:latin typeface="Catamaran Thin"/>
              <a:ea typeface="Catamaran Thin"/>
              <a:cs typeface="Catamaran"/>
            </a:endParaRPr>
          </a:p>
          <a:p>
            <a:pPr algn="just"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latin typeface="Catamaran Thin"/>
                <a:ea typeface="Catamaran Thin"/>
                <a:cs typeface="Catamaran"/>
              </a:rPr>
              <a:t>Во время </a:t>
            </a:r>
            <a:r>
              <a:rPr lang="ru-RU" sz="1500" dirty="0" err="1">
                <a:solidFill>
                  <a:schemeClr val="tx1"/>
                </a:solidFill>
                <a:latin typeface="Catamaran Thin"/>
                <a:ea typeface="Catamaran Thin"/>
                <a:cs typeface="Catamaran"/>
              </a:rPr>
              <a:t>донации</a:t>
            </a:r>
            <a:r>
              <a:rPr lang="ru-RU" sz="1500" dirty="0">
                <a:solidFill>
                  <a:schemeClr val="tx1"/>
                </a:solidFill>
                <a:latin typeface="Catamaran Thin"/>
                <a:ea typeface="Catamaran Thin"/>
                <a:cs typeface="Catamaran"/>
              </a:rPr>
              <a:t> плазмы либо тромбоцитов донор теряет около 50 мг железа, которые необходимо восполнить в течение 14 дней до следующей </a:t>
            </a:r>
            <a:r>
              <a:rPr lang="ru-RU" sz="1500" dirty="0" err="1">
                <a:solidFill>
                  <a:schemeClr val="tx1"/>
                </a:solidFill>
                <a:latin typeface="Catamaran Thin"/>
                <a:ea typeface="Catamaran Thin"/>
                <a:cs typeface="Catamaran"/>
              </a:rPr>
              <a:t>донации</a:t>
            </a:r>
            <a:r>
              <a:rPr lang="ru-RU" sz="1500" dirty="0">
                <a:solidFill>
                  <a:schemeClr val="tx1"/>
                </a:solidFill>
                <a:latin typeface="Catamaran Thin"/>
                <a:ea typeface="Catamaran Thin"/>
                <a:cs typeface="Catamaran"/>
              </a:rPr>
              <a:t>, т.е. порядка 3,6 мг железа в день должно поступать с пищей дополнительно к обычной среднесуточной потребности).</a:t>
            </a:r>
          </a:p>
          <a:p>
            <a:pPr algn="just">
              <a:lnSpc>
                <a:spcPct val="80000"/>
              </a:lnSpc>
            </a:pPr>
            <a:endParaRPr lang="ru-RU" sz="1500" dirty="0">
              <a:solidFill>
                <a:schemeClr val="tx1"/>
              </a:solidFill>
              <a:latin typeface="Catamaran Thin"/>
              <a:ea typeface="Catamaran Thin"/>
              <a:cs typeface="Catamaran"/>
            </a:endParaRPr>
          </a:p>
          <a:p>
            <a:pPr algn="just"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latin typeface="Catamaran Thin"/>
                <a:ea typeface="Catamaran Thin"/>
                <a:cs typeface="Catamaran"/>
              </a:rPr>
              <a:t>Суточная потребность в кальции для мужчин и женщин составляет 1000 мг. При заготовке компонентов крови (плазмы, тромбоцитов) автоматическими методами часть ионизированного кальция в кровеносном русле донора связывается антикоагулянтом, используемым при выполнении данной процедуры. Так, во время </a:t>
            </a:r>
            <a:r>
              <a:rPr lang="ru-RU" sz="1500" dirty="0" err="1">
                <a:solidFill>
                  <a:schemeClr val="tx1"/>
                </a:solidFill>
                <a:latin typeface="Catamaran Thin"/>
                <a:ea typeface="Catamaran Thin"/>
                <a:cs typeface="Catamaran"/>
              </a:rPr>
              <a:t>афереза</a:t>
            </a:r>
            <a:r>
              <a:rPr lang="ru-RU" sz="1500" dirty="0">
                <a:solidFill>
                  <a:schemeClr val="tx1"/>
                </a:solidFill>
                <a:latin typeface="Catamaran Thin"/>
                <a:ea typeface="Catamaran Thin"/>
                <a:cs typeface="Catamaran"/>
              </a:rPr>
              <a:t> 600 мл плазмы количество израсходованного антикоагулянта (4% цитрат натрия) составляет в среднем 180 мл. Этим количеством цитрата натрия связывается примерно 1,3 г кальция. При </a:t>
            </a:r>
            <a:r>
              <a:rPr lang="ru-RU" sz="1500" dirty="0" err="1">
                <a:solidFill>
                  <a:schemeClr val="tx1"/>
                </a:solidFill>
                <a:latin typeface="Catamaran Thin"/>
                <a:ea typeface="Catamaran Thin"/>
                <a:cs typeface="Catamaran"/>
              </a:rPr>
              <a:t>донации</a:t>
            </a:r>
            <a:r>
              <a:rPr lang="ru-RU" sz="1500" dirty="0">
                <a:solidFill>
                  <a:schemeClr val="tx1"/>
                </a:solidFill>
                <a:latin typeface="Catamaran Thin"/>
                <a:ea typeface="Catamaran Thin"/>
                <a:cs typeface="Catamaran"/>
              </a:rPr>
              <a:t> тромбоцитов в зависимости от количества забранных доз расходуется 300–500 мл антикоагулянта, который способен связать от 2,2 г до 3,6 г кальция из сыворотки крови. </a:t>
            </a: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18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55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59832" y="116632"/>
            <a:ext cx="5976664" cy="504056"/>
          </a:xfrm>
          <a:prstGeom prst="roundRect">
            <a:avLst/>
          </a:prstGeom>
          <a:gradFill flip="none" rotWithShape="1">
            <a:gsLst>
              <a:gs pos="3750">
                <a:schemeClr val="accent1"/>
              </a:gs>
              <a:gs pos="56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91880" y="117897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ТЕХНОЛОГИИ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598223"/>
            <a:ext cx="8579296" cy="662473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be-BY" sz="1800" dirty="0"/>
          </a:p>
          <a:p>
            <a:pPr algn="ctr"/>
            <a:r>
              <a:rPr lang="be-BY" sz="1800" dirty="0"/>
              <a:t>П</a:t>
            </a:r>
            <a:r>
              <a:rPr lang="ru-RU" sz="1800" dirty="0"/>
              <a:t>осле УФ-облучения плазмы с метиленовым синим в ней снизилось содержание фибриногена с 258,73±43,8 до 218,9±36,0 мг/</a:t>
            </a:r>
            <a:r>
              <a:rPr lang="ru-RU" sz="1800" dirty="0" err="1"/>
              <a:t>дл</a:t>
            </a:r>
            <a:r>
              <a:rPr lang="ru-RU" sz="1800" dirty="0"/>
              <a:t> (на 15,4%), активность VIII фактора свертывания крови — с 81,3±19,5 до 63,2±17,3% (на 22,2%).</a:t>
            </a:r>
          </a:p>
          <a:p>
            <a:pPr algn="ctr"/>
            <a:endParaRPr lang="ru-RU" sz="1800" dirty="0"/>
          </a:p>
          <a:p>
            <a:pPr algn="ctr"/>
            <a:r>
              <a:rPr lang="ru-RU" sz="1800" dirty="0"/>
              <a:t>После обработки </a:t>
            </a:r>
            <a:r>
              <a:rPr lang="ru-RU" sz="1800" dirty="0" err="1"/>
              <a:t>нативной</a:t>
            </a:r>
            <a:r>
              <a:rPr lang="ru-RU" sz="1800" dirty="0"/>
              <a:t> плазмы рибофлавином и последующего замораживания/размораживания активность фактора VIII в ней снижается на 21 и 31,9%, фактора IX — на 15 и 27%, содержание фибриногена — на 28 и 32% соответственно.</a:t>
            </a:r>
          </a:p>
          <a:p>
            <a:pPr algn="ctr"/>
            <a:endParaRPr lang="ru-RU" sz="1800" dirty="0"/>
          </a:p>
          <a:p>
            <a:pPr algn="ctr"/>
            <a:r>
              <a:rPr lang="ru-RU" sz="1800" dirty="0"/>
              <a:t>Отмечено, что </a:t>
            </a:r>
            <a:r>
              <a:rPr lang="ru-RU" sz="1800" dirty="0" err="1"/>
              <a:t>неизвлекаемый</a:t>
            </a:r>
            <a:r>
              <a:rPr lang="ru-RU" sz="1800" dirty="0"/>
              <a:t> объем КТ при проведении процедуры редукции патогенов с использованием системы </a:t>
            </a:r>
            <a:r>
              <a:rPr lang="ru-RU" sz="1800" dirty="0" err="1"/>
              <a:t>Intercept</a:t>
            </a:r>
            <a:r>
              <a:rPr lang="ru-RU" sz="1800" dirty="0"/>
              <a:t> составляет не более 10%, тогда как количество тромбоцитов снижается в пределах 15-20%</a:t>
            </a: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18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1576" y="56828"/>
            <a:ext cx="5976664" cy="504056"/>
          </a:xfrm>
          <a:prstGeom prst="roundRect">
            <a:avLst/>
          </a:prstGeom>
          <a:gradFill flip="none" rotWithShape="1">
            <a:gsLst>
              <a:gs pos="3750">
                <a:schemeClr val="accent1"/>
              </a:gs>
              <a:gs pos="56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03848" y="106792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ТЕХНОЛОГИИ</a:t>
            </a:r>
          </a:p>
        </p:txBody>
      </p:sp>
      <p:sp>
        <p:nvSpPr>
          <p:cNvPr id="5" name="Google Shape;218;p14"/>
          <p:cNvSpPr txBox="1">
            <a:spLocks/>
          </p:cNvSpPr>
          <p:nvPr/>
        </p:nvSpPr>
        <p:spPr>
          <a:xfrm>
            <a:off x="215008" y="2067694"/>
            <a:ext cx="8640960" cy="24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 algn="just">
              <a:lnSpc>
                <a:spcPct val="100000"/>
              </a:lnSpc>
              <a:buClr>
                <a:srgbClr val="424E5B"/>
              </a:buClr>
              <a:buSzPts val="1400"/>
            </a:pPr>
            <a:r>
              <a:rPr lang="ru-RU" sz="2000" dirty="0">
                <a:solidFill>
                  <a:srgbClr val="C00000"/>
                </a:solidFill>
                <a:latin typeface="Catamaran Thin"/>
                <a:ea typeface="Catamaran Thin"/>
                <a:sym typeface="Catamaran Thin"/>
              </a:rPr>
              <a:t>ТЕХНОЛОГИИ ПОЛУЧЕНИЯ ЛЕКАРСТВЕННЫХ СРЕДСТВ ИЗ ПЛАЗМЫ КРОВИ</a:t>
            </a:r>
          </a:p>
          <a:p>
            <a:pPr marL="139700" algn="just">
              <a:lnSpc>
                <a:spcPct val="100000"/>
              </a:lnSpc>
              <a:buClr>
                <a:srgbClr val="424E5B"/>
              </a:buClr>
              <a:buSzPts val="1400"/>
            </a:pPr>
            <a:endParaRPr lang="ru-RU" sz="2000" dirty="0">
              <a:solidFill>
                <a:srgbClr val="C00000"/>
              </a:solidFill>
              <a:latin typeface="Catamaran Thin"/>
              <a:ea typeface="Catamaran Thin"/>
              <a:sym typeface="Catamaran Thin"/>
            </a:endParaRPr>
          </a:p>
          <a:p>
            <a:pPr marL="139700" algn="just">
              <a:lnSpc>
                <a:spcPct val="100000"/>
              </a:lnSpc>
              <a:buClr>
                <a:srgbClr val="424E5B"/>
              </a:buClr>
              <a:buSzPts val="1400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Темы научно-исследовательских работ в этой области:</a:t>
            </a:r>
          </a:p>
          <a:p>
            <a:pPr marL="425450" indent="-285750" algn="just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Разработать лекарственные средства на основе плазмы крови человека «</a:t>
            </a:r>
            <a:r>
              <a:rPr lang="ru-RU" sz="1600" b="0" dirty="0" err="1">
                <a:solidFill>
                  <a:schemeClr val="tx1"/>
                </a:solidFill>
                <a:latin typeface="Catamaran Thin"/>
                <a:ea typeface="Catamaran Thin"/>
              </a:rPr>
              <a:t>ПлазмаБел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» и «</a:t>
            </a:r>
            <a:r>
              <a:rPr lang="ru-RU" sz="1600" b="0" dirty="0" err="1">
                <a:solidFill>
                  <a:schemeClr val="tx1"/>
                </a:solidFill>
                <a:latin typeface="Catamaran Thin"/>
                <a:ea typeface="Catamaran Thin"/>
              </a:rPr>
              <a:t>Нормоплаз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» и освоить производство в РНПЦ трансфузиологии и медицинских биотехнологий (2016-2022 гг.). </a:t>
            </a:r>
            <a:r>
              <a:rPr lang="ru-RU" sz="1600" b="0" dirty="0">
                <a:latin typeface="Catamaran Thin"/>
                <a:ea typeface="Catamaran Thin"/>
              </a:rPr>
              <a:t>На стадии клинических испытаний.</a:t>
            </a:r>
          </a:p>
          <a:p>
            <a:pPr marL="425450" indent="-285750" algn="just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Разработать технологию и освоить производство лекарственного средства иммуноглобулин человека для внутривенного введения (2016-2023 гг.). </a:t>
            </a:r>
            <a:r>
              <a:rPr lang="ru-RU" sz="1600" b="0" dirty="0">
                <a:latin typeface="Catamaran Thin"/>
                <a:ea typeface="Catamaran Thin"/>
              </a:rPr>
              <a:t>На стадии клинических испытаний.</a:t>
            </a:r>
            <a:endParaRPr lang="ru-RU" sz="1600" b="0" dirty="0">
              <a:solidFill>
                <a:schemeClr val="tx1"/>
              </a:solidFill>
              <a:latin typeface="Catamaran Thin"/>
              <a:ea typeface="Catamaran Thin"/>
            </a:endParaRPr>
          </a:p>
          <a:p>
            <a:pPr marL="425450" indent="-285750" algn="just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Разработать и освоить технологию производства лекарственного средства на основе </a:t>
            </a:r>
            <a:r>
              <a:rPr lang="ru-RU" sz="1600" b="0" dirty="0" err="1">
                <a:solidFill>
                  <a:schemeClr val="tx1"/>
                </a:solidFill>
                <a:latin typeface="Catamaran Thin"/>
                <a:ea typeface="Catamaran Thin"/>
              </a:rPr>
              <a:t>вирусинактивированных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 факторов свертывания </a:t>
            </a:r>
            <a:r>
              <a:rPr lang="ru-RU" sz="1600" b="0" dirty="0" err="1">
                <a:solidFill>
                  <a:schemeClr val="tx1"/>
                </a:solidFill>
                <a:latin typeface="Catamaran Thin"/>
                <a:ea typeface="Catamaran Thin"/>
              </a:rPr>
              <a:t>протромбинового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 комплекса (2016-2023 гг.). </a:t>
            </a:r>
            <a:r>
              <a:rPr lang="ru-RU" sz="1600" b="0" dirty="0">
                <a:latin typeface="Catamaran Thin"/>
                <a:ea typeface="Catamaran Thin"/>
              </a:rPr>
              <a:t>На стадии клинических испытаний.</a:t>
            </a:r>
          </a:p>
          <a:p>
            <a:pPr marL="425450" indent="-285750" algn="just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</a:endParaRP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6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3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5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4495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1576" y="56828"/>
            <a:ext cx="5976664" cy="504056"/>
          </a:xfrm>
          <a:prstGeom prst="roundRect">
            <a:avLst/>
          </a:prstGeom>
          <a:gradFill flip="none" rotWithShape="1">
            <a:gsLst>
              <a:gs pos="3750">
                <a:schemeClr val="accent1"/>
              </a:gs>
              <a:gs pos="56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03848" y="106792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ТЕХНОЛОГИИ</a:t>
            </a:r>
          </a:p>
        </p:txBody>
      </p:sp>
      <p:sp>
        <p:nvSpPr>
          <p:cNvPr id="5" name="Google Shape;218;p14"/>
          <p:cNvSpPr txBox="1">
            <a:spLocks/>
          </p:cNvSpPr>
          <p:nvPr/>
        </p:nvSpPr>
        <p:spPr>
          <a:xfrm>
            <a:off x="215143" y="1707654"/>
            <a:ext cx="8640960" cy="24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 algn="just">
              <a:lnSpc>
                <a:spcPct val="100000"/>
              </a:lnSpc>
              <a:buClr>
                <a:srgbClr val="424E5B"/>
              </a:buClr>
              <a:buSzPts val="1400"/>
            </a:pPr>
            <a:r>
              <a:rPr lang="ru-RU" sz="2000" dirty="0">
                <a:solidFill>
                  <a:srgbClr val="C00000"/>
                </a:solidFill>
                <a:latin typeface="Catamaran Thin"/>
                <a:ea typeface="Catamaran Thin"/>
                <a:sym typeface="Catamaran Thin"/>
              </a:rPr>
              <a:t>ТЕХНОЛОГИИ ПОЛУЧЕНИЯ ЛЕКАРСТВЕННЫХ СРЕДСТВ ИЗ ПЛАЗМЫ КРОВИ</a:t>
            </a:r>
          </a:p>
          <a:p>
            <a:pPr marL="139700" algn="just">
              <a:lnSpc>
                <a:spcPct val="100000"/>
              </a:lnSpc>
              <a:buClr>
                <a:srgbClr val="424E5B"/>
              </a:buClr>
              <a:buSzPts val="1400"/>
            </a:pPr>
            <a:endParaRPr lang="ru-RU" sz="2000" dirty="0">
              <a:solidFill>
                <a:srgbClr val="C00000"/>
              </a:solidFill>
              <a:latin typeface="Catamaran Thin"/>
              <a:ea typeface="Catamaran Thin"/>
              <a:sym typeface="Catamaran Thin"/>
            </a:endParaRPr>
          </a:p>
          <a:p>
            <a:pPr marL="425450" indent="-285750" algn="just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Разработать технологию и освоить производство набора реагентов на основе хромогенного субстрата для количественного определения фактора VIII в плазме крови человека, продуктах крови и лекарственных средствах (2016-2021 гг.). </a:t>
            </a:r>
            <a:r>
              <a:rPr lang="ru-RU" sz="1600" b="0" dirty="0">
                <a:latin typeface="Catamaran Thin"/>
                <a:ea typeface="Catamaran Thin"/>
              </a:rPr>
              <a:t>Получено регистрационное удостоверение.</a:t>
            </a:r>
          </a:p>
          <a:p>
            <a:pPr marL="425450" indent="-285750" algn="just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Разработать технологию и освоить производство набора реагентов для количественного определения фактора свертывания крови VII человека в плазме, продуктах крови и лекарственных средствах хромогенным методом (2019-2021 гг.). </a:t>
            </a:r>
            <a:r>
              <a:rPr lang="ru-RU" sz="1600" b="0" dirty="0">
                <a:latin typeface="Catamaran Thin"/>
                <a:ea typeface="Catamaran Thin"/>
              </a:rPr>
              <a:t>Получено регистрационное удостоверение.</a:t>
            </a:r>
          </a:p>
          <a:p>
            <a:pPr marL="425450" indent="-285750" algn="just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</a:endParaRP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6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3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5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2119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1576" y="56828"/>
            <a:ext cx="5976664" cy="504056"/>
          </a:xfrm>
          <a:prstGeom prst="roundRect">
            <a:avLst/>
          </a:prstGeom>
          <a:gradFill flip="none" rotWithShape="1">
            <a:gsLst>
              <a:gs pos="3750">
                <a:schemeClr val="accent1"/>
              </a:gs>
              <a:gs pos="56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03848" y="106792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ТЕХНОЛОГИИ</a:t>
            </a:r>
          </a:p>
        </p:txBody>
      </p:sp>
      <p:sp>
        <p:nvSpPr>
          <p:cNvPr id="5" name="Google Shape;218;p14"/>
          <p:cNvSpPr txBox="1">
            <a:spLocks/>
          </p:cNvSpPr>
          <p:nvPr/>
        </p:nvSpPr>
        <p:spPr>
          <a:xfrm>
            <a:off x="215008" y="1779662"/>
            <a:ext cx="8640960" cy="24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 algn="just">
              <a:lnSpc>
                <a:spcPct val="100000"/>
              </a:lnSpc>
              <a:buClr>
                <a:srgbClr val="424E5B"/>
              </a:buClr>
              <a:buSzPts val="1400"/>
            </a:pPr>
            <a:r>
              <a:rPr lang="ru-RU" sz="2000" dirty="0">
                <a:solidFill>
                  <a:srgbClr val="C00000"/>
                </a:solidFill>
                <a:latin typeface="Catamaran Thin"/>
                <a:ea typeface="Catamaran Thin"/>
                <a:sym typeface="Catamaran Thin"/>
              </a:rPr>
              <a:t>РЕКОМБИНАТНТНЫЕ ТЕХНОЛОГИИ</a:t>
            </a:r>
          </a:p>
          <a:p>
            <a:pPr marL="139700" algn="just">
              <a:lnSpc>
                <a:spcPct val="100000"/>
              </a:lnSpc>
              <a:buClr>
                <a:srgbClr val="424E5B"/>
              </a:buClr>
              <a:buSzPts val="1400"/>
            </a:pPr>
            <a:endParaRPr lang="ru-RU" sz="2000" dirty="0">
              <a:solidFill>
                <a:srgbClr val="C00000"/>
              </a:solidFill>
              <a:latin typeface="Catamaran Thin"/>
              <a:ea typeface="Catamaran Thin"/>
              <a:sym typeface="Catamaran Thin"/>
            </a:endParaRPr>
          </a:p>
          <a:p>
            <a:pPr marL="139700" algn="just">
              <a:lnSpc>
                <a:spcPct val="100000"/>
              </a:lnSpc>
              <a:buClr>
                <a:srgbClr val="424E5B"/>
              </a:buClr>
              <a:buSzPts val="1400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Темы научно-исследовательских работ в этой области:</a:t>
            </a:r>
          </a:p>
          <a:p>
            <a:pPr marL="425450" indent="-285750" algn="just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Разработать и освоить технологию производства фармацевтической субстанции рекомбинантного  интерферона альфа-2b (2011-2016 гг.). </a:t>
            </a:r>
            <a:r>
              <a:rPr lang="ru-RU" sz="1600" b="0" dirty="0">
                <a:latin typeface="Catamaran Thin"/>
                <a:ea typeface="Catamaran Thin"/>
              </a:rPr>
              <a:t>Получено регистрационное удостоверение.</a:t>
            </a:r>
          </a:p>
          <a:p>
            <a:pPr marL="425450" indent="-285750" algn="just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</a:endParaRPr>
          </a:p>
          <a:p>
            <a:pPr marL="425450" indent="-285750" algn="just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Разработать и освоить технологию производства фармацевтической субстанции рекомбинантного </a:t>
            </a:r>
            <a:r>
              <a:rPr lang="ru-RU" sz="1600" b="0" dirty="0" err="1">
                <a:solidFill>
                  <a:schemeClr val="tx1"/>
                </a:solidFill>
                <a:latin typeface="Catamaran Thin"/>
                <a:ea typeface="Catamaran Thin"/>
              </a:rPr>
              <a:t>гранулоцитарного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Catamaran Thin"/>
                <a:ea typeface="Catamaran Thin"/>
              </a:rPr>
              <a:t>колониестимулирующего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 фактора (2011-2016 гг.). </a:t>
            </a:r>
            <a:r>
              <a:rPr lang="ru-RU" sz="1600" b="0" dirty="0">
                <a:latin typeface="Catamaran Thin"/>
                <a:ea typeface="Catamaran Thin"/>
              </a:rPr>
              <a:t>Получено регистрационное удостоверение.</a:t>
            </a:r>
          </a:p>
          <a:p>
            <a:pPr marL="425450" indent="-285750" algn="just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</a:endParaRP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6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3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5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4304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1576" y="56828"/>
            <a:ext cx="5976664" cy="504056"/>
          </a:xfrm>
          <a:prstGeom prst="roundRect">
            <a:avLst/>
          </a:prstGeom>
          <a:gradFill flip="none" rotWithShape="1">
            <a:gsLst>
              <a:gs pos="3750">
                <a:schemeClr val="accent1"/>
              </a:gs>
              <a:gs pos="56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03848" y="106792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ТЕХНОЛОГИИ</a:t>
            </a:r>
          </a:p>
        </p:txBody>
      </p:sp>
      <p:sp>
        <p:nvSpPr>
          <p:cNvPr id="5" name="Google Shape;218;p14"/>
          <p:cNvSpPr txBox="1">
            <a:spLocks/>
          </p:cNvSpPr>
          <p:nvPr/>
        </p:nvSpPr>
        <p:spPr>
          <a:xfrm>
            <a:off x="194318" y="1779662"/>
            <a:ext cx="8640960" cy="24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 algn="just">
              <a:lnSpc>
                <a:spcPct val="100000"/>
              </a:lnSpc>
              <a:buClr>
                <a:srgbClr val="424E5B"/>
              </a:buClr>
              <a:buSzPts val="1400"/>
            </a:pPr>
            <a:r>
              <a:rPr lang="ru-RU" sz="2000" dirty="0">
                <a:solidFill>
                  <a:srgbClr val="C00000"/>
                </a:solidFill>
                <a:latin typeface="Catamaran Thin"/>
                <a:ea typeface="Catamaran Thin"/>
                <a:sym typeface="Catamaran Thin"/>
              </a:rPr>
              <a:t>КЛЕТОЧНЫЕ ТЕХНОЛОГИИ</a:t>
            </a:r>
          </a:p>
          <a:p>
            <a:pPr marL="139700" algn="just">
              <a:lnSpc>
                <a:spcPct val="100000"/>
              </a:lnSpc>
              <a:buClr>
                <a:srgbClr val="424E5B"/>
              </a:buClr>
              <a:buSzPts val="1400"/>
            </a:pPr>
            <a:endParaRPr lang="ru-RU" sz="2000" dirty="0">
              <a:solidFill>
                <a:srgbClr val="C00000"/>
              </a:solidFill>
              <a:latin typeface="Catamaran Thin"/>
              <a:ea typeface="Catamaran Thin"/>
              <a:sym typeface="Catamaran Thin"/>
            </a:endParaRPr>
          </a:p>
          <a:p>
            <a:pPr marL="139700" algn="just">
              <a:lnSpc>
                <a:spcPct val="100000"/>
              </a:lnSpc>
              <a:buClr>
                <a:srgbClr val="424E5B"/>
              </a:buClr>
              <a:buSzPts val="1400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Темы научно-исследовательских работ в этой области:</a:t>
            </a:r>
          </a:p>
          <a:p>
            <a:pPr marL="425450" indent="-285750" algn="just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Разработать и внедрить технологию получения растворимых факторов тромбоцитов для комплексного лечения пациентов с хронической ишемией нижних конечностей атеросклеротического генеза (2016-2020 гг.). </a:t>
            </a:r>
            <a:r>
              <a:rPr lang="ru-RU" sz="1600" b="0" dirty="0">
                <a:latin typeface="Catamaran Thin"/>
                <a:ea typeface="Catamaran Thin"/>
              </a:rPr>
              <a:t>Получено регистрационное удостоверение на ИМН «Плазма, обогащенная растворимыми факторами тромбоцитов, аллогенная».</a:t>
            </a:r>
            <a:endParaRPr lang="ru-RU" sz="1600" b="0" dirty="0">
              <a:solidFill>
                <a:schemeClr val="tx1"/>
              </a:solidFill>
              <a:latin typeface="Catamaran Thin"/>
              <a:ea typeface="Catamaran Thin"/>
            </a:endParaRPr>
          </a:p>
          <a:p>
            <a:pPr marL="425450" lvl="0" indent="-285750" algn="just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Разработать технологии получения и применения </a:t>
            </a:r>
            <a:r>
              <a:rPr lang="ru-RU" sz="1600" b="0" dirty="0" err="1">
                <a:solidFill>
                  <a:schemeClr val="tx1"/>
                </a:solidFill>
                <a:latin typeface="Catamaran Thin"/>
                <a:ea typeface="Catamaran Thin"/>
              </a:rPr>
              <a:t>аутологичной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 плазмы, обогащенной растворимыми факторами тромбоцитов, при травматических повреждениями мышц и связочного аппарата (2019-2021 гг.). </a:t>
            </a:r>
            <a:r>
              <a:rPr lang="ru-RU" sz="1600" b="0" dirty="0">
                <a:latin typeface="Catamaran Thin"/>
                <a:ea typeface="Catamaran Thin"/>
              </a:rPr>
              <a:t>Получено регистрационное удостоверение на ИМН Плазма, обогащенная растворимыми факторами тромбоцитов, </a:t>
            </a:r>
            <a:r>
              <a:rPr lang="ru-RU" sz="1600" b="0" dirty="0" err="1">
                <a:latin typeface="Catamaran Thin"/>
                <a:ea typeface="Catamaran Thin"/>
              </a:rPr>
              <a:t>аутологичная</a:t>
            </a:r>
            <a:r>
              <a:rPr lang="ru-RU" sz="1600" b="0" dirty="0">
                <a:latin typeface="Catamaran Thin"/>
                <a:ea typeface="Catamaran Thin"/>
              </a:rPr>
              <a:t> «</a:t>
            </a:r>
            <a:r>
              <a:rPr lang="ru-RU" sz="1600" b="0" dirty="0" err="1">
                <a:latin typeface="Catamaran Thin"/>
                <a:ea typeface="Catamaran Thin"/>
              </a:rPr>
              <a:t>ТравмоПОРФТ</a:t>
            </a:r>
            <a:r>
              <a:rPr lang="ru-RU" sz="1600" b="0" dirty="0">
                <a:latin typeface="Catamaran Thin"/>
                <a:ea typeface="Catamaran Thin"/>
              </a:rPr>
              <a:t>».</a:t>
            </a:r>
            <a:endParaRPr lang="ru-RU" sz="1600" b="0" dirty="0">
              <a:solidFill>
                <a:schemeClr val="tx1"/>
              </a:solidFill>
              <a:latin typeface="Catamaran Thin"/>
              <a:ea typeface="Catamaran Thin"/>
            </a:endParaRPr>
          </a:p>
          <a:p>
            <a:pPr marL="425450" indent="-285750" algn="just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Разработать методики получения трансплантатов </a:t>
            </a:r>
            <a:r>
              <a:rPr lang="ru-RU" sz="1600" b="0" dirty="0" err="1">
                <a:solidFill>
                  <a:schemeClr val="tx1"/>
                </a:solidFill>
                <a:latin typeface="Catamaran Thin"/>
                <a:ea typeface="Catamaran Thin"/>
              </a:rPr>
              <a:t>аутологичных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 мезенхимальных стволовых клеток для лечения </a:t>
            </a:r>
            <a:r>
              <a:rPr lang="ru-RU" sz="1600" b="0" dirty="0" err="1">
                <a:solidFill>
                  <a:schemeClr val="tx1"/>
                </a:solidFill>
                <a:latin typeface="Catamaran Thin"/>
                <a:ea typeface="Catamaran Thin"/>
              </a:rPr>
              <a:t>фармакорезистентной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 эпилепсии (2016-2019 гг.). </a:t>
            </a:r>
            <a:r>
              <a:rPr lang="ru-RU" sz="1600" b="0" dirty="0">
                <a:latin typeface="Catamaran Thin"/>
                <a:ea typeface="Catamaran Thin"/>
              </a:rPr>
              <a:t>Разработана инструкция по применению метода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.</a:t>
            </a:r>
          </a:p>
          <a:p>
            <a:pPr marL="425450" lvl="0" indent="-285750" algn="just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Разработать композиционный состав </a:t>
            </a:r>
            <a:r>
              <a:rPr lang="ru-RU" sz="1600" b="0" dirty="0" err="1">
                <a:solidFill>
                  <a:schemeClr val="tx1"/>
                </a:solidFill>
                <a:latin typeface="Catamaran Thin"/>
                <a:ea typeface="Catamaran Thin"/>
              </a:rPr>
              <a:t>биотрансплантата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 для </a:t>
            </a:r>
            <a:r>
              <a:rPr lang="ru-RU" sz="1600" b="0" dirty="0" err="1">
                <a:solidFill>
                  <a:schemeClr val="tx1"/>
                </a:solidFill>
                <a:latin typeface="Catamaran Thin"/>
                <a:ea typeface="Catamaran Thin"/>
              </a:rPr>
              <a:t>спондилодеза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 (2017-2020 гг.). </a:t>
            </a:r>
            <a:r>
              <a:rPr lang="ru-RU" sz="1600" b="0" dirty="0">
                <a:latin typeface="Catamaran Thin"/>
                <a:ea typeface="Catamaran Thin"/>
              </a:rPr>
              <a:t>Разработана инструкция по применению метода</a:t>
            </a:r>
            <a:endParaRPr lang="ru-RU" sz="1600" b="0" dirty="0">
              <a:solidFill>
                <a:schemeClr val="tx1"/>
              </a:solidFill>
              <a:latin typeface="Catamaran Thin"/>
              <a:ea typeface="Catamaran Thin"/>
            </a:endParaRP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6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3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5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196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51470"/>
            <a:ext cx="8784976" cy="504056"/>
          </a:xfrm>
          <a:prstGeom prst="roundRect">
            <a:avLst/>
          </a:prstGeom>
          <a:gradFill flip="none" rotWithShape="1">
            <a:gsLst>
              <a:gs pos="3750">
                <a:schemeClr val="accent1"/>
              </a:gs>
              <a:gs pos="56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55576" y="117897"/>
            <a:ext cx="838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ОСНОВНЫЕ НАПРАВЛЕНИЯ  НАУЧНОЙ ДЕЯТЕЛЬНОСТИ 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Catamaran"/>
              <a:ea typeface="Catamaran"/>
              <a:cs typeface="Catamaran"/>
            </a:endParaRPr>
          </a:p>
        </p:txBody>
      </p:sp>
      <p:sp>
        <p:nvSpPr>
          <p:cNvPr id="7" name="Google Shape;218;p14"/>
          <p:cNvSpPr txBox="1">
            <a:spLocks/>
          </p:cNvSpPr>
          <p:nvPr/>
        </p:nvSpPr>
        <p:spPr>
          <a:xfrm>
            <a:off x="107504" y="1347614"/>
            <a:ext cx="5472607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800"/>
              </a:lnSpc>
              <a:spcAft>
                <a:spcPts val="1200"/>
              </a:spcAft>
              <a:buClr>
                <a:srgbClr val="424E5B"/>
              </a:buClr>
              <a:buSzPts val="1400"/>
            </a:pPr>
            <a:endParaRPr lang="ru-RU" sz="14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425450" indent="-285750">
              <a:lnSpc>
                <a:spcPts val="1600"/>
              </a:lnSpc>
              <a:spcAft>
                <a:spcPts val="12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5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Развитие клеточных технологий в трансплантационной и регенеративной медицине</a:t>
            </a:r>
          </a:p>
          <a:p>
            <a:pPr marL="425450" indent="-285750">
              <a:lnSpc>
                <a:spcPts val="1600"/>
              </a:lnSpc>
              <a:spcAft>
                <a:spcPts val="12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5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Разработка технологий получения рекомбинантных белков терапевтического и диагностического назначения</a:t>
            </a:r>
          </a:p>
          <a:p>
            <a:pPr marL="425450" indent="-285750">
              <a:lnSpc>
                <a:spcPts val="1600"/>
              </a:lnSpc>
              <a:spcAft>
                <a:spcPts val="12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5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Разработка и совершенствование методов получения новых лекарственных средств и диагностических реагентов, в </a:t>
            </a:r>
            <a:r>
              <a:rPr lang="ru-RU" sz="15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т.ч</a:t>
            </a:r>
            <a:r>
              <a:rPr lang="ru-RU" sz="15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. на основе белков плазмы крови</a:t>
            </a:r>
          </a:p>
          <a:p>
            <a:pPr marL="425450" indent="-285750">
              <a:lnSpc>
                <a:spcPts val="1600"/>
              </a:lnSpc>
              <a:spcAft>
                <a:spcPts val="12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5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Освоение технологий получения новых компонентов крови, оценка их клинической эффективности </a:t>
            </a:r>
          </a:p>
          <a:p>
            <a:pPr marL="425450" indent="-285750">
              <a:lnSpc>
                <a:spcPts val="1600"/>
              </a:lnSpc>
              <a:spcAft>
                <a:spcPts val="12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5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Разработка и внедрение новых информационных технологий</a:t>
            </a:r>
          </a:p>
          <a:p>
            <a:pPr marL="425450" indent="-285750">
              <a:lnSpc>
                <a:spcPts val="1600"/>
              </a:lnSpc>
              <a:spcAft>
                <a:spcPts val="12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5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Совершенствование нормативно-правовой базы в области трансфузиологии</a:t>
            </a:r>
          </a:p>
          <a:p>
            <a:pPr marL="425450" indent="-28575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endParaRPr lang="ru-RU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6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3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5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endParaRPr lang="ru-RU" sz="2000" dirty="0"/>
          </a:p>
        </p:txBody>
      </p:sp>
      <p:sp>
        <p:nvSpPr>
          <p:cNvPr id="6" name="Google Shape;218;p14"/>
          <p:cNvSpPr txBox="1">
            <a:spLocks/>
          </p:cNvSpPr>
          <p:nvPr/>
        </p:nvSpPr>
        <p:spPr>
          <a:xfrm>
            <a:off x="5436096" y="1746334"/>
            <a:ext cx="3600399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39700">
              <a:lnSpc>
                <a:spcPct val="1000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 algn="ctr">
              <a:lnSpc>
                <a:spcPts val="2800"/>
              </a:lnSpc>
              <a:spcAft>
                <a:spcPts val="1800"/>
              </a:spcAft>
              <a:buClr>
                <a:srgbClr val="424E5B"/>
              </a:buClr>
              <a:buSzPts val="1400"/>
            </a:pPr>
            <a:r>
              <a:rPr lang="en-US" sz="2800" dirty="0">
                <a:solidFill>
                  <a:srgbClr val="C00000"/>
                </a:solidFill>
                <a:sym typeface="Catamaran Thin"/>
              </a:rPr>
              <a:t>   </a:t>
            </a:r>
            <a:r>
              <a:rPr lang="ru-RU" sz="2800" dirty="0">
                <a:solidFill>
                  <a:srgbClr val="C00000"/>
                </a:solidFill>
                <a:sym typeface="Catamaran Thin"/>
              </a:rPr>
              <a:t>НОВОЕ</a:t>
            </a:r>
            <a:br>
              <a:rPr lang="ru-RU" sz="2800" dirty="0">
                <a:solidFill>
                  <a:srgbClr val="C00000"/>
                </a:solidFill>
                <a:sym typeface="Catamaran Thin"/>
              </a:rPr>
            </a:br>
            <a:r>
              <a:rPr lang="en-US" sz="2800" dirty="0">
                <a:solidFill>
                  <a:srgbClr val="C00000"/>
                </a:solidFill>
                <a:sym typeface="Catamaran Thin"/>
              </a:rPr>
              <a:t>   </a:t>
            </a:r>
            <a:r>
              <a:rPr lang="ru-RU" sz="2800" dirty="0">
                <a:solidFill>
                  <a:srgbClr val="C00000"/>
                </a:solidFill>
                <a:sym typeface="Catamaran Thin"/>
              </a:rPr>
              <a:t>НАПРАВЛЕНИЕ</a:t>
            </a:r>
            <a:endParaRPr lang="ru-RU" sz="900" dirty="0">
              <a:solidFill>
                <a:srgbClr val="C00000"/>
              </a:solidFill>
              <a:sym typeface="Catamaran Thin"/>
            </a:endParaRPr>
          </a:p>
          <a:p>
            <a:pPr marL="425450" indent="-285750" algn="ctr">
              <a:lnSpc>
                <a:spcPts val="160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rgbClr val="C00000"/>
                </a:solidFill>
                <a:sym typeface="Catamaran Thin"/>
              </a:rPr>
              <a:t> </a:t>
            </a:r>
            <a:r>
              <a:rPr lang="ru-RU" sz="1600" b="0" dirty="0">
                <a:solidFill>
                  <a:schemeClr val="tx1"/>
                </a:solidFill>
                <a:sym typeface="Catamaran Thin"/>
              </a:rPr>
              <a:t>развитие технологий получения </a:t>
            </a:r>
            <a:r>
              <a:rPr lang="ru-RU" sz="1600" b="0" dirty="0" err="1">
                <a:solidFill>
                  <a:schemeClr val="tx1"/>
                </a:solidFill>
                <a:sym typeface="Catamaran Thin"/>
              </a:rPr>
              <a:t>генномодифицированных</a:t>
            </a:r>
            <a:r>
              <a:rPr lang="ru-RU" sz="1600" b="0" dirty="0">
                <a:solidFill>
                  <a:schemeClr val="tx1"/>
                </a:solidFill>
                <a:sym typeface="Catamaran Thin"/>
              </a:rPr>
              <a:t> иммунных клеток для эффективного лечения онкологических и инфекционных заболеваний человека</a:t>
            </a:r>
          </a:p>
          <a:p>
            <a:pPr marL="139700">
              <a:lnSpc>
                <a:spcPct val="100000"/>
              </a:lnSpc>
              <a:spcAft>
                <a:spcPts val="1200"/>
              </a:spcAft>
              <a:buClr>
                <a:srgbClr val="424E5B"/>
              </a:buClr>
              <a:buSzPts val="1400"/>
            </a:pPr>
            <a:endParaRPr lang="ru-RU" sz="2800" dirty="0">
              <a:solidFill>
                <a:srgbClr val="C00000"/>
              </a:solidFill>
              <a:sym typeface="Catamaran Thin"/>
            </a:endParaRPr>
          </a:p>
          <a:p>
            <a:pPr marL="425450" indent="-28575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endParaRPr lang="ru-RU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6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3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5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7441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347864" y="51470"/>
            <a:ext cx="5904657" cy="504056"/>
          </a:xfrm>
          <a:prstGeom prst="roundRect">
            <a:avLst/>
          </a:prstGeom>
          <a:gradFill flip="none" rotWithShape="1">
            <a:gsLst>
              <a:gs pos="3750">
                <a:schemeClr val="accent1"/>
              </a:gs>
              <a:gs pos="56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Google Shape;208;p13"/>
          <p:cNvSpPr txBox="1">
            <a:spLocks noGrp="1"/>
          </p:cNvSpPr>
          <p:nvPr>
            <p:ph type="sldNum" idx="12"/>
          </p:nvPr>
        </p:nvSpPr>
        <p:spPr>
          <a:xfrm>
            <a:off x="8480583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dirty="0"/>
          </a:p>
        </p:txBody>
      </p:sp>
      <p:grpSp>
        <p:nvGrpSpPr>
          <p:cNvPr id="12" name="Google Shape;242;p17"/>
          <p:cNvGrpSpPr/>
          <p:nvPr/>
        </p:nvGrpSpPr>
        <p:grpSpPr>
          <a:xfrm>
            <a:off x="135880" y="874787"/>
            <a:ext cx="257118" cy="276131"/>
            <a:chOff x="611175" y="2326900"/>
            <a:chExt cx="362700" cy="389575"/>
          </a:xfrm>
        </p:grpSpPr>
        <p:sp>
          <p:nvSpPr>
            <p:cNvPr id="13" name="Google Shape;243;p17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" name="Google Shape;244;p17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" name="Google Shape;245;p17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" name="Google Shape;246;p17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979712" y="111748"/>
            <a:ext cx="7092280" cy="886370"/>
          </a:xfrm>
        </p:spPr>
        <p:txBody>
          <a:bodyPr/>
          <a:lstStyle/>
          <a:p>
            <a:pPr marL="139700" indent="0" algn="r">
              <a:lnSpc>
                <a:spcPct val="100000"/>
              </a:lnSpc>
              <a:buNone/>
            </a:pPr>
            <a:r>
              <a:rPr lang="ru-RU" sz="1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ИННОВАЦИОННЫЕ РАЗРАБОТКИ В ОБЛАСТИ КЛЕТОЧНОЙ </a:t>
            </a:r>
            <a:br>
              <a:rPr lang="ru-RU" sz="1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</a:br>
            <a:r>
              <a:rPr lang="ru-RU" sz="1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И РЕГЕНЕРАТИВНОЙ МЕДИЦИНЫ</a:t>
            </a:r>
            <a:endParaRPr lang="ru-RU" sz="1800" b="1" dirty="0">
              <a:solidFill>
                <a:schemeClr val="bg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2" name="Текст 2"/>
          <p:cNvSpPr>
            <a:spLocks noGrp="1"/>
          </p:cNvSpPr>
          <p:nvPr>
            <p:ph type="body" idx="2"/>
          </p:nvPr>
        </p:nvSpPr>
        <p:spPr>
          <a:xfrm>
            <a:off x="755576" y="986884"/>
            <a:ext cx="6192688" cy="1368152"/>
          </a:xfrm>
        </p:spPr>
        <p:txBody>
          <a:bodyPr/>
          <a:lstStyle/>
          <a:p>
            <a:pPr marL="139700" indent="0" algn="ctr">
              <a:lnSpc>
                <a:spcPct val="90000"/>
              </a:lnSpc>
              <a:buNone/>
            </a:pPr>
            <a:r>
              <a:rPr lang="ru-RU" b="1" dirty="0">
                <a:solidFill>
                  <a:srgbClr val="AD0101"/>
                </a:solidFill>
                <a:cs typeface="Catamaran"/>
                <a:sym typeface="Catamaran"/>
              </a:rPr>
              <a:t>ПЛАЗМА, ОБОГАЩЕННАЯ РАСТВОРИМЫМИ ФАКТОРАМИ ТРОМБОЦИТОВ</a:t>
            </a:r>
            <a:endParaRPr lang="en-US" b="1" dirty="0">
              <a:solidFill>
                <a:srgbClr val="AD0101"/>
              </a:solidFill>
              <a:cs typeface="Catamaran"/>
              <a:sym typeface="Catamaran"/>
            </a:endParaRPr>
          </a:p>
        </p:txBody>
      </p:sp>
      <p:sp>
        <p:nvSpPr>
          <p:cNvPr id="23" name="Текст 2"/>
          <p:cNvSpPr>
            <a:spLocks noGrp="1"/>
          </p:cNvSpPr>
          <p:nvPr>
            <p:ph type="body" idx="2"/>
          </p:nvPr>
        </p:nvSpPr>
        <p:spPr>
          <a:xfrm>
            <a:off x="16520" y="2114005"/>
            <a:ext cx="6211664" cy="2067618"/>
          </a:xfrm>
        </p:spPr>
        <p:txBody>
          <a:bodyPr/>
          <a:lstStyle/>
          <a:p>
            <a:pPr marL="139700" indent="0">
              <a:lnSpc>
                <a:spcPct val="90000"/>
              </a:lnSpc>
              <a:buNone/>
            </a:pPr>
            <a:r>
              <a:rPr lang="ru-RU" sz="1400" b="1" dirty="0">
                <a:solidFill>
                  <a:srgbClr val="AD0101"/>
                </a:solidFill>
                <a:cs typeface="Catamaran"/>
                <a:sym typeface="Catamaran"/>
              </a:rPr>
              <a:t>       ПОКАЗАНИЯ:</a:t>
            </a:r>
          </a:p>
          <a:p>
            <a:pPr marL="139700" indent="0">
              <a:lnSpc>
                <a:spcPct val="90000"/>
              </a:lnSpc>
              <a:buNone/>
            </a:pPr>
            <a:endParaRPr lang="ru-RU" sz="1400" b="1" dirty="0">
              <a:solidFill>
                <a:srgbClr val="AD0101"/>
              </a:solidFill>
              <a:cs typeface="Catamaran"/>
              <a:sym typeface="Catamaran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solidFill>
                  <a:srgbClr val="AD0101"/>
                </a:solidFill>
                <a:cs typeface="Catamaran"/>
                <a:sym typeface="Catamaran"/>
              </a:rPr>
              <a:t>атеросклероз нижних конечностей,  ишемия нижних конечностей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solidFill>
                  <a:srgbClr val="AD0101"/>
                </a:solidFill>
                <a:cs typeface="Catamaran"/>
                <a:sym typeface="Catamaran"/>
              </a:rPr>
              <a:t>травматические повреждения мышц  и связочного аппарата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solidFill>
                  <a:srgbClr val="AD0101"/>
                </a:solidFill>
                <a:cs typeface="Catamaran"/>
                <a:sym typeface="Catamaran"/>
              </a:rPr>
              <a:t>лечение пациентов с </a:t>
            </a:r>
            <a:r>
              <a:rPr lang="ru-RU" sz="1400" dirty="0" err="1">
                <a:solidFill>
                  <a:srgbClr val="AD0101"/>
                </a:solidFill>
                <a:cs typeface="Catamaran"/>
                <a:sym typeface="Catamaran"/>
              </a:rPr>
              <a:t>остеартритом</a:t>
            </a:r>
            <a:r>
              <a:rPr lang="ru-RU" sz="1400" dirty="0">
                <a:solidFill>
                  <a:srgbClr val="AD0101"/>
                </a:solidFill>
                <a:cs typeface="Catamaran"/>
                <a:sym typeface="Catamaran"/>
              </a:rPr>
              <a:t>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solidFill>
                  <a:srgbClr val="AD0101"/>
                </a:solidFill>
                <a:cs typeface="Catamaran"/>
                <a:sym typeface="Catamaran"/>
              </a:rPr>
              <a:t>более 20 показаний в офтальмологии,  акушерстве, гинекологии, косметологии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07621"/>
            <a:ext cx="1672010" cy="225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159265"/>
            <a:ext cx="3528022" cy="23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6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347864" y="51470"/>
            <a:ext cx="5904657" cy="504056"/>
          </a:xfrm>
          <a:prstGeom prst="roundRect">
            <a:avLst/>
          </a:prstGeom>
          <a:gradFill flip="none" rotWithShape="1">
            <a:gsLst>
              <a:gs pos="3750">
                <a:schemeClr val="accent1"/>
              </a:gs>
              <a:gs pos="56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Google Shape;208;p13"/>
          <p:cNvSpPr txBox="1">
            <a:spLocks noGrp="1"/>
          </p:cNvSpPr>
          <p:nvPr>
            <p:ph type="sldNum" idx="12"/>
          </p:nvPr>
        </p:nvSpPr>
        <p:spPr>
          <a:xfrm>
            <a:off x="8480583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 dirty="0"/>
          </a:p>
        </p:txBody>
      </p:sp>
      <p:grpSp>
        <p:nvGrpSpPr>
          <p:cNvPr id="12" name="Google Shape;242;p17"/>
          <p:cNvGrpSpPr/>
          <p:nvPr/>
        </p:nvGrpSpPr>
        <p:grpSpPr>
          <a:xfrm>
            <a:off x="135880" y="874787"/>
            <a:ext cx="257118" cy="276131"/>
            <a:chOff x="611175" y="2326900"/>
            <a:chExt cx="362700" cy="389575"/>
          </a:xfrm>
        </p:grpSpPr>
        <p:sp>
          <p:nvSpPr>
            <p:cNvPr id="13" name="Google Shape;243;p17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" name="Google Shape;244;p17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" name="Google Shape;245;p17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" name="Google Shape;246;p17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979712" y="111748"/>
            <a:ext cx="7092280" cy="886370"/>
          </a:xfrm>
        </p:spPr>
        <p:txBody>
          <a:bodyPr/>
          <a:lstStyle/>
          <a:p>
            <a:pPr marL="139700" indent="0" algn="r">
              <a:lnSpc>
                <a:spcPct val="100000"/>
              </a:lnSpc>
              <a:buNone/>
            </a:pPr>
            <a:r>
              <a:rPr lang="ru-RU" sz="1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ИННОВАЦИОННЫЕ РАЗРАБОТКИ В ОБЛАСТИ КЛЕТОЧНОЙ </a:t>
            </a:r>
            <a:br>
              <a:rPr lang="ru-RU" sz="1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</a:br>
            <a:r>
              <a:rPr lang="ru-RU" sz="1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И РЕГЕНЕРАТИВНОЙ МЕДИЦИНЫ</a:t>
            </a:r>
            <a:endParaRPr lang="ru-RU" sz="1800" b="1" dirty="0">
              <a:solidFill>
                <a:schemeClr val="bg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2" name="Текст 2"/>
          <p:cNvSpPr>
            <a:spLocks noGrp="1"/>
          </p:cNvSpPr>
          <p:nvPr>
            <p:ph type="body" idx="2"/>
          </p:nvPr>
        </p:nvSpPr>
        <p:spPr>
          <a:xfrm>
            <a:off x="611560" y="1200458"/>
            <a:ext cx="6480720" cy="1368152"/>
          </a:xfrm>
        </p:spPr>
        <p:txBody>
          <a:bodyPr/>
          <a:lstStyle/>
          <a:p>
            <a:pPr marL="139700" indent="0" algn="ctr">
              <a:lnSpc>
                <a:spcPct val="90000"/>
              </a:lnSpc>
              <a:buNone/>
            </a:pPr>
            <a:r>
              <a:rPr lang="ru-RU" sz="2200" b="1" dirty="0">
                <a:solidFill>
                  <a:srgbClr val="AD0101"/>
                </a:solidFill>
                <a:cs typeface="Catamaran"/>
                <a:sym typeface="Catamaran"/>
              </a:rPr>
              <a:t>СЫВОРОТКА АВ (IV) ГРУППЫ ПО СИСТЕМЕ АВ0</a:t>
            </a:r>
            <a:endParaRPr lang="en-US" sz="2200" b="1" dirty="0">
              <a:solidFill>
                <a:srgbClr val="AD0101"/>
              </a:solidFill>
              <a:cs typeface="Catamaran"/>
              <a:sym typeface="Catamaran"/>
            </a:endParaRPr>
          </a:p>
        </p:txBody>
      </p:sp>
      <p:sp>
        <p:nvSpPr>
          <p:cNvPr id="23" name="Текст 2"/>
          <p:cNvSpPr>
            <a:spLocks noGrp="1"/>
          </p:cNvSpPr>
          <p:nvPr>
            <p:ph type="body" idx="2"/>
          </p:nvPr>
        </p:nvSpPr>
        <p:spPr>
          <a:xfrm>
            <a:off x="172735" y="2785701"/>
            <a:ext cx="6211664" cy="2067618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tamaran"/>
                <a:sym typeface="Catamaran"/>
              </a:rPr>
              <a:t>РЕАГЕНТ ДЛЯ КЛЕТОЧНОЙ ТЕРАПИИ</a:t>
            </a:r>
            <a:endParaRPr lang="en-US" sz="14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tamaran"/>
              <a:sym typeface="Catamaran"/>
            </a:endParaRPr>
          </a:p>
          <a:p>
            <a:pPr marL="139700" indent="0">
              <a:lnSpc>
                <a:spcPct val="90000"/>
              </a:lnSpc>
              <a:buNone/>
            </a:pPr>
            <a:endParaRPr lang="ru-RU" sz="14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tamaran"/>
              <a:sym typeface="Catamaran"/>
            </a:endParaRPr>
          </a:p>
          <a:p>
            <a:pPr marL="139700" indent="0">
              <a:lnSpc>
                <a:spcPct val="90000"/>
              </a:lnSpc>
              <a:buNone/>
            </a:pPr>
            <a:endParaRPr lang="en-US" sz="1400" b="1" dirty="0">
              <a:solidFill>
                <a:srgbClr val="AD0101"/>
              </a:solidFill>
              <a:cs typeface="Catamaran"/>
              <a:sym typeface="Catamaran"/>
            </a:endParaRPr>
          </a:p>
          <a:p>
            <a:pPr marL="139700" indent="0">
              <a:lnSpc>
                <a:spcPct val="90000"/>
              </a:lnSpc>
              <a:buNone/>
            </a:pPr>
            <a:r>
              <a:rPr lang="ru-RU" sz="1400" dirty="0">
                <a:solidFill>
                  <a:srgbClr val="AD0101"/>
                </a:solidFill>
                <a:cs typeface="Catamaran"/>
                <a:sym typeface="Catamaran"/>
              </a:rPr>
              <a:t>Рег. удостоверение выдано решением Министерства здравоохранения Республики Беларусь от 30.07.2020 (рег. №ИМ-7.102193/2007)</a:t>
            </a:r>
          </a:p>
          <a:p>
            <a:pPr marL="139700" indent="0">
              <a:lnSpc>
                <a:spcPct val="90000"/>
              </a:lnSpc>
              <a:buNone/>
            </a:pPr>
            <a:endParaRPr lang="ru-RU" sz="1400" b="1" dirty="0">
              <a:solidFill>
                <a:srgbClr val="AD0101"/>
              </a:solidFill>
              <a:cs typeface="Catamaran"/>
              <a:sym typeface="Catamaran"/>
            </a:endParaRPr>
          </a:p>
        </p:txBody>
      </p:sp>
      <p:pic>
        <p:nvPicPr>
          <p:cNvPr id="1026" name="Picture 2" descr="https://o.remove.bg/downloads/a24d5888-91d6-4721-a94f-12f37194e9cc/%D0%A0%D0%B8%D1%81%D1%83%D0%BD%D0%BE%D0%BA1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86394"/>
            <a:ext cx="23812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70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347864" y="51470"/>
            <a:ext cx="5904657" cy="504056"/>
          </a:xfrm>
          <a:prstGeom prst="roundRect">
            <a:avLst/>
          </a:prstGeom>
          <a:gradFill flip="none" rotWithShape="1">
            <a:gsLst>
              <a:gs pos="3750">
                <a:schemeClr val="accent1"/>
              </a:gs>
              <a:gs pos="56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Google Shape;208;p13"/>
          <p:cNvSpPr txBox="1">
            <a:spLocks noGrp="1"/>
          </p:cNvSpPr>
          <p:nvPr>
            <p:ph type="sldNum" idx="12"/>
          </p:nvPr>
        </p:nvSpPr>
        <p:spPr>
          <a:xfrm>
            <a:off x="8480583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 dirty="0"/>
          </a:p>
        </p:txBody>
      </p:sp>
      <p:grpSp>
        <p:nvGrpSpPr>
          <p:cNvPr id="12" name="Google Shape;242;p17"/>
          <p:cNvGrpSpPr/>
          <p:nvPr/>
        </p:nvGrpSpPr>
        <p:grpSpPr>
          <a:xfrm>
            <a:off x="135880" y="874787"/>
            <a:ext cx="257118" cy="276131"/>
            <a:chOff x="611175" y="2326900"/>
            <a:chExt cx="362700" cy="389575"/>
          </a:xfrm>
        </p:grpSpPr>
        <p:sp>
          <p:nvSpPr>
            <p:cNvPr id="13" name="Google Shape;243;p17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" name="Google Shape;244;p17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" name="Google Shape;245;p17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" name="Google Shape;246;p17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979712" y="111748"/>
            <a:ext cx="7092280" cy="886370"/>
          </a:xfrm>
        </p:spPr>
        <p:txBody>
          <a:bodyPr/>
          <a:lstStyle/>
          <a:p>
            <a:pPr marL="139700" indent="0" algn="r">
              <a:lnSpc>
                <a:spcPct val="100000"/>
              </a:lnSpc>
              <a:buNone/>
            </a:pPr>
            <a:r>
              <a:rPr lang="ru-RU" sz="1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ИННОВАЦИОННЫЕ РАЗРАБОТКИ В ОБЛАСТИ КЛЕТОЧНОЙ </a:t>
            </a:r>
            <a:br>
              <a:rPr lang="ru-RU" sz="1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</a:br>
            <a:r>
              <a:rPr lang="ru-RU" sz="1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И РЕГЕНЕРАТИВНОЙ МЕДИЦИНЫ</a:t>
            </a:r>
            <a:endParaRPr lang="ru-RU" sz="1800" b="1" dirty="0">
              <a:solidFill>
                <a:schemeClr val="bg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2" name="Текст 2"/>
          <p:cNvSpPr>
            <a:spLocks noGrp="1"/>
          </p:cNvSpPr>
          <p:nvPr>
            <p:ph type="body" idx="2"/>
          </p:nvPr>
        </p:nvSpPr>
        <p:spPr>
          <a:xfrm>
            <a:off x="755576" y="986884"/>
            <a:ext cx="6192688" cy="1368152"/>
          </a:xfrm>
        </p:spPr>
        <p:txBody>
          <a:bodyPr/>
          <a:lstStyle/>
          <a:p>
            <a:pPr marL="139700" indent="0" algn="ctr">
              <a:lnSpc>
                <a:spcPct val="90000"/>
              </a:lnSpc>
              <a:buNone/>
            </a:pPr>
            <a:r>
              <a:rPr lang="ru-RU" b="1" dirty="0">
                <a:solidFill>
                  <a:srgbClr val="AD0101"/>
                </a:solidFill>
                <a:cs typeface="Catamaran"/>
                <a:sym typeface="Catamaran"/>
              </a:rPr>
              <a:t>БИОМЕДИЦИНСКИЙ КЛЕТОЧНЫЙ ПРОДУКТ «КЛЕТКИ МЕЗЕНХИМАЛЬНЫЕ КОСТНОГО МОЗГА ЧЕЛОВЕКА»</a:t>
            </a:r>
            <a:endParaRPr lang="en-US" b="1" dirty="0">
              <a:solidFill>
                <a:srgbClr val="AD0101"/>
              </a:solidFill>
              <a:cs typeface="Catamaran"/>
              <a:sym typeface="Catamaran"/>
            </a:endParaRPr>
          </a:p>
        </p:txBody>
      </p:sp>
      <p:sp>
        <p:nvSpPr>
          <p:cNvPr id="23" name="Текст 2"/>
          <p:cNvSpPr>
            <a:spLocks noGrp="1"/>
          </p:cNvSpPr>
          <p:nvPr>
            <p:ph type="body" idx="2"/>
          </p:nvPr>
        </p:nvSpPr>
        <p:spPr>
          <a:xfrm>
            <a:off x="-6094" y="2787774"/>
            <a:ext cx="5658213" cy="2067618"/>
          </a:xfrm>
        </p:spPr>
        <p:txBody>
          <a:bodyPr/>
          <a:lstStyle/>
          <a:p>
            <a:pPr marL="139700" indent="0">
              <a:lnSpc>
                <a:spcPct val="90000"/>
              </a:lnSpc>
              <a:buNone/>
            </a:pPr>
            <a:r>
              <a:rPr lang="ru-RU" sz="1400" b="1" dirty="0">
                <a:solidFill>
                  <a:srgbClr val="AD0101"/>
                </a:solidFill>
                <a:cs typeface="Catamaran"/>
                <a:sym typeface="Catamaran"/>
              </a:rPr>
              <a:t>       ПОКАЗАНИЯ:</a:t>
            </a:r>
          </a:p>
          <a:p>
            <a:pPr marL="139700" indent="0">
              <a:lnSpc>
                <a:spcPct val="90000"/>
              </a:lnSpc>
              <a:buNone/>
            </a:pPr>
            <a:endParaRPr lang="ru-RU" sz="1400" b="1" dirty="0">
              <a:solidFill>
                <a:srgbClr val="AD0101"/>
              </a:solidFill>
              <a:cs typeface="Catamaran"/>
              <a:sym typeface="Catamaran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solidFill>
                  <a:srgbClr val="AD0101"/>
                </a:solidFill>
                <a:cs typeface="Catamaran"/>
                <a:sym typeface="Catamaran"/>
              </a:rPr>
              <a:t>травмы головного и спинного мозга, инсульты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solidFill>
                  <a:srgbClr val="AD0101"/>
                </a:solidFill>
                <a:cs typeface="Catamaran"/>
                <a:sym typeface="Catamaran"/>
              </a:rPr>
              <a:t>остеоартрит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solidFill>
                  <a:srgbClr val="AD0101"/>
                </a:solidFill>
                <a:cs typeface="Catamaran"/>
                <a:sym typeface="Catamaran"/>
              </a:rPr>
              <a:t>воспалительно-дегенеративные заболевания ЦНС (рассеянный склероз, эпилепсия, болезнь Паркинсона, боковой амиотрофический склероз, болезнь Альцгеймера)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solidFill>
                  <a:srgbClr val="AD0101"/>
                </a:solidFill>
                <a:cs typeface="Catamaran"/>
                <a:sym typeface="Catamaran"/>
              </a:rPr>
              <a:t>травмы и заболевания опорно-двигательного аппарата (регенерация костной и хрящевой ткани)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09527"/>
            <a:ext cx="2880320" cy="352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44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347864" y="51470"/>
            <a:ext cx="5904657" cy="504056"/>
          </a:xfrm>
          <a:prstGeom prst="roundRect">
            <a:avLst/>
          </a:prstGeom>
          <a:gradFill flip="none" rotWithShape="1">
            <a:gsLst>
              <a:gs pos="3750">
                <a:schemeClr val="accent1"/>
              </a:gs>
              <a:gs pos="56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Google Shape;208;p13"/>
          <p:cNvSpPr txBox="1">
            <a:spLocks noGrp="1"/>
          </p:cNvSpPr>
          <p:nvPr>
            <p:ph type="sldNum" idx="12"/>
          </p:nvPr>
        </p:nvSpPr>
        <p:spPr>
          <a:xfrm>
            <a:off x="8480583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 dirty="0"/>
          </a:p>
        </p:txBody>
      </p:sp>
      <p:grpSp>
        <p:nvGrpSpPr>
          <p:cNvPr id="12" name="Google Shape;242;p17"/>
          <p:cNvGrpSpPr/>
          <p:nvPr/>
        </p:nvGrpSpPr>
        <p:grpSpPr>
          <a:xfrm>
            <a:off x="135880" y="874787"/>
            <a:ext cx="257118" cy="276131"/>
            <a:chOff x="611175" y="2326900"/>
            <a:chExt cx="362700" cy="389575"/>
          </a:xfrm>
        </p:grpSpPr>
        <p:sp>
          <p:nvSpPr>
            <p:cNvPr id="13" name="Google Shape;243;p17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" name="Google Shape;244;p17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" name="Google Shape;245;p17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" name="Google Shape;246;p17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979712" y="111748"/>
            <a:ext cx="7092280" cy="886370"/>
          </a:xfrm>
        </p:spPr>
        <p:txBody>
          <a:bodyPr/>
          <a:lstStyle/>
          <a:p>
            <a:pPr marL="139700" indent="0" algn="r">
              <a:lnSpc>
                <a:spcPct val="100000"/>
              </a:lnSpc>
              <a:buNone/>
            </a:pPr>
            <a:r>
              <a:rPr lang="ru-RU" sz="1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ИННОВАЦИОННЫЕ РАЗРАБОТКИ В ОБЛАСТИ КЛЕТОЧНОЙ </a:t>
            </a:r>
            <a:br>
              <a:rPr lang="ru-RU" sz="1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</a:br>
            <a:r>
              <a:rPr lang="ru-RU" sz="1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И РЕГЕНЕРАТИВНОЙ МЕДИЦИНЫ</a:t>
            </a:r>
            <a:endParaRPr lang="ru-RU" sz="1800" b="1" dirty="0">
              <a:solidFill>
                <a:schemeClr val="bg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2" name="Текст 2"/>
          <p:cNvSpPr>
            <a:spLocks noGrp="1"/>
          </p:cNvSpPr>
          <p:nvPr>
            <p:ph type="body" idx="2"/>
          </p:nvPr>
        </p:nvSpPr>
        <p:spPr>
          <a:xfrm>
            <a:off x="755576" y="986884"/>
            <a:ext cx="6192688" cy="1368152"/>
          </a:xfrm>
        </p:spPr>
        <p:txBody>
          <a:bodyPr/>
          <a:lstStyle/>
          <a:p>
            <a:pPr marL="139700" indent="0" algn="ctr">
              <a:lnSpc>
                <a:spcPct val="90000"/>
              </a:lnSpc>
              <a:buNone/>
            </a:pPr>
            <a:r>
              <a:rPr lang="ru-RU" b="1" dirty="0">
                <a:solidFill>
                  <a:srgbClr val="AD0101"/>
                </a:solidFill>
                <a:cs typeface="Catamaran"/>
                <a:sym typeface="Catamaran"/>
              </a:rPr>
              <a:t>БИОМЕДИЦИНСКИЙ КЛЕТОЧНЫЙ ПРОДУКТ «КЛЕТКИ МЕЗЕНХИМАЛЬНЫЕ КОСТНОГО МОЗГА ЧЕЛОВЕКА»</a:t>
            </a:r>
            <a:endParaRPr lang="en-US" b="1" dirty="0">
              <a:solidFill>
                <a:srgbClr val="AD0101"/>
              </a:solidFill>
              <a:cs typeface="Catamaran"/>
              <a:sym typeface="Catamaran"/>
            </a:endParaRPr>
          </a:p>
        </p:txBody>
      </p:sp>
      <p:sp>
        <p:nvSpPr>
          <p:cNvPr id="23" name="Текст 2"/>
          <p:cNvSpPr>
            <a:spLocks noGrp="1"/>
          </p:cNvSpPr>
          <p:nvPr>
            <p:ph type="body" idx="2"/>
          </p:nvPr>
        </p:nvSpPr>
        <p:spPr>
          <a:xfrm>
            <a:off x="35496" y="2787774"/>
            <a:ext cx="5802230" cy="2067618"/>
          </a:xfrm>
        </p:spPr>
        <p:txBody>
          <a:bodyPr/>
          <a:lstStyle/>
          <a:p>
            <a:pPr marL="139700" indent="0">
              <a:lnSpc>
                <a:spcPct val="90000"/>
              </a:lnSpc>
              <a:buNone/>
            </a:pPr>
            <a:r>
              <a:rPr lang="ru-RU" b="1" dirty="0">
                <a:solidFill>
                  <a:srgbClr val="AD0101"/>
                </a:solidFill>
                <a:cs typeface="Catamaran"/>
                <a:sym typeface="Catamaran"/>
              </a:rPr>
              <a:t>В 2021 году</a:t>
            </a:r>
          </a:p>
          <a:p>
            <a:pPr marL="139700" indent="0">
              <a:lnSpc>
                <a:spcPct val="90000"/>
              </a:lnSpc>
              <a:buNone/>
            </a:pPr>
            <a:endParaRPr lang="ru-RU" sz="1000" b="1" dirty="0">
              <a:solidFill>
                <a:srgbClr val="AD0101"/>
              </a:solidFill>
              <a:cs typeface="Catamaran"/>
              <a:sym typeface="Catamaran"/>
            </a:endParaRPr>
          </a:p>
          <a:p>
            <a:pPr marL="139700" indent="0">
              <a:lnSpc>
                <a:spcPts val="1680"/>
              </a:lnSpc>
              <a:spcAft>
                <a:spcPts val="300"/>
              </a:spcAft>
              <a:buNone/>
            </a:pPr>
            <a:r>
              <a:rPr lang="ru-RU" sz="1600" dirty="0">
                <a:solidFill>
                  <a:srgbClr val="AD0101"/>
                </a:solidFill>
                <a:cs typeface="Catamaran"/>
                <a:sym typeface="Catamaran"/>
              </a:rPr>
              <a:t>Наращены 36 БМКП:</a:t>
            </a:r>
          </a:p>
          <a:p>
            <a:pPr>
              <a:lnSpc>
                <a:spcPts val="168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AD0101"/>
                </a:solidFill>
                <a:cs typeface="Catamaran"/>
                <a:sym typeface="Catamaran"/>
              </a:rPr>
              <a:t>20 – для иностранных граждан с боковым амиотрофическим склерозом</a:t>
            </a:r>
          </a:p>
          <a:p>
            <a:pPr>
              <a:lnSpc>
                <a:spcPts val="168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AD0101"/>
                </a:solidFill>
                <a:cs typeface="Catamaran"/>
                <a:sym typeface="Catamaran"/>
              </a:rPr>
              <a:t>16 – для граждан РБ (10 – пациентам с </a:t>
            </a:r>
            <a:r>
              <a:rPr lang="ru-RU" sz="1600" dirty="0" err="1">
                <a:solidFill>
                  <a:srgbClr val="AD0101"/>
                </a:solidFill>
                <a:cs typeface="Catamaran"/>
                <a:sym typeface="Catamaran"/>
              </a:rPr>
              <a:t>фармакорезистентной</a:t>
            </a:r>
            <a:r>
              <a:rPr lang="ru-RU" sz="1600" dirty="0">
                <a:solidFill>
                  <a:srgbClr val="AD0101"/>
                </a:solidFill>
                <a:cs typeface="Catamaran"/>
                <a:sym typeface="Catamaran"/>
              </a:rPr>
              <a:t> эпилепсией</a:t>
            </a:r>
          </a:p>
          <a:p>
            <a:pPr>
              <a:lnSpc>
                <a:spcPts val="168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AD0101"/>
                </a:solidFill>
                <a:cs typeface="Catamaran"/>
                <a:sym typeface="Catamaran"/>
              </a:rPr>
              <a:t>6 – с заболеваниями и повреждениями позвоночника.</a:t>
            </a:r>
            <a:endParaRPr lang="ru-RU" sz="1400" dirty="0">
              <a:solidFill>
                <a:srgbClr val="AD0101"/>
              </a:solidFill>
              <a:cs typeface="Catamaran"/>
              <a:sym typeface="Catamar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76" y="1347614"/>
            <a:ext cx="2580724" cy="230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8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07705" y="51470"/>
            <a:ext cx="7321356" cy="585918"/>
          </a:xfrm>
          <a:prstGeom prst="roundRect">
            <a:avLst/>
          </a:prstGeom>
          <a:gradFill flip="none" rotWithShape="1">
            <a:gsLst>
              <a:gs pos="3750">
                <a:schemeClr val="accent1"/>
              </a:gs>
              <a:gs pos="56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Google Shape;208;p13"/>
          <p:cNvSpPr txBox="1">
            <a:spLocks noGrp="1"/>
          </p:cNvSpPr>
          <p:nvPr>
            <p:ph type="sldNum" idx="12"/>
          </p:nvPr>
        </p:nvSpPr>
        <p:spPr>
          <a:xfrm>
            <a:off x="8480583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 dirty="0"/>
          </a:p>
        </p:txBody>
      </p:sp>
      <p:grpSp>
        <p:nvGrpSpPr>
          <p:cNvPr id="12" name="Google Shape;242;p17"/>
          <p:cNvGrpSpPr/>
          <p:nvPr/>
        </p:nvGrpSpPr>
        <p:grpSpPr>
          <a:xfrm>
            <a:off x="135880" y="874787"/>
            <a:ext cx="257118" cy="276131"/>
            <a:chOff x="611175" y="2326900"/>
            <a:chExt cx="362700" cy="389575"/>
          </a:xfrm>
        </p:grpSpPr>
        <p:sp>
          <p:nvSpPr>
            <p:cNvPr id="13" name="Google Shape;243;p17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" name="Google Shape;244;p17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" name="Google Shape;245;p17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" name="Google Shape;246;p17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937003" y="128653"/>
            <a:ext cx="7092280" cy="886370"/>
          </a:xfrm>
        </p:spPr>
        <p:txBody>
          <a:bodyPr/>
          <a:lstStyle/>
          <a:p>
            <a:pPr marL="139700" indent="0" algn="r">
              <a:lnSpc>
                <a:spcPct val="100000"/>
              </a:lnSpc>
              <a:buNone/>
            </a:pPr>
            <a:r>
              <a:rPr lang="ru-RU" sz="16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ОСНОВНЫЕ ИТОГИ ВНЕДРЕНИЯ КЛЕТОЧНЫХ ТЕХНОЛОГИЙ ЛЕЧЕНИЯ В РЕСПУБЛИКЕ БЕЛАРУСЬ (2010 – 2021ГГ.).</a:t>
            </a:r>
            <a:endParaRPr lang="ru-RU" b="1" dirty="0">
              <a:solidFill>
                <a:schemeClr val="bg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2" name="Текст 2"/>
          <p:cNvSpPr>
            <a:spLocks noGrp="1"/>
          </p:cNvSpPr>
          <p:nvPr>
            <p:ph type="body" idx="2"/>
          </p:nvPr>
        </p:nvSpPr>
        <p:spPr>
          <a:xfrm>
            <a:off x="683568" y="958656"/>
            <a:ext cx="7525911" cy="1368152"/>
          </a:xfrm>
        </p:spPr>
        <p:txBody>
          <a:bodyPr/>
          <a:lstStyle/>
          <a:p>
            <a:pPr marL="139700" indent="0" algn="just">
              <a:lnSpc>
                <a:spcPct val="90000"/>
              </a:lnSpc>
              <a:buNone/>
            </a:pPr>
            <a:r>
              <a:rPr lang="ru-RU" sz="1600" b="1" dirty="0">
                <a:solidFill>
                  <a:srgbClr val="AD0101"/>
                </a:solidFill>
                <a:cs typeface="Catamaran"/>
                <a:sym typeface="Catamaran"/>
              </a:rPr>
              <a:t>ПОСТОЯННО РАЗРАБАТЫВАЮТСЯ НОВЫЕ ПОКАЗАНИЯ ДЛЯ ПРИМЕНЕНИЯ КЛЕТОЧНОЙ ТЕРАПИИ С ИСПОЛЬЗОВАНИЕМ МСК</a:t>
            </a:r>
          </a:p>
          <a:p>
            <a:pPr marL="139700" indent="0" algn="ctr">
              <a:lnSpc>
                <a:spcPct val="90000"/>
              </a:lnSpc>
              <a:buNone/>
            </a:pPr>
            <a:endParaRPr lang="en-US" b="1" dirty="0">
              <a:solidFill>
                <a:srgbClr val="AD0101"/>
              </a:solidFill>
              <a:cs typeface="Catamaran"/>
              <a:sym typeface="Catamaran"/>
            </a:endParaRPr>
          </a:p>
        </p:txBody>
      </p:sp>
      <p:sp>
        <p:nvSpPr>
          <p:cNvPr id="23" name="Текст 2"/>
          <p:cNvSpPr>
            <a:spLocks noGrp="1"/>
          </p:cNvSpPr>
          <p:nvPr>
            <p:ph type="body" idx="2"/>
          </p:nvPr>
        </p:nvSpPr>
        <p:spPr>
          <a:xfrm>
            <a:off x="237589" y="1720216"/>
            <a:ext cx="5101352" cy="2804323"/>
          </a:xfrm>
        </p:spPr>
        <p:txBody>
          <a:bodyPr/>
          <a:lstStyle/>
          <a:p>
            <a:pPr>
              <a:lnSpc>
                <a:spcPts val="168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Catamaran"/>
                <a:sym typeface="Catamaran"/>
              </a:rPr>
              <a:t>Преимущественно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Catamaran"/>
                <a:sym typeface="Catamaran"/>
              </a:rPr>
              <a:t>аутологичные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Catamaran"/>
                <a:sym typeface="Catamaran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Catamaran"/>
                <a:sym typeface="Catamaran"/>
              </a:rPr>
              <a:t>мезенхимальные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Catamaran"/>
                <a:sym typeface="Catamaran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Catamaran"/>
                <a:sym typeface="Catamaran"/>
              </a:rPr>
              <a:t>стромальные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Catamaran"/>
                <a:sym typeface="Catamaran"/>
              </a:rPr>
              <a:t> клетки используются для клеточной терапии</a:t>
            </a:r>
          </a:p>
          <a:p>
            <a:pPr>
              <a:lnSpc>
                <a:spcPts val="168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Catamaran"/>
                <a:sym typeface="Catamaran"/>
              </a:rPr>
              <a:t>Более 50 методов клеточной терапии утверждены Министерством здравоохранения Республики Беларусь</a:t>
            </a:r>
          </a:p>
          <a:p>
            <a:pPr>
              <a:lnSpc>
                <a:spcPts val="168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Catamaran"/>
                <a:sym typeface="Catamaran"/>
              </a:rPr>
              <a:t>Около 1000  пациентов пролечено методами клеточной терапии</a:t>
            </a:r>
          </a:p>
          <a:p>
            <a:pPr>
              <a:lnSpc>
                <a:spcPts val="168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Catamaran"/>
                <a:sym typeface="Catamaran"/>
              </a:rPr>
              <a:t>Клеточная терапия с использованием МСК была безопасна во всех проведенных клинических исследованиях</a:t>
            </a:r>
          </a:p>
          <a:p>
            <a:pPr>
              <a:lnSpc>
                <a:spcPts val="168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Catamaran"/>
                <a:sym typeface="Catamaran"/>
              </a:rPr>
              <a:t>Клеточная терапия была эффективна у пациентов  с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Catamaran"/>
                <a:sym typeface="Catamaran"/>
              </a:rPr>
              <a:t>фармакорезистентными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Catamaran"/>
                <a:sym typeface="Catamaran"/>
              </a:rPr>
              <a:t> формами заболеваний</a:t>
            </a:r>
          </a:p>
          <a:p>
            <a:pPr>
              <a:lnSpc>
                <a:spcPts val="168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Catamaran"/>
                <a:sym typeface="Catamaran"/>
              </a:rPr>
              <a:t>Более 50% пациентов ответили на клеточную терапию</a:t>
            </a:r>
          </a:p>
          <a:p>
            <a:pPr>
              <a:lnSpc>
                <a:spcPts val="168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cs typeface="Catamaran"/>
              <a:sym typeface="Catamar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143" y="2270440"/>
            <a:ext cx="3849732" cy="247482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542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75656" y="51470"/>
            <a:ext cx="7776865" cy="360040"/>
          </a:xfrm>
          <a:prstGeom prst="roundRect">
            <a:avLst/>
          </a:prstGeom>
          <a:gradFill flip="none" rotWithShape="1">
            <a:gsLst>
              <a:gs pos="3750">
                <a:schemeClr val="accent1"/>
              </a:gs>
              <a:gs pos="56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Google Shape;208;p13"/>
          <p:cNvSpPr txBox="1">
            <a:spLocks noGrp="1"/>
          </p:cNvSpPr>
          <p:nvPr>
            <p:ph type="sldNum" idx="12"/>
          </p:nvPr>
        </p:nvSpPr>
        <p:spPr>
          <a:xfrm>
            <a:off x="8480583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 dirty="0"/>
          </a:p>
        </p:txBody>
      </p:sp>
      <p:grpSp>
        <p:nvGrpSpPr>
          <p:cNvPr id="12" name="Google Shape;242;p17"/>
          <p:cNvGrpSpPr/>
          <p:nvPr/>
        </p:nvGrpSpPr>
        <p:grpSpPr>
          <a:xfrm>
            <a:off x="135880" y="874787"/>
            <a:ext cx="257118" cy="276131"/>
            <a:chOff x="611175" y="2326900"/>
            <a:chExt cx="362700" cy="389575"/>
          </a:xfrm>
        </p:grpSpPr>
        <p:sp>
          <p:nvSpPr>
            <p:cNvPr id="13" name="Google Shape;243;p17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" name="Google Shape;244;p17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" name="Google Shape;245;p17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" name="Google Shape;246;p17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259632" y="128653"/>
            <a:ext cx="7769651" cy="886370"/>
          </a:xfrm>
        </p:spPr>
        <p:txBody>
          <a:bodyPr/>
          <a:lstStyle/>
          <a:p>
            <a:pPr marL="139700" indent="0" algn="r">
              <a:lnSpc>
                <a:spcPct val="100000"/>
              </a:lnSpc>
              <a:buNone/>
            </a:pPr>
            <a:r>
              <a:rPr lang="ru-RU" sz="1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ЛЕКАРСТВЕННЫЕ СРЕДСТВА И ИЗДЕЛИЯ МЕД НАЗНАЧЕНИЯ НА ЭТАПЕ РАЗРАБОТКИ</a:t>
            </a:r>
            <a:endParaRPr lang="ru-RU" sz="1800" b="1" dirty="0">
              <a:solidFill>
                <a:schemeClr val="bg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2" name="Текст 2"/>
          <p:cNvSpPr>
            <a:spLocks noGrp="1"/>
          </p:cNvSpPr>
          <p:nvPr>
            <p:ph type="body" idx="2"/>
          </p:nvPr>
        </p:nvSpPr>
        <p:spPr>
          <a:xfrm>
            <a:off x="683568" y="874787"/>
            <a:ext cx="7488832" cy="3025026"/>
          </a:xfrm>
        </p:spPr>
        <p:txBody>
          <a:bodyPr/>
          <a:lstStyle/>
          <a:p>
            <a:pPr marL="13970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b="1" dirty="0">
                <a:solidFill>
                  <a:srgbClr val="AD0101"/>
                </a:solidFill>
                <a:cs typeface="Catamaran"/>
                <a:sym typeface="Catamaran"/>
              </a:rPr>
              <a:t>ПЛАЗМАБЕЛ</a:t>
            </a:r>
          </a:p>
          <a:p>
            <a:pPr marL="13970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b="1" dirty="0">
                <a:solidFill>
                  <a:srgbClr val="AD0101"/>
                </a:solidFill>
                <a:cs typeface="Catamaran"/>
                <a:sym typeface="Catamaran"/>
              </a:rPr>
              <a:t>НОРМОПЛАЗ</a:t>
            </a:r>
          </a:p>
          <a:p>
            <a:pPr marL="13970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b="1" dirty="0">
                <a:solidFill>
                  <a:srgbClr val="AD0101"/>
                </a:solidFill>
                <a:cs typeface="Catamaran"/>
                <a:sym typeface="Catamaran"/>
              </a:rPr>
              <a:t>ИММУНОГЛОБУЛИН ДЛЯ ВНУТРИВЕННОГО ВВЕДЕНИЯ</a:t>
            </a:r>
          </a:p>
          <a:p>
            <a:pPr marL="13970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b="1" dirty="0">
                <a:solidFill>
                  <a:srgbClr val="AD0101"/>
                </a:solidFill>
                <a:cs typeface="Catamaran"/>
                <a:sym typeface="Catamaran"/>
              </a:rPr>
              <a:t>КОНЦЕНТРАТ ПРОТРОМБИНОВОГО КОМПЛЕКСА </a:t>
            </a:r>
          </a:p>
          <a:p>
            <a:pPr marL="139700" indent="0">
              <a:lnSpc>
                <a:spcPct val="90000"/>
              </a:lnSpc>
              <a:buNone/>
            </a:pPr>
            <a:endParaRPr lang="ru-RU" sz="1600" dirty="0">
              <a:solidFill>
                <a:srgbClr val="AD0101"/>
              </a:solidFill>
              <a:cs typeface="Catamaran"/>
              <a:sym typeface="Catamaran"/>
            </a:endParaRPr>
          </a:p>
          <a:p>
            <a:pPr marL="139700" indent="0">
              <a:lnSpc>
                <a:spcPct val="90000"/>
              </a:lnSpc>
              <a:buNone/>
            </a:pPr>
            <a:r>
              <a:rPr lang="ru-RU" sz="1400" dirty="0">
                <a:solidFill>
                  <a:srgbClr val="AD0101"/>
                </a:solidFill>
                <a:cs typeface="Catamaran"/>
                <a:sym typeface="Catamaran"/>
              </a:rPr>
              <a:t>-</a:t>
            </a:r>
            <a:r>
              <a:rPr lang="ru-RU" sz="1500" dirty="0">
                <a:solidFill>
                  <a:srgbClr val="AD0101"/>
                </a:solidFill>
                <a:cs typeface="Catamaran"/>
                <a:sym typeface="Catamaran"/>
              </a:rPr>
              <a:t> в комплекте с доказанной </a:t>
            </a:r>
            <a:r>
              <a:rPr lang="ru-RU" sz="1500" dirty="0" err="1">
                <a:solidFill>
                  <a:srgbClr val="AD0101"/>
                </a:solidFill>
                <a:cs typeface="Catamaran"/>
                <a:sym typeface="Catamaran"/>
              </a:rPr>
              <a:t>преклинической</a:t>
            </a:r>
            <a:r>
              <a:rPr lang="ru-RU" sz="1500" dirty="0">
                <a:solidFill>
                  <a:srgbClr val="AD0101"/>
                </a:solidFill>
                <a:cs typeface="Catamaran"/>
                <a:sym typeface="Catamaran"/>
              </a:rPr>
              <a:t> безопасностью,</a:t>
            </a:r>
          </a:p>
          <a:p>
            <a:pPr marL="139700" indent="0">
              <a:lnSpc>
                <a:spcPct val="90000"/>
              </a:lnSpc>
              <a:buNone/>
            </a:pPr>
            <a:r>
              <a:rPr lang="ru-RU" sz="1500" dirty="0">
                <a:solidFill>
                  <a:srgbClr val="AD0101"/>
                </a:solidFill>
                <a:cs typeface="Catamaran"/>
                <a:sym typeface="Catamaran"/>
              </a:rPr>
              <a:t>на стадии получения разрешения клинических испытаний.</a:t>
            </a:r>
          </a:p>
          <a:p>
            <a:pPr marL="139700" indent="0" algn="ctr">
              <a:lnSpc>
                <a:spcPct val="90000"/>
              </a:lnSpc>
              <a:buNone/>
            </a:pPr>
            <a:endParaRPr lang="ru-RU" b="1" dirty="0">
              <a:solidFill>
                <a:srgbClr val="AD0101"/>
              </a:solidFill>
              <a:cs typeface="Catamaran"/>
              <a:sym typeface="Catamaran"/>
            </a:endParaRPr>
          </a:p>
          <a:p>
            <a:pPr marL="139700" indent="0" algn="ctr">
              <a:lnSpc>
                <a:spcPct val="90000"/>
              </a:lnSpc>
              <a:buNone/>
            </a:pPr>
            <a:endParaRPr lang="en-US" b="1" dirty="0">
              <a:solidFill>
                <a:srgbClr val="AD0101"/>
              </a:solidFill>
              <a:cs typeface="Catamaran"/>
              <a:sym typeface="Catamar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2558" y="3017232"/>
            <a:ext cx="2019954" cy="26917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445" y="2889789"/>
            <a:ext cx="2109493" cy="23745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938" y="3370882"/>
            <a:ext cx="1127386" cy="17076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4825" y="549915"/>
            <a:ext cx="1357553" cy="224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7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067944" y="51470"/>
            <a:ext cx="5184576" cy="504056"/>
          </a:xfrm>
          <a:prstGeom prst="roundRect">
            <a:avLst/>
          </a:prstGeom>
          <a:gradFill flip="none" rotWithShape="1">
            <a:gsLst>
              <a:gs pos="3750">
                <a:schemeClr val="accent1"/>
              </a:gs>
              <a:gs pos="56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95936" y="93861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ИННОВАЦИОННОЕ  РАЗВИТИЕ</a:t>
            </a:r>
          </a:p>
        </p:txBody>
      </p:sp>
      <p:sp>
        <p:nvSpPr>
          <p:cNvPr id="5" name="Google Shape;218;p14"/>
          <p:cNvSpPr txBox="1">
            <a:spLocks/>
          </p:cNvSpPr>
          <p:nvPr/>
        </p:nvSpPr>
        <p:spPr>
          <a:xfrm>
            <a:off x="0" y="699542"/>
            <a:ext cx="6228184" cy="2655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 algn="ctr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800" b="0" dirty="0">
              <a:solidFill>
                <a:srgbClr val="C00000"/>
              </a:solidFill>
              <a:latin typeface="Catamaran Thin"/>
              <a:ea typeface="Catamaran Thin"/>
              <a:sym typeface="Catamaran Thin"/>
            </a:endParaRPr>
          </a:p>
          <a:p>
            <a:pPr marL="139700" algn="ctr">
              <a:lnSpc>
                <a:spcPts val="2000"/>
              </a:lnSpc>
              <a:spcAft>
                <a:spcPts val="600"/>
              </a:spcAft>
              <a:buClr>
                <a:srgbClr val="424E5B"/>
              </a:buClr>
              <a:buSzPts val="1400"/>
            </a:pPr>
            <a:r>
              <a:rPr lang="ru-RU" sz="1800" dirty="0">
                <a:solidFill>
                  <a:srgbClr val="C00000"/>
                </a:solidFill>
                <a:latin typeface="Catamaran Thin"/>
                <a:ea typeface="Catamaran Thin"/>
                <a:sym typeface="Catamaran Thin"/>
              </a:rPr>
              <a:t> Президентом Республики Беларусь 25 ноября 2021 года  утверждена Государственная программа Инновационного развития Республики Беларусь и включен проект</a:t>
            </a:r>
            <a:br>
              <a:rPr lang="en-US" sz="1600" dirty="0">
                <a:solidFill>
                  <a:srgbClr val="C00000"/>
                </a:solidFill>
                <a:latin typeface="Catamaran Thin"/>
                <a:ea typeface="Catamaran Thin"/>
                <a:sym typeface="Catamaran Thin"/>
              </a:rPr>
            </a:b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«Организация биофармацевтического производства лекарственных средств на основе рекомбинантных технологий и фракционирования плазмы крови, соответствующего требованиям </a:t>
            </a:r>
            <a:r>
              <a:rPr lang="en-US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GMP</a:t>
            </a: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».</a:t>
            </a: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6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3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5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algn="ctr"/>
            <a:endParaRPr lang="ru-RU" sz="2000" dirty="0"/>
          </a:p>
        </p:txBody>
      </p:sp>
      <p:sp>
        <p:nvSpPr>
          <p:cNvPr id="6" name="Google Shape;218;p14"/>
          <p:cNvSpPr txBox="1">
            <a:spLocks/>
          </p:cNvSpPr>
          <p:nvPr/>
        </p:nvSpPr>
        <p:spPr>
          <a:xfrm>
            <a:off x="107504" y="3147814"/>
            <a:ext cx="5208336" cy="2655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482600" indent="-3429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2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ПЛАН ВОШЕЛ В ПРОГРАММУ ИННОВАЦИОННОГО РАЗВИТИЯ РЕСПУБЛИКИ БЕЛАРУСЬ НА 2021-2025 ГГ.</a:t>
            </a:r>
          </a:p>
          <a:p>
            <a:pPr marL="482600" indent="-3429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2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ПРОЙДЕНЫ ЭТАПЫ ГОСЭКСПЕРТИЗЫ. </a:t>
            </a:r>
          </a:p>
          <a:p>
            <a:pPr marL="482600" indent="-3429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2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НАЧАТА РАЗРАБОТКА ПРОЕКТНО_СМЕТНОЙ ДОКУМЕНТАЦИИ</a:t>
            </a:r>
          </a:p>
          <a:p>
            <a:pPr marL="482600" indent="-3429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2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ПОДГОТОВЛЕН НЕОБХОДИМЫЙ МЕДИЦИНМКИЙ ПЕРСОНАЛ</a:t>
            </a:r>
          </a:p>
          <a:p>
            <a:pPr marL="482600" indent="-3429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2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ОРГАНИЗОВАНА СЛУЖБА КОНТРОЛЯ КАЧЕСТВА</a:t>
            </a: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4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4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6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3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5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algn="ctr"/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60" t="4571" r="2589" b="1327"/>
          <a:stretch/>
        </p:blipFill>
        <p:spPr>
          <a:xfrm>
            <a:off x="4525353" y="2228352"/>
            <a:ext cx="4394359" cy="2740568"/>
          </a:xfrm>
          <a:prstGeom prst="rect">
            <a:avLst/>
          </a:prstGeom>
          <a:ln>
            <a:noFill/>
          </a:ln>
          <a:effectLst>
            <a:reflection blurRad="6350" stA="50000" endA="300" endPos="90000" dist="50800" dir="5400000" sy="-100000" algn="bl" rotWithShape="0"/>
          </a:effectLst>
          <a:scene3d>
            <a:camera prst="perspectiveLef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347844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067944" y="2299686"/>
            <a:ext cx="5184576" cy="360041"/>
          </a:xfrm>
          <a:prstGeom prst="roundRect">
            <a:avLst/>
          </a:prstGeom>
          <a:gradFill flip="none" rotWithShape="1">
            <a:gsLst>
              <a:gs pos="3750">
                <a:schemeClr val="accent1"/>
              </a:gs>
              <a:gs pos="56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9792" y="51469"/>
            <a:ext cx="6552728" cy="360041"/>
          </a:xfrm>
          <a:prstGeom prst="roundRect">
            <a:avLst/>
          </a:prstGeom>
          <a:gradFill flip="none" rotWithShape="1">
            <a:gsLst>
              <a:gs pos="3750">
                <a:schemeClr val="accent1"/>
              </a:gs>
              <a:gs pos="56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907704" y="18717"/>
            <a:ext cx="7236296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ru-RU" sz="16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ОСНОВНАЯ ПРОДУКЦИЯ СУЩЕСТВУЮЩЕГО ПРОИЗВОДСТВА </a:t>
            </a:r>
          </a:p>
          <a:p>
            <a:pPr algn="r"/>
            <a:endParaRPr lang="ru-RU" sz="1800" b="1" dirty="0">
              <a:solidFill>
                <a:schemeClr val="bg1"/>
              </a:solidFill>
              <a:latin typeface="Catamaran"/>
              <a:ea typeface="Catamaran"/>
              <a:cs typeface="Catamaran"/>
            </a:endParaRPr>
          </a:p>
        </p:txBody>
      </p:sp>
      <p:sp>
        <p:nvSpPr>
          <p:cNvPr id="5" name="Google Shape;218;p14"/>
          <p:cNvSpPr txBox="1">
            <a:spLocks/>
          </p:cNvSpPr>
          <p:nvPr/>
        </p:nvSpPr>
        <p:spPr>
          <a:xfrm>
            <a:off x="977511" y="622592"/>
            <a:ext cx="6228184" cy="2655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maran Thin"/>
              <a:ea typeface="Catamaran Thin"/>
              <a:sym typeface="Catamaran Thin"/>
            </a:endParaRP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Альбумин </a:t>
            </a: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Иммуноглобулин человека </a:t>
            </a:r>
            <a:r>
              <a:rPr lang="ru-RU" sz="1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антирезус</a:t>
            </a: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 анти-D</a:t>
            </a: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Иммуноглобулин человека антистафилококковый</a:t>
            </a: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Тромбин</a:t>
            </a: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Фибриностат</a:t>
            </a: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, </a:t>
            </a:r>
            <a:r>
              <a:rPr lang="ru-RU" sz="1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фибриностат</a:t>
            </a: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 М </a:t>
            </a: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Криопреципитат</a:t>
            </a:r>
            <a:endParaRPr lang="ru-RU" sz="1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maran Thin"/>
              <a:ea typeface="Catamaran Thin"/>
              <a:sym typeface="Catamaran Thin"/>
            </a:endParaRPr>
          </a:p>
          <a:p>
            <a:pPr marL="425450" indent="-28575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6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3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5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algn="ctr"/>
            <a:endParaRPr lang="ru-RU" sz="2000" dirty="0"/>
          </a:p>
        </p:txBody>
      </p:sp>
      <p:sp>
        <p:nvSpPr>
          <p:cNvPr id="6" name="Google Shape;218;p14"/>
          <p:cNvSpPr txBox="1">
            <a:spLocks/>
          </p:cNvSpPr>
          <p:nvPr/>
        </p:nvSpPr>
        <p:spPr>
          <a:xfrm>
            <a:off x="206682" y="3147814"/>
            <a:ext cx="9264398" cy="1804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2" spc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Иммуноглобулин внутривенный </a:t>
            </a:r>
            <a:b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</a:br>
            <a:r>
              <a:rPr lang="ru-RU" sz="1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(РНПЦ и филиал г. Ганцевичи)</a:t>
            </a: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Альбумин 5%,10% </a:t>
            </a:r>
            <a:r>
              <a:rPr lang="ru-RU" sz="1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(РНПЦ) </a:t>
            </a: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20% </a:t>
            </a:r>
            <a:r>
              <a:rPr lang="ru-RU" sz="1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(г. Ганцевичи)</a:t>
            </a: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Иммуноглобулин анти </a:t>
            </a:r>
            <a:r>
              <a:rPr lang="en-US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COVID-19</a:t>
            </a: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 </a:t>
            </a:r>
            <a:r>
              <a:rPr lang="en-US" sz="1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(</a:t>
            </a:r>
            <a:r>
              <a:rPr lang="ru-RU" sz="1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г. Ганцевичи)</a:t>
            </a: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Иммуноглоублин</a:t>
            </a: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противогерпетический</a:t>
            </a:r>
            <a:endParaRPr lang="ru-RU" sz="1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maran Thin"/>
              <a:ea typeface="Catamaran Thin"/>
              <a:sym typeface="Catamaran Thin"/>
            </a:endParaRP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Иммуноглобулин </a:t>
            </a:r>
            <a:r>
              <a:rPr lang="ru-RU" sz="1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антирезус</a:t>
            </a: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 анти-</a:t>
            </a:r>
            <a:r>
              <a:rPr lang="en-US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D,</a:t>
            </a: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 антистафилококковый</a:t>
            </a: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Фактор </a:t>
            </a:r>
            <a:r>
              <a:rPr lang="en-US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VIII</a:t>
            </a: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Фактор </a:t>
            </a:r>
            <a:r>
              <a:rPr lang="en-US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IX</a:t>
            </a:r>
            <a:endParaRPr lang="ru-RU" sz="1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maran Thin"/>
              <a:ea typeface="Catamaran Thin"/>
              <a:sym typeface="Catamaran Thin"/>
            </a:endParaRP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Интерферон </a:t>
            </a:r>
            <a:r>
              <a:rPr lang="en-US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a</a:t>
            </a:r>
            <a:r>
              <a:rPr lang="ru-RU" sz="1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льфа</a:t>
            </a: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 2</a:t>
            </a:r>
            <a:r>
              <a:rPr lang="en-US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b</a:t>
            </a:r>
            <a:endParaRPr lang="ru-RU" sz="1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maran Thin"/>
              <a:ea typeface="Catamaran Thin"/>
              <a:sym typeface="Catamaran Thin"/>
            </a:endParaRP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endParaRPr lang="ru-RU" sz="1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maran Thin"/>
              <a:ea typeface="Catamaran Thin"/>
              <a:sym typeface="Catamaran Thin"/>
            </a:endParaRP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endParaRPr lang="ru-RU" sz="1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maran Thin"/>
              <a:ea typeface="Catamaran Thin"/>
              <a:sym typeface="Catamaran Thin"/>
            </a:endParaRP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endParaRPr lang="ru-RU" sz="1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maran Thin"/>
              <a:ea typeface="Catamaran Thin"/>
              <a:sym typeface="Catamaran Thin"/>
            </a:endParaRP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endParaRPr lang="ru-RU" sz="1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maran Thin"/>
              <a:ea typeface="Catamaran Thin"/>
              <a:sym typeface="Catamaran Thin"/>
            </a:endParaRP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endParaRPr lang="ru-RU" sz="1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maran Thin"/>
              <a:ea typeface="Catamaran Thin"/>
              <a:sym typeface="Catamaran Thin"/>
            </a:endParaRP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Филграстим</a:t>
            </a: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 </a:t>
            </a: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Плазмабел</a:t>
            </a:r>
            <a:endParaRPr lang="ru-RU" sz="1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maran Thin"/>
              <a:ea typeface="Catamaran Thin"/>
              <a:sym typeface="Catamaran Thin"/>
            </a:endParaRP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Нормоплаз</a:t>
            </a:r>
            <a:endParaRPr lang="ru-RU" sz="1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maran Thin"/>
              <a:ea typeface="Catamaran Thin"/>
              <a:sym typeface="Catamaran Thin"/>
            </a:endParaRP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Фибриноген</a:t>
            </a: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PPSB</a:t>
            </a: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Клей фибриновый</a:t>
            </a: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Клей хирургический на основе альбумина</a:t>
            </a: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Биомедицинский клеточный продукт</a:t>
            </a: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Услуги контроля качества</a:t>
            </a:r>
            <a:endParaRPr lang="ru-RU" sz="14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6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3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5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algn="ctr"/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7" y="51469"/>
            <a:ext cx="780084" cy="7848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19672" y="2321173"/>
            <a:ext cx="7524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ПЛАНИРУЕМАЯ К ПРОИЗВОДСТВУ ПРОДУКЦИЯ</a:t>
            </a:r>
          </a:p>
        </p:txBody>
      </p:sp>
    </p:spTree>
    <p:extLst>
      <p:ext uri="{BB962C8B-B14F-4D97-AF65-F5344CB8AC3E}">
        <p14:creationId xmlns:p14="http://schemas.microsoft.com/office/powerpoint/2010/main" val="102827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342775"/>
            <a:ext cx="1131653" cy="113165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898068" y="51470"/>
            <a:ext cx="6354452" cy="504056"/>
          </a:xfrm>
          <a:prstGeom prst="roundRect">
            <a:avLst/>
          </a:prstGeom>
          <a:gradFill flip="none" rotWithShape="1">
            <a:gsLst>
              <a:gs pos="3750">
                <a:schemeClr val="accent1"/>
              </a:gs>
              <a:gs pos="56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98068" y="93861"/>
            <a:ext cx="666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ОСНОВНЫЕ НАПРАВЛЕНИЯ РАЗВИТИЯ</a:t>
            </a:r>
          </a:p>
        </p:txBody>
      </p:sp>
      <p:sp>
        <p:nvSpPr>
          <p:cNvPr id="5" name="Google Shape;218;p14"/>
          <p:cNvSpPr txBox="1">
            <a:spLocks/>
          </p:cNvSpPr>
          <p:nvPr/>
        </p:nvSpPr>
        <p:spPr>
          <a:xfrm>
            <a:off x="0" y="699542"/>
            <a:ext cx="6228184" cy="2655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 indent="457200" algn="ctr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b="0" dirty="0">
              <a:solidFill>
                <a:srgbClr val="C00000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7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r>
              <a:rPr lang="ru-RU" dirty="0">
                <a:solidFill>
                  <a:srgbClr val="C00000"/>
                </a:solidFill>
                <a:latin typeface="Catamaran Thin"/>
                <a:ea typeface="Catamaran Thin"/>
                <a:sym typeface="Catamaran Thin"/>
              </a:rPr>
              <a:t>1. 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Республика Беларусь провела реформу службы крови в направлении внедрения современных технологий организации заготовки компонентов крови, инфекционной безопасности </a:t>
            </a:r>
            <a:r>
              <a:rPr lang="ru-RU" sz="1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централизации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 высокотехнологичных и ресурсоемких направлений клинической и производственной трансфузиологии, концентрации на республиканском и областном уровнях функций оперативно-стратегического (оперативного) планирования, финансирования, управления и контроля</a:t>
            </a: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6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3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5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algn="ctr"/>
            <a:endParaRPr lang="ru-RU" sz="2000" dirty="0"/>
          </a:p>
        </p:txBody>
      </p:sp>
      <p:sp>
        <p:nvSpPr>
          <p:cNvPr id="6" name="Google Shape;218;p14"/>
          <p:cNvSpPr txBox="1">
            <a:spLocks/>
          </p:cNvSpPr>
          <p:nvPr/>
        </p:nvSpPr>
        <p:spPr>
          <a:xfrm>
            <a:off x="2771800" y="3355487"/>
            <a:ext cx="6028726" cy="2655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39700">
              <a:lnSpc>
                <a:spcPts val="17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r>
              <a:rPr lang="ru-RU" dirty="0">
                <a:solidFill>
                  <a:srgbClr val="C00000"/>
                </a:solidFill>
                <a:latin typeface="Catamaran Thin"/>
                <a:ea typeface="Catamaran Thin"/>
                <a:sym typeface="Catamaran Thin"/>
              </a:rPr>
              <a:t>2. </a:t>
            </a:r>
            <a:r>
              <a:rPr lang="ru-RU" sz="1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В Республике Беларусь и РНПЦ трансфузиологии имеется </a:t>
            </a:r>
            <a:r>
              <a:rPr lang="ru-RU" sz="16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знасительная</a:t>
            </a:r>
            <a:r>
              <a:rPr lang="ru-RU" sz="1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 научная и практическая база в области обучения персонала по вопросам трансфузиологии, гематологии, клеточных технологий 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применения. </a:t>
            </a:r>
          </a:p>
          <a:p>
            <a:pPr marL="139700" algn="just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 algn="just">
              <a:lnSpc>
                <a:spcPts val="168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6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 algn="just">
              <a:lnSpc>
                <a:spcPts val="1680"/>
              </a:lnSpc>
              <a:spcAft>
                <a:spcPts val="3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5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383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83518"/>
            <a:ext cx="1440160" cy="144016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915816" y="51470"/>
            <a:ext cx="6336704" cy="504056"/>
          </a:xfrm>
          <a:prstGeom prst="roundRect">
            <a:avLst/>
          </a:prstGeom>
          <a:gradFill flip="none" rotWithShape="1">
            <a:gsLst>
              <a:gs pos="3750">
                <a:schemeClr val="accent1"/>
              </a:gs>
              <a:gs pos="56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915816" y="93861"/>
            <a:ext cx="666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ОСНОВНЫЕ НАПРАВЛЕНИЯ РАЗВИТИЯ</a:t>
            </a:r>
          </a:p>
        </p:txBody>
      </p:sp>
      <p:sp>
        <p:nvSpPr>
          <p:cNvPr id="5" name="Google Shape;218;p14"/>
          <p:cNvSpPr txBox="1">
            <a:spLocks/>
          </p:cNvSpPr>
          <p:nvPr/>
        </p:nvSpPr>
        <p:spPr>
          <a:xfrm>
            <a:off x="1691680" y="2139702"/>
            <a:ext cx="6696744" cy="2655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 algn="ctr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b="0" dirty="0">
              <a:solidFill>
                <a:schemeClr val="bg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800"/>
              </a:lnSpc>
              <a:spcAft>
                <a:spcPts val="600"/>
              </a:spcAft>
              <a:buClr>
                <a:srgbClr val="424E5B"/>
              </a:buClr>
              <a:buSzPts val="1400"/>
            </a:pPr>
            <a:r>
              <a:rPr lang="ru-RU" dirty="0">
                <a:solidFill>
                  <a:schemeClr val="bg1"/>
                </a:solidFill>
                <a:latin typeface="Catamaran Thin"/>
                <a:ea typeface="Catamaran Thin"/>
                <a:sym typeface="Catamaran Thin"/>
              </a:rPr>
              <a:t>3.   </a:t>
            </a:r>
            <a:r>
              <a:rPr lang="ru-RU" sz="18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РНПЦ трансфузиологии имеет достаточно компетенций в области инновационной биотехнологической медицины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:</a:t>
            </a:r>
            <a:b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</a:b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425450" indent="-285750">
              <a:lnSpc>
                <a:spcPts val="180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Более 50 инструкций по клиническому использованию биомедицинского клеточного продукта</a:t>
            </a:r>
          </a:p>
          <a:p>
            <a:pPr marL="425450" indent="-285750">
              <a:lnSpc>
                <a:spcPts val="180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Регистрация, контроль качества и практическое использование биомедицинского клеточного продукта</a:t>
            </a:r>
          </a:p>
          <a:p>
            <a:pPr marL="425450" indent="-285750">
              <a:lnSpc>
                <a:spcPts val="180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Наличие собственных и разработка новых технологий производства лекарственных средств и изделий медицинского назначения из крови, ее компонентов</a:t>
            </a: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6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3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5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2194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11760" y="51470"/>
            <a:ext cx="6840760" cy="504056"/>
          </a:xfrm>
          <a:prstGeom prst="roundRect">
            <a:avLst/>
          </a:prstGeom>
          <a:gradFill flip="none" rotWithShape="1">
            <a:gsLst>
              <a:gs pos="3750">
                <a:schemeClr val="accent1"/>
              </a:gs>
              <a:gs pos="56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699792" y="117897"/>
            <a:ext cx="63367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ru-RU" sz="2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СТРУКТУРА НАУЧНЫХ ПОДРАЗДЕЛЕНИЙ</a:t>
            </a:r>
          </a:p>
          <a:p>
            <a:pPr algn="r">
              <a:lnSpc>
                <a:spcPts val="3000"/>
              </a:lnSpc>
            </a:pPr>
            <a:r>
              <a:rPr lang="ru-RU" sz="2400" b="1" dirty="0">
                <a:solidFill>
                  <a:srgbClr val="C00000"/>
                </a:solidFill>
                <a:latin typeface="Catamaran Thin"/>
                <a:ea typeface="Catamaran Thin"/>
                <a:sym typeface="Catamaran Thin"/>
              </a:rPr>
              <a:t>3 ОТДЕЛА, 7 ЛАБОРАТОРИЙ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Catamaran"/>
              <a:ea typeface="Catamaran"/>
              <a:cs typeface="Catamaran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Catamaran"/>
              <a:ea typeface="Catamaran"/>
              <a:cs typeface="Catamaran"/>
            </a:endParaRPr>
          </a:p>
        </p:txBody>
      </p:sp>
      <p:sp>
        <p:nvSpPr>
          <p:cNvPr id="7" name="Google Shape;218;p14"/>
          <p:cNvSpPr txBox="1">
            <a:spLocks/>
          </p:cNvSpPr>
          <p:nvPr/>
        </p:nvSpPr>
        <p:spPr>
          <a:xfrm>
            <a:off x="107504" y="1563638"/>
            <a:ext cx="5544616" cy="3507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8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 algn="ctr">
              <a:lnSpc>
                <a:spcPts val="1800"/>
              </a:lnSpc>
              <a:spcAft>
                <a:spcPts val="600"/>
              </a:spcAft>
              <a:buClr>
                <a:srgbClr val="424E5B"/>
              </a:buClr>
              <a:buSzPts val="1400"/>
            </a:pPr>
            <a:endParaRPr lang="ru-RU" sz="2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600"/>
              </a:lnSpc>
              <a:spcAft>
                <a:spcPts val="600"/>
              </a:spcAft>
              <a:buClr>
                <a:srgbClr val="424E5B"/>
              </a:buClr>
              <a:buSzPts val="1400"/>
            </a:pPr>
            <a:r>
              <a:rPr lang="ru-RU" sz="1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ОТДЕЛ ГЕННОЙ ИНЖЕНЕРИИ И БИОТЕХНОЛОГИИ</a:t>
            </a:r>
          </a:p>
          <a:p>
            <a:pPr marL="425450" indent="-285750">
              <a:lnSpc>
                <a:spcPts val="160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Лаборатория рекомбинантных белков</a:t>
            </a:r>
          </a:p>
          <a:p>
            <a:pPr marL="425450" indent="-285750">
              <a:lnSpc>
                <a:spcPts val="160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Лаборатория биотехнологии антител и цитокинов</a:t>
            </a:r>
          </a:p>
          <a:p>
            <a:pPr marL="425450" indent="-285750">
              <a:lnSpc>
                <a:spcPts val="160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§"/>
            </a:pPr>
            <a:endParaRPr lang="ru-RU" sz="8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600"/>
              </a:lnSpc>
              <a:spcAft>
                <a:spcPts val="600"/>
              </a:spcAft>
              <a:buClr>
                <a:srgbClr val="424E5B"/>
              </a:buClr>
              <a:buSzPts val="1400"/>
            </a:pPr>
            <a:r>
              <a:rPr lang="ru-RU" sz="1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ОТДЕЛ КЛЕТОЧНЫХ БИОТЕХНОЛОГИЙ</a:t>
            </a:r>
          </a:p>
          <a:p>
            <a:pPr marL="425450" indent="-285750">
              <a:lnSpc>
                <a:spcPts val="160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Лаборатория биологии и генетики стволовых клеток</a:t>
            </a:r>
          </a:p>
          <a:p>
            <a:pPr marL="425450" indent="-285750">
              <a:lnSpc>
                <a:spcPts val="160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Лаборатория биотехнологии кроветворных клеток</a:t>
            </a:r>
          </a:p>
          <a:p>
            <a:pPr marL="425450" indent="-285750">
              <a:lnSpc>
                <a:spcPts val="160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Лаборатория обеспечения качества и безопасности крови и ее компонентов</a:t>
            </a:r>
          </a:p>
          <a:p>
            <a:pPr marL="425450" indent="-285750">
              <a:lnSpc>
                <a:spcPts val="160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§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600"/>
              </a:lnSpc>
              <a:spcAft>
                <a:spcPts val="600"/>
              </a:spcAft>
              <a:buClr>
                <a:srgbClr val="424E5B"/>
              </a:buClr>
              <a:buSzPts val="1400"/>
            </a:pPr>
            <a:r>
              <a:rPr lang="ru-RU" sz="1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ОТДЕЛ ТРАНСФУЗИОННОЙ МЕДИЦИНЫ</a:t>
            </a:r>
          </a:p>
          <a:p>
            <a:pPr marL="425450" indent="-285750">
              <a:lnSpc>
                <a:spcPts val="160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Лаборатория трансфузиологии</a:t>
            </a:r>
          </a:p>
          <a:p>
            <a:pPr marL="425450" indent="-285750">
              <a:lnSpc>
                <a:spcPts val="180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§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Лаборатория производственной трансфузиологии</a:t>
            </a:r>
          </a:p>
          <a:p>
            <a:pPr marL="425450" indent="-28575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6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3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5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algn="ctr"/>
            <a:endParaRPr lang="ru-RU" sz="2000" dirty="0"/>
          </a:p>
        </p:txBody>
      </p:sp>
      <p:sp>
        <p:nvSpPr>
          <p:cNvPr id="6" name="Google Shape;218;p14"/>
          <p:cNvSpPr txBox="1">
            <a:spLocks/>
          </p:cNvSpPr>
          <p:nvPr/>
        </p:nvSpPr>
        <p:spPr>
          <a:xfrm>
            <a:off x="5627846" y="2355726"/>
            <a:ext cx="3312368" cy="2931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 algn="ctr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r>
              <a:rPr lang="ru-RU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Всего в штате 43 работника, </a:t>
            </a:r>
            <a:br>
              <a:rPr lang="ru-RU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</a:br>
            <a:r>
              <a:rPr lang="ru-RU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из них исследователей - 33</a:t>
            </a:r>
          </a:p>
          <a:p>
            <a:pPr marL="425450" indent="-285750" algn="ctr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3 доктора наук, имеющих звание профессора</a:t>
            </a:r>
          </a:p>
          <a:p>
            <a:pPr marL="425450" indent="-285750" algn="ctr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кандидатов наук (из них 2 имеют звание доцента)</a:t>
            </a: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8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425450" indent="-28575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6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3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5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9782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83518"/>
            <a:ext cx="1440160" cy="144016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987824" y="51470"/>
            <a:ext cx="6264696" cy="504056"/>
          </a:xfrm>
          <a:prstGeom prst="roundRect">
            <a:avLst/>
          </a:prstGeom>
          <a:gradFill flip="none" rotWithShape="1">
            <a:gsLst>
              <a:gs pos="3750">
                <a:schemeClr val="accent1"/>
              </a:gs>
              <a:gs pos="56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915816" y="93861"/>
            <a:ext cx="666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ОСНОВНЫЕ НАПРАВЛЕНИЯ РАЗВИТИЯ</a:t>
            </a:r>
          </a:p>
        </p:txBody>
      </p:sp>
      <p:sp>
        <p:nvSpPr>
          <p:cNvPr id="5" name="Google Shape;218;p14"/>
          <p:cNvSpPr txBox="1">
            <a:spLocks/>
          </p:cNvSpPr>
          <p:nvPr/>
        </p:nvSpPr>
        <p:spPr>
          <a:xfrm>
            <a:off x="1619672" y="2211710"/>
            <a:ext cx="6984776" cy="2655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 algn="ctr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b="0" dirty="0">
              <a:solidFill>
                <a:schemeClr val="bg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800"/>
              </a:lnSpc>
              <a:spcAft>
                <a:spcPts val="600"/>
              </a:spcAft>
              <a:buClr>
                <a:srgbClr val="424E5B"/>
              </a:buClr>
              <a:buSzPts val="1400"/>
            </a:pPr>
            <a:r>
              <a:rPr lang="ru-RU" dirty="0">
                <a:solidFill>
                  <a:schemeClr val="bg1"/>
                </a:solidFill>
                <a:latin typeface="Catamaran Thin"/>
                <a:ea typeface="Catamaran Thin"/>
                <a:sym typeface="Catamaran Thin"/>
              </a:rPr>
              <a:t>4.    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Реализуется новые проект и формируются компетенции по строительству 2 корпусов по производству биотехнологической продукции:</a:t>
            </a:r>
          </a:p>
          <a:p>
            <a:pPr marL="139700">
              <a:lnSpc>
                <a:spcPts val="1800"/>
              </a:lnSpc>
              <a:spcAft>
                <a:spcPts val="600"/>
              </a:spcAft>
              <a:buClr>
                <a:srgbClr val="424E5B"/>
              </a:buClr>
              <a:buSzPts val="1400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425450" indent="-285750">
              <a:lnSpc>
                <a:spcPts val="180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Лекарственные средства из плазмы крови(полный </a:t>
            </a:r>
            <a:r>
              <a:rPr lang="ru-RU" sz="1600" b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цикл переработки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, автоматизаций производства и учетом адаптации технологический решений;</a:t>
            </a:r>
          </a:p>
          <a:p>
            <a:pPr marL="425450" indent="-285750">
              <a:lnSpc>
                <a:spcPts val="180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Биомедицинского клеточного продукта с учетом национальной технологии по международным стандартам;</a:t>
            </a:r>
          </a:p>
          <a:p>
            <a:pPr marL="425450" indent="-285750">
              <a:lnSpc>
                <a:spcPts val="180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Уникальных кровеостанавливающих медицинских </a:t>
            </a:r>
            <a:r>
              <a:rPr lang="ru-RU" sz="1600" b="0" dirty="0" err="1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изднлий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 не имеющих аналогов;</a:t>
            </a:r>
          </a:p>
          <a:p>
            <a:pPr marL="425450" indent="-285750">
              <a:lnSpc>
                <a:spcPts val="180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Возможности обучения персонала по всем технологическим и клиническим вопросам использования биотехнологической продукции</a:t>
            </a:r>
          </a:p>
          <a:p>
            <a:pPr marL="425450" indent="-285750">
              <a:lnSpc>
                <a:spcPts val="180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6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3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5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3173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C01BA8-3AD5-4519-8FAC-9C4A32A1D5D2}"/>
              </a:ext>
            </a:extLst>
          </p:cNvPr>
          <p:cNvSpPr txBox="1"/>
          <p:nvPr/>
        </p:nvSpPr>
        <p:spPr>
          <a:xfrm>
            <a:off x="575556" y="1167595"/>
            <a:ext cx="8208912" cy="318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ru-RU" sz="19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стандарты безопасности для доноров.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ru-RU" sz="19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стандарты заготовки крови, ее компонентов.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ru-RU" sz="19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модельного Закона «О донорстве крови, ее компонентов».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ru-RU" sz="19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требования к качеству и безопасности крови, ее компонентов.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ru-RU" sz="19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требования к обеспечению инфекционной безопасности крови.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ru-RU" sz="19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клинического использования крови, ее компонентов.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ru-RU" sz="19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НИОК(Т</a:t>
            </a:r>
            <a:r>
              <a:rPr lang="ru-RU" sz="195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)Р.</a:t>
            </a:r>
            <a:endParaRPr lang="ru-RU" sz="195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74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82C1FA-E640-444F-98A4-0AECEEAED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saturation sat="105000"/>
                    </a14:imgEffect>
                    <a14:imgEffect>
                      <a14:brightnessContrast bright="-4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6" y="303498"/>
            <a:ext cx="8064896" cy="4536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55676" y="1815666"/>
            <a:ext cx="6172200" cy="857250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868363" indent="-282575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3475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ahoma" pitchFamily="34" charset="0"/>
              </a:rPr>
              <a:t>БЛАГОДАРЮ ЗА ВНИМАНИЕ</a:t>
            </a:r>
            <a:r>
              <a:rPr lang="ru-RU" altLang="ru-RU" sz="45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!</a:t>
            </a:r>
            <a:endParaRPr lang="en-US" altLang="ru-RU" sz="4500" b="1" dirty="0">
              <a:solidFill>
                <a:schemeClr val="accent5">
                  <a:lumMod val="75000"/>
                </a:schemeClr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44008" y="51470"/>
            <a:ext cx="4608512" cy="504056"/>
          </a:xfrm>
          <a:prstGeom prst="roundRect">
            <a:avLst/>
          </a:prstGeom>
          <a:gradFill flip="none" rotWithShape="1">
            <a:gsLst>
              <a:gs pos="3750">
                <a:schemeClr val="accent1"/>
              </a:gs>
              <a:gs pos="56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83968" y="124806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НАУЧНАЯ ДЕЯТЕЛЬНОСТЬ</a:t>
            </a:r>
          </a:p>
        </p:txBody>
      </p:sp>
      <p:sp>
        <p:nvSpPr>
          <p:cNvPr id="5" name="Google Shape;218;p14"/>
          <p:cNvSpPr txBox="1">
            <a:spLocks/>
          </p:cNvSpPr>
          <p:nvPr/>
        </p:nvSpPr>
        <p:spPr>
          <a:xfrm>
            <a:off x="0" y="1347614"/>
            <a:ext cx="8892480" cy="4186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 algn="ctr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r>
              <a:rPr lang="ru-RU" sz="1800" dirty="0">
                <a:solidFill>
                  <a:srgbClr val="C00000"/>
                </a:solidFill>
                <a:latin typeface="Catamaran Thin"/>
                <a:ea typeface="Catamaran Thin"/>
                <a:sym typeface="Catamaran Thin"/>
              </a:rPr>
              <a:t>РНПЦ ТРАНСФУЗИОЛОГИИ И МЕДИЦИНСКИХ БИОТЕХНОЛОГИЙ – </a:t>
            </a:r>
            <a:br>
              <a:rPr lang="ru-RU" sz="1800" dirty="0">
                <a:solidFill>
                  <a:srgbClr val="C00000"/>
                </a:solidFill>
                <a:latin typeface="Catamaran Thin"/>
                <a:ea typeface="Catamaran Thin"/>
                <a:sym typeface="Catamaran Thin"/>
              </a:rPr>
            </a:br>
            <a:r>
              <a:rPr lang="ru-RU" sz="1800" dirty="0">
                <a:solidFill>
                  <a:srgbClr val="C00000"/>
                </a:solidFill>
                <a:latin typeface="Catamaran Thin"/>
                <a:ea typeface="Catamaran Thin"/>
                <a:sym typeface="Catamaran Thin"/>
              </a:rPr>
              <a:t>ГОЛОВНАЯ ОРГАНИЗАЦИЯ ПО НАУЧНОМУ СОПРОВОЖДЕНИЮ: </a:t>
            </a:r>
          </a:p>
          <a:p>
            <a:pPr marL="425450" indent="-28575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ГП «Наукоемкие технологии и техника»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,</a:t>
            </a:r>
            <a:r>
              <a:rPr lang="ru-RU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 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подпрограмма «Инновационные биотехнологии»  (задача 5) . Объем финансирования  -   832 181 руб.</a:t>
            </a:r>
          </a:p>
          <a:p>
            <a:pPr marL="425450" indent="-28575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  <a:t>ГНТП «Научно-техническое обеспечение качества и доступности медицинских услуг» </a:t>
            </a:r>
            <a:br>
              <a:rPr lang="ru-RU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maran Thin"/>
                <a:ea typeface="Catamaran Thin"/>
                <a:sym typeface="Catamaran Thin"/>
              </a:rPr>
            </a:b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2021-2025 гг., подпрограмма «Клеточная терапия и высокотехнологические методы замещения поврежденных органов и тканей». Объем финансирования -  1 750 300  руб.</a:t>
            </a:r>
          </a:p>
          <a:p>
            <a:pPr marL="425450" indent="-28575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425450" indent="-28575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425450" indent="-28575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В выполнении заданий и мероприятий  ГП и ГНТП  приняли  участие  -  16 организаций, </a:t>
            </a:r>
            <a:b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</a:b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из них:  12 республиканских  организаций Министерства здравоохранения Республики Беларусь; </a:t>
            </a:r>
          </a:p>
          <a:p>
            <a:pPr marL="425450" indent="-28575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Обеспечено научное сопровождение 37 НИОК(Т)Р;</a:t>
            </a:r>
          </a:p>
          <a:p>
            <a:pPr marL="425450" indent="-28575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Календарные планы исследований выполнены в полном объеме.</a:t>
            </a:r>
          </a:p>
          <a:p>
            <a:pPr marL="425450" indent="-28575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6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3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5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848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44008" y="51470"/>
            <a:ext cx="4608512" cy="504056"/>
          </a:xfrm>
          <a:prstGeom prst="roundRect">
            <a:avLst/>
          </a:prstGeom>
          <a:gradFill flip="none" rotWithShape="1">
            <a:gsLst>
              <a:gs pos="3750">
                <a:schemeClr val="accent1"/>
              </a:gs>
              <a:gs pos="56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83968" y="124806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НАУЧНАЯ ДЕЯТЕЛЬНОСТЬ</a:t>
            </a:r>
          </a:p>
        </p:txBody>
      </p:sp>
      <p:sp>
        <p:nvSpPr>
          <p:cNvPr id="5" name="Google Shape;218;p14"/>
          <p:cNvSpPr txBox="1">
            <a:spLocks/>
          </p:cNvSpPr>
          <p:nvPr/>
        </p:nvSpPr>
        <p:spPr>
          <a:xfrm>
            <a:off x="0" y="843558"/>
            <a:ext cx="8892480" cy="469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800"/>
              </a:lnSpc>
              <a:buClr>
                <a:srgbClr val="424E5B"/>
              </a:buClr>
              <a:buSzPts val="1400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В рамках </a:t>
            </a:r>
            <a:r>
              <a:rPr lang="ru-RU" sz="1600" dirty="0">
                <a:solidFill>
                  <a:srgbClr val="C00000"/>
                </a:solidFill>
                <a:latin typeface="Catamaran Thin"/>
                <a:ea typeface="Catamaran Thin"/>
                <a:sym typeface="Catamaran Thin"/>
              </a:rPr>
              <a:t>ГП «НАУКОЕМКИЕ ТЕХНОЛОГИИ И ТЕХНИКА» 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на 2021 – 2025 годы, подпрограмма «Инновационные биотехнологии» (задача 5) получен:</a:t>
            </a: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коллекции и базы данных генетических, клеточных, микробных ресурсов – 5</a:t>
            </a: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лекарственные средства, препараты – 3</a:t>
            </a: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ТНПА, инструкции по применению, рекомендации, методики и др. – 21</a:t>
            </a:r>
          </a:p>
          <a:p>
            <a:pPr marL="139700">
              <a:lnSpc>
                <a:spcPts val="1800"/>
              </a:lnSpc>
              <a:buClr>
                <a:srgbClr val="424E5B"/>
              </a:buClr>
              <a:buSzPts val="1400"/>
            </a:pPr>
            <a:r>
              <a:rPr lang="ru-RU" sz="1600" b="0" dirty="0">
                <a:solidFill>
                  <a:srgbClr val="C00000"/>
                </a:solidFill>
                <a:latin typeface="Catamaran Thin"/>
                <a:ea typeface="Catamaran Thin"/>
                <a:sym typeface="Catamaran Thin"/>
              </a:rPr>
              <a:t>ВСЕГО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 разработано новшеств за 2016-2021 год: 29.</a:t>
            </a:r>
          </a:p>
          <a:p>
            <a:pPr marL="139700">
              <a:lnSpc>
                <a:spcPts val="1800"/>
              </a:lnSpc>
              <a:buClr>
                <a:srgbClr val="424E5B"/>
              </a:buClr>
              <a:buSzPts val="1400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 </a:t>
            </a:r>
          </a:p>
          <a:p>
            <a:pPr marL="139700">
              <a:lnSpc>
                <a:spcPts val="1800"/>
              </a:lnSpc>
              <a:buClr>
                <a:srgbClr val="424E5B"/>
              </a:buClr>
              <a:buSzPts val="1400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В рамках </a:t>
            </a:r>
            <a:r>
              <a:rPr lang="ru-RU" sz="1600" dirty="0">
                <a:solidFill>
                  <a:srgbClr val="C00000"/>
                </a:solidFill>
                <a:latin typeface="Catamaran Thin"/>
                <a:ea typeface="Catamaran Thin"/>
                <a:sym typeface="Catamaran Thin"/>
              </a:rPr>
              <a:t>ГНТП «НАУЧНО-ТЕХНИЧЕСКОЕ ОБЕСПЕЧЕНИЕ КАЧЕСТВА И ДОСТУПНОСТИ МЕДИЦИНСКИХ УСЛУГ», 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2021-2025 годы, подпрограмма «Клеточная терапия и высокотехнологичные методы замещения повреждённых органов и тканей» получено:</a:t>
            </a: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Инструкции по применению метода – 30</a:t>
            </a: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Протокол лечения – 1</a:t>
            </a: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Информационно-аналитическая система (ИАС) –1</a:t>
            </a: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Регистрационное удостоверение:  ИМН – 2,  БМКП – 1</a:t>
            </a: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Получено патентов – 5</a:t>
            </a: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Подано заявок – 5</a:t>
            </a: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 err="1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Рац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. предложение – 4 </a:t>
            </a:r>
          </a:p>
          <a:p>
            <a:pPr marL="425450" indent="-285750">
              <a:lnSpc>
                <a:spcPts val="1800"/>
              </a:lnSpc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Публикации – 277 ( статьи – 156, тезисы –121) </a:t>
            </a:r>
          </a:p>
          <a:p>
            <a:pPr marL="139700">
              <a:lnSpc>
                <a:spcPts val="1800"/>
              </a:lnSpc>
              <a:buClr>
                <a:srgbClr val="424E5B"/>
              </a:buClr>
              <a:buSzPts val="1400"/>
            </a:pPr>
            <a:r>
              <a:rPr lang="ru-RU" sz="1600" b="0" dirty="0">
                <a:solidFill>
                  <a:srgbClr val="C00000"/>
                </a:solidFill>
                <a:latin typeface="Catamaran Thin"/>
                <a:ea typeface="Catamaran Thin"/>
                <a:sym typeface="Catamaran Thin"/>
              </a:rPr>
              <a:t>Коэффициент эффективности 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подпрограммы за 5 лет равен 7,46 .</a:t>
            </a: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6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3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5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0934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75856" y="51470"/>
            <a:ext cx="5976664" cy="504056"/>
          </a:xfrm>
          <a:prstGeom prst="roundRect">
            <a:avLst/>
          </a:prstGeom>
          <a:gradFill flip="none" rotWithShape="1">
            <a:gsLst>
              <a:gs pos="3750">
                <a:schemeClr val="accent1"/>
              </a:gs>
              <a:gs pos="56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91880" y="117897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ОБРАЗОВАТЕЛЬНАЯ ДЕЯТЕЛЬНОСТЬ</a:t>
            </a:r>
          </a:p>
        </p:txBody>
      </p:sp>
      <p:sp>
        <p:nvSpPr>
          <p:cNvPr id="5" name="Google Shape;218;p14"/>
          <p:cNvSpPr txBox="1">
            <a:spLocks/>
          </p:cNvSpPr>
          <p:nvPr/>
        </p:nvSpPr>
        <p:spPr>
          <a:xfrm>
            <a:off x="1672032" y="1635646"/>
            <a:ext cx="6668458" cy="394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r>
              <a:rPr lang="ru-RU" sz="160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Совет по защите диссертаций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  Д 03.11.01 </a:t>
            </a:r>
            <a:b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</a:b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по специальности 14.01.21 – гематология и переливание крови </a:t>
            </a:r>
            <a:b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</a:b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– медицинские и биологические науки. </a:t>
            </a: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r>
              <a:rPr lang="ru-RU" sz="160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Докторантура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: проходят обучение 2 соискателя</a:t>
            </a: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r>
              <a:rPr lang="ru-RU" sz="160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Аспирантура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: проходят обучение 17 соискателей, </a:t>
            </a:r>
            <a:b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</a:b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из них сотрудников Центра - 13   </a:t>
            </a: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r>
              <a:rPr lang="ru-RU" sz="160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Отраслевая направленность 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диссертационных работ: </a:t>
            </a:r>
          </a:p>
          <a:p>
            <a:pPr marL="425450" indent="-285750">
              <a:lnSpc>
                <a:spcPts val="180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8 работ по медицинской отрасли</a:t>
            </a:r>
          </a:p>
          <a:p>
            <a:pPr marL="425450" indent="-285750">
              <a:lnSpc>
                <a:spcPts val="180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11 работ по биологической отрасли науки</a:t>
            </a: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Проведены 3 предварительные экспертизы завершенных диссертационных исследований</a:t>
            </a:r>
          </a:p>
          <a:p>
            <a:pPr marL="457200" indent="-317500">
              <a:lnSpc>
                <a:spcPts val="168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6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3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5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algn="ctr"/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80691"/>
            <a:ext cx="988464" cy="98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7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75856" y="51470"/>
            <a:ext cx="5976664" cy="504056"/>
          </a:xfrm>
          <a:prstGeom prst="roundRect">
            <a:avLst/>
          </a:prstGeom>
          <a:gradFill flip="none" rotWithShape="1">
            <a:gsLst>
              <a:gs pos="3750">
                <a:schemeClr val="accent1"/>
              </a:gs>
              <a:gs pos="56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91880" y="117897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ОБРАЗОВАТЕЛЬНАЯ ДЕЯТЕЛЬНОСТЬ</a:t>
            </a:r>
          </a:p>
        </p:txBody>
      </p:sp>
      <p:sp>
        <p:nvSpPr>
          <p:cNvPr id="5" name="Google Shape;218;p14"/>
          <p:cNvSpPr txBox="1">
            <a:spLocks/>
          </p:cNvSpPr>
          <p:nvPr/>
        </p:nvSpPr>
        <p:spPr>
          <a:xfrm>
            <a:off x="62328" y="20525"/>
            <a:ext cx="6165856" cy="394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ct val="2000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r>
              <a:rPr lang="ru-RU" sz="2000" dirty="0">
                <a:solidFill>
                  <a:srgbClr val="C00000"/>
                </a:solidFill>
                <a:latin typeface="Catamaran Thin"/>
                <a:ea typeface="Catamaran Thin"/>
                <a:sym typeface="Catamaran Thin"/>
              </a:rPr>
              <a:t>ОТКРЫТ ОБРАЗОВАТЕЛЬНЫЙ ЦЕНТР</a:t>
            </a: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Аккредитация по профилю образования «Здравоохранение» Направления образования:</a:t>
            </a:r>
          </a:p>
          <a:p>
            <a:pPr marL="425450" indent="-28575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«Профилактика, диагностика, лечение, реабилитация и организация здравоохранения»</a:t>
            </a:r>
          </a:p>
          <a:p>
            <a:pPr marL="425450" indent="-28575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 «Технико-лабораторное обеспечение»</a:t>
            </a: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6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3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5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algn="ctr"/>
            <a:endParaRPr lang="ru-RU" sz="2000" dirty="0"/>
          </a:p>
        </p:txBody>
      </p:sp>
      <p:sp>
        <p:nvSpPr>
          <p:cNvPr id="7" name="Google Shape;218;p14"/>
          <p:cNvSpPr txBox="1">
            <a:spLocks/>
          </p:cNvSpPr>
          <p:nvPr/>
        </p:nvSpPr>
        <p:spPr>
          <a:xfrm>
            <a:off x="3995936" y="2429011"/>
            <a:ext cx="5368201" cy="271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 algn="ctr">
              <a:lnSpc>
                <a:spcPct val="2000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r>
              <a:rPr lang="ru-RU" sz="2000" dirty="0">
                <a:solidFill>
                  <a:srgbClr val="C00000"/>
                </a:solidFill>
                <a:latin typeface="Catamaran Thin"/>
                <a:ea typeface="Catamaran Thin"/>
                <a:sym typeface="Catamaran Thin"/>
              </a:rPr>
              <a:t>ОБРАЗОВАТЕЛЬНЫЕ ПРОГРАММЫ</a:t>
            </a: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Повышения квалификации врачей-специалистов и иных специалистов: </a:t>
            </a:r>
          </a:p>
          <a:p>
            <a:pPr marL="425450" indent="-28575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Иммунологические методы лабораторных исследований (40 часов)</a:t>
            </a:r>
          </a:p>
          <a:p>
            <a:pPr marL="425450" indent="-28575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Клеточные биотехнологии в медицине (40 часов)</a:t>
            </a:r>
          </a:p>
          <a:p>
            <a:pPr marL="425450" indent="-28575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Плазма, обогащенная растворимыми факторами тромбоцитов (40 часов)</a:t>
            </a:r>
          </a:p>
          <a:p>
            <a:pPr marL="457200" indent="-317500">
              <a:lnSpc>
                <a:spcPts val="168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6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3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5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8887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75856" y="51470"/>
            <a:ext cx="5976664" cy="504056"/>
          </a:xfrm>
          <a:prstGeom prst="roundRect">
            <a:avLst/>
          </a:prstGeom>
          <a:gradFill flip="none" rotWithShape="1">
            <a:gsLst>
              <a:gs pos="3750">
                <a:schemeClr val="accent1"/>
              </a:gs>
              <a:gs pos="56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91880" y="117897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tamaran"/>
                <a:ea typeface="Catamaran"/>
                <a:cs typeface="Catamaran"/>
              </a:rPr>
              <a:t>ТЕХНОЛОГИИ</a:t>
            </a:r>
          </a:p>
        </p:txBody>
      </p:sp>
      <p:sp>
        <p:nvSpPr>
          <p:cNvPr id="5" name="Google Shape;218;p14"/>
          <p:cNvSpPr txBox="1">
            <a:spLocks/>
          </p:cNvSpPr>
          <p:nvPr/>
        </p:nvSpPr>
        <p:spPr>
          <a:xfrm>
            <a:off x="251520" y="1779662"/>
            <a:ext cx="8712968" cy="24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139700" algn="just">
              <a:lnSpc>
                <a:spcPct val="100000"/>
              </a:lnSpc>
              <a:buClr>
                <a:srgbClr val="424E5B"/>
              </a:buClr>
              <a:buSzPts val="1400"/>
            </a:pPr>
            <a:r>
              <a:rPr lang="ru-RU" sz="2000" dirty="0">
                <a:solidFill>
                  <a:srgbClr val="C00000"/>
                </a:solidFill>
                <a:latin typeface="Catamaran Thin"/>
                <a:ea typeface="Catamaran Thin"/>
                <a:sym typeface="Catamaran Thin"/>
              </a:rPr>
              <a:t>НАУЧНОЕ ОБОСНОВАНИЕ ТЕХНОЛОГИЙ В ПРОИЗВОДСТВЕННОЙ ТРАНСФУЗИОЛОГИИ</a:t>
            </a:r>
          </a:p>
          <a:p>
            <a:pPr marL="139700" algn="just">
              <a:lnSpc>
                <a:spcPct val="100000"/>
              </a:lnSpc>
              <a:buClr>
                <a:srgbClr val="424E5B"/>
              </a:buClr>
              <a:buSzPts val="1400"/>
            </a:pPr>
            <a:endParaRPr lang="ru-RU" sz="2000" dirty="0">
              <a:solidFill>
                <a:srgbClr val="C00000"/>
              </a:solidFill>
              <a:latin typeface="Catamaran Thin"/>
              <a:ea typeface="Catamaran Thin"/>
              <a:sym typeface="Catamaran Thin"/>
            </a:endParaRPr>
          </a:p>
          <a:p>
            <a:pPr marL="139700" algn="just">
              <a:lnSpc>
                <a:spcPct val="100000"/>
              </a:lnSpc>
              <a:buClr>
                <a:srgbClr val="424E5B"/>
              </a:buClr>
              <a:buSzPts val="1400"/>
            </a:pPr>
            <a:r>
              <a:rPr lang="ru-RU" sz="1800" b="0" dirty="0">
                <a:solidFill>
                  <a:schemeClr val="tx1"/>
                </a:solidFill>
                <a:latin typeface="Catamaran Thin"/>
                <a:ea typeface="Catamaran Thin"/>
                <a:sym typeface="Catamaran Thin"/>
              </a:rPr>
              <a:t>Темы научно-исследовательских работ в этой области:</a:t>
            </a:r>
          </a:p>
          <a:p>
            <a:pPr marL="425450" lvl="0" indent="-285750" algn="just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«Разработать метод гемотрансфузионной терапии с использованием </a:t>
            </a:r>
            <a:r>
              <a:rPr lang="ru-RU" sz="1600" b="0" dirty="0" err="1">
                <a:solidFill>
                  <a:schemeClr val="tx1"/>
                </a:solidFill>
                <a:latin typeface="Catamaran Thin"/>
                <a:ea typeface="Catamaran Thin"/>
              </a:rPr>
              <a:t>лейкодеплецированных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 и </a:t>
            </a:r>
            <a:r>
              <a:rPr lang="ru-RU" sz="1600" b="0" dirty="0" err="1">
                <a:solidFill>
                  <a:schemeClr val="tx1"/>
                </a:solidFill>
                <a:latin typeface="Catamaran Thin"/>
                <a:ea typeface="Catamaran Thin"/>
              </a:rPr>
              <a:t>патогенредуцированных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 компонентов крови для оказания трансфузиологической помощи пациентам в акушерской практике, при </a:t>
            </a:r>
            <a:r>
              <a:rPr lang="ru-RU" sz="1600" b="0" dirty="0" err="1">
                <a:solidFill>
                  <a:schemeClr val="tx1"/>
                </a:solidFill>
                <a:latin typeface="Catamaran Thin"/>
                <a:ea typeface="Catamaran Thin"/>
              </a:rPr>
              <a:t>ортотопической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 трансплантации печени и трансплантации гемопоэтических стволовых клеток (2017-2019 гг.). </a:t>
            </a:r>
            <a:r>
              <a:rPr lang="ru-RU" sz="1600" b="0" dirty="0">
                <a:latin typeface="Catamaran Thin"/>
                <a:ea typeface="Catamaran Thin"/>
              </a:rPr>
              <a:t>Разработаны 2 инструкции по применению метода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.</a:t>
            </a:r>
          </a:p>
          <a:p>
            <a:pPr marL="425450" lvl="0" indent="-285750" algn="just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Разработать и внедрить технологию заготовки двух стандартных доз концентрата тромбоцитов от одного донора методом автоматического </a:t>
            </a:r>
            <a:r>
              <a:rPr lang="ru-RU" sz="1600" b="0" dirty="0" err="1">
                <a:solidFill>
                  <a:schemeClr val="tx1"/>
                </a:solidFill>
                <a:latin typeface="Catamaran Thin"/>
                <a:ea typeface="Catamaran Thin"/>
              </a:rPr>
              <a:t>афереза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 (2019-2021 г.). </a:t>
            </a:r>
            <a:r>
              <a:rPr lang="ru-RU" sz="1600" b="0" dirty="0">
                <a:latin typeface="Catamaran Thin"/>
                <a:ea typeface="Catamaran Thin"/>
              </a:rPr>
              <a:t>Разработана инструкция по применению метода.</a:t>
            </a:r>
          </a:p>
          <a:p>
            <a:pPr marL="425450" lvl="0" indent="-285750" algn="just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Разработать и внедрить технологию получения концентрата гранулоцитов из донорской крови и метод лечения </a:t>
            </a:r>
            <a:r>
              <a:rPr lang="ru-RU" sz="1600" b="0" dirty="0" err="1">
                <a:solidFill>
                  <a:schemeClr val="tx1"/>
                </a:solidFill>
                <a:latin typeface="Catamaran Thin"/>
                <a:ea typeface="Catamaran Thin"/>
              </a:rPr>
              <a:t>нейтропении</a:t>
            </a:r>
            <a:r>
              <a:rPr lang="ru-RU" sz="1600" b="0" dirty="0">
                <a:solidFill>
                  <a:schemeClr val="tx1"/>
                </a:solidFill>
                <a:latin typeface="Catamaran Thin"/>
                <a:ea typeface="Catamaran Thin"/>
              </a:rPr>
              <a:t> у детей после трансплантации костного мозга. </a:t>
            </a:r>
            <a:r>
              <a:rPr lang="ru-RU" sz="1600" b="0" dirty="0">
                <a:latin typeface="Catamaran Thin"/>
                <a:ea typeface="Catamaran Thin"/>
              </a:rPr>
              <a:t>Разработана инструкция по применению метода.</a:t>
            </a:r>
          </a:p>
          <a:p>
            <a:pPr marL="139700">
              <a:lnSpc>
                <a:spcPts val="1800"/>
              </a:lnSpc>
              <a:spcAft>
                <a:spcPts val="1000"/>
              </a:spcAft>
              <a:buClr>
                <a:srgbClr val="424E5B"/>
              </a:buClr>
              <a:buSzPts val="1400"/>
            </a:pPr>
            <a:endParaRPr lang="ru-RU" sz="1600" b="0" dirty="0">
              <a:solidFill>
                <a:schemeClr val="tx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6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6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marL="457200" indent="-317500">
              <a:lnSpc>
                <a:spcPts val="1680"/>
              </a:lnSpc>
              <a:spcAft>
                <a:spcPts val="300"/>
              </a:spcAft>
              <a:buClr>
                <a:srgbClr val="424E5B"/>
              </a:buClr>
              <a:buSzPts val="1400"/>
              <a:buFont typeface="Arial" pitchFamily="34" charset="0"/>
              <a:buChar char="•"/>
            </a:pPr>
            <a:endParaRPr lang="ru-RU" sz="1500" dirty="0">
              <a:solidFill>
                <a:srgbClr val="AD0101"/>
              </a:solidFill>
              <a:latin typeface="Catamaran Thin"/>
              <a:ea typeface="Catamaran Thin"/>
              <a:sym typeface="Catamaran Thin"/>
            </a:endParaRP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8187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395288" y="250031"/>
            <a:ext cx="8137525" cy="701279"/>
          </a:xfrm>
        </p:spPr>
        <p:txBody>
          <a:bodyPr/>
          <a:lstStyle/>
          <a:p>
            <a:pPr algn="ctr"/>
            <a:r>
              <a:rPr lang="ru-RU" sz="2100"/>
              <a:t>Характеристика показателей проведения заготовки 2-х стандартных доз КТ на автоматических сепараторах крови</a:t>
            </a:r>
          </a:p>
        </p:txBody>
      </p:sp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/>
          <a:srcRect l="23225" t="40965" r="20888" b="37526"/>
          <a:stretch>
            <a:fillRect/>
          </a:stretch>
        </p:blipFill>
        <p:spPr bwMode="auto">
          <a:xfrm>
            <a:off x="792164" y="1329929"/>
            <a:ext cx="7559675" cy="329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1063066"/>
      </p:ext>
    </p:extLst>
  </p:cSld>
  <p:clrMapOvr>
    <a:masterClrMapping/>
  </p:clrMapOvr>
</p:sld>
</file>

<file path=ppt/theme/theme1.xml><?xml version="1.0" encoding="utf-8"?>
<a:theme xmlns:a="http://schemas.openxmlformats.org/drawingml/2006/main" name="Dauphin templat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2549</Words>
  <Application>Microsoft Office PowerPoint</Application>
  <PresentationFormat>Экран (16:9)</PresentationFormat>
  <Paragraphs>472</Paragraphs>
  <Slides>32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Calibri</vt:lpstr>
      <vt:lpstr>Catamaran</vt:lpstr>
      <vt:lpstr>Catamaran Thin</vt:lpstr>
      <vt:lpstr>Times New Roman</vt:lpstr>
      <vt:lpstr>Arial</vt:lpstr>
      <vt:lpstr>Wingdings</vt:lpstr>
      <vt:lpstr>Lucida Sans</vt:lpstr>
      <vt:lpstr>Dauphin template</vt:lpstr>
      <vt:lpstr>  Научное обоснование развития службы крови Республики Беларусь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Характеристика показателей проведения заготовки 2-х стандартных доз КТ на автоматических сепараторах крови</vt:lpstr>
      <vt:lpstr> Результаты исследования гематологических и биохимических показателей крови доноров автоматического тромбоцитафереза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Дарья М</dc:creator>
  <cp:lastModifiedBy>K222K3</cp:lastModifiedBy>
  <cp:revision>175</cp:revision>
  <dcterms:modified xsi:type="dcterms:W3CDTF">2022-06-21T07:04:53Z</dcterms:modified>
</cp:coreProperties>
</file>