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8" r:id="rId1"/>
  </p:sldMasterIdLst>
  <p:notesMasterIdLst>
    <p:notesMasterId r:id="rId46"/>
  </p:notesMasterIdLst>
  <p:sldIdLst>
    <p:sldId id="3762" r:id="rId2"/>
    <p:sldId id="2735" r:id="rId3"/>
    <p:sldId id="4825" r:id="rId4"/>
    <p:sldId id="4840" r:id="rId5"/>
    <p:sldId id="4841" r:id="rId6"/>
    <p:sldId id="4842" r:id="rId7"/>
    <p:sldId id="4383" r:id="rId8"/>
    <p:sldId id="4064" r:id="rId9"/>
    <p:sldId id="4750" r:id="rId10"/>
    <p:sldId id="3335" r:id="rId11"/>
    <p:sldId id="4774" r:id="rId12"/>
    <p:sldId id="4775" r:id="rId13"/>
    <p:sldId id="4813" r:id="rId14"/>
    <p:sldId id="4640" r:id="rId15"/>
    <p:sldId id="4648" r:id="rId16"/>
    <p:sldId id="4650" r:id="rId17"/>
    <p:sldId id="3223" r:id="rId18"/>
    <p:sldId id="3514" r:id="rId19"/>
    <p:sldId id="4843" r:id="rId20"/>
    <p:sldId id="4844" r:id="rId21"/>
    <p:sldId id="4845" r:id="rId22"/>
    <p:sldId id="4368" r:id="rId23"/>
    <p:sldId id="4621" r:id="rId24"/>
    <p:sldId id="4641" r:id="rId25"/>
    <p:sldId id="4362" r:id="rId26"/>
    <p:sldId id="4826" r:id="rId27"/>
    <p:sldId id="4827" r:id="rId28"/>
    <p:sldId id="4828" r:id="rId29"/>
    <p:sldId id="4829" r:id="rId30"/>
    <p:sldId id="4830" r:id="rId31"/>
    <p:sldId id="4615" r:id="rId32"/>
    <p:sldId id="3805" r:id="rId33"/>
    <p:sldId id="4619" r:id="rId34"/>
    <p:sldId id="4066" r:id="rId35"/>
    <p:sldId id="4810" r:id="rId36"/>
    <p:sldId id="4777" r:id="rId37"/>
    <p:sldId id="4835" r:id="rId38"/>
    <p:sldId id="4836" r:id="rId39"/>
    <p:sldId id="4837" r:id="rId40"/>
    <p:sldId id="4831" r:id="rId41"/>
    <p:sldId id="4832" r:id="rId42"/>
    <p:sldId id="4833" r:id="rId43"/>
    <p:sldId id="3498" r:id="rId44"/>
    <p:sldId id="3405" r:id="rId4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1302"/>
    <a:srgbClr val="1717FD"/>
    <a:srgbClr val="FF7C80"/>
    <a:srgbClr val="FFFF00"/>
    <a:srgbClr val="79FFFC"/>
    <a:srgbClr val="FD4D3F"/>
    <a:srgbClr val="F4FD3B"/>
    <a:srgbClr val="C32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6176" autoAdjust="0"/>
    <p:restoredTop sz="94818" autoAdjust="0"/>
  </p:normalViewPr>
  <p:slideViewPr>
    <p:cSldViewPr>
      <p:cViewPr varScale="1">
        <p:scale>
          <a:sx n="84" d="100"/>
          <a:sy n="84" d="100"/>
        </p:scale>
        <p:origin x="150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2" d="100"/>
        <a:sy n="13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localhost//Users/eugenezhiburt/Documents/Blood/&#1054;&#1090;&#1095;&#1077;&#1090;&#1099;%20&#1054;&#1055;&#1050;/2019/&#1069;&#1074;&#1086;&#1083;&#1102;&#1094;&#1080;&#1103;%20&#1090;&#1088;&#1072;&#1085;&#1089;&#1092;&#1091;&#1079;&#1080;&#1080;&#774;%20&#1074;%20&#1055;&#1080;&#1088;&#1086;&#1075;&#1086;&#1074;&#1089;&#1082;&#1086;&#1084;%20&#1094;&#1077;&#1085;&#1090;&#1088;&#1077;%20&#1080;&#1090;&#1086;&#1075;&#1080;%202019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localhost//Users/eugenezhiburt/Documents/Blood/&#1054;&#1090;&#1095;&#1077;&#1090;&#1099;%20&#1054;&#1055;&#1050;/2019/&#1069;&#1074;&#1086;&#1083;&#1102;&#1094;&#1080;&#1103;%20&#1090;&#1088;&#1072;&#1085;&#1089;&#1092;&#1091;&#1079;&#1080;&#1080;&#774;%20&#1074;%20&#1055;&#1080;&#1088;&#1086;&#1075;&#1086;&#1074;&#1089;&#1082;&#1086;&#1084;%20&#1094;&#1077;&#1085;&#1090;&#1088;&#1077;%20&#1080;&#1090;&#1086;&#1075;&#1080;%202019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Лист1!$C$7</c:f>
              <c:strCache>
                <c:ptCount val="1"/>
                <c:pt idx="0">
                  <c:v>СЗП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Лист1!$A$8:$A$26</c:f>
              <c:numCache>
                <c:formatCode>General</c:formatCode>
                <c:ptCount val="19"/>
                <c:pt idx="0">
                  <c:v>2003.0</c:v>
                </c:pt>
                <c:pt idx="1">
                  <c:v>2004.0</c:v>
                </c:pt>
                <c:pt idx="2">
                  <c:v>2005.0</c:v>
                </c:pt>
                <c:pt idx="3">
                  <c:v>2006.0</c:v>
                </c:pt>
                <c:pt idx="4">
                  <c:v>2007.0</c:v>
                </c:pt>
                <c:pt idx="5">
                  <c:v>2008.0</c:v>
                </c:pt>
                <c:pt idx="6">
                  <c:v>2009.0</c:v>
                </c:pt>
                <c:pt idx="7">
                  <c:v>2010.0</c:v>
                </c:pt>
                <c:pt idx="8">
                  <c:v>2011.0</c:v>
                </c:pt>
                <c:pt idx="9">
                  <c:v>2012.0</c:v>
                </c:pt>
                <c:pt idx="10">
                  <c:v>2013.0</c:v>
                </c:pt>
                <c:pt idx="11">
                  <c:v>2014.0</c:v>
                </c:pt>
                <c:pt idx="12">
                  <c:v>2015.0</c:v>
                </c:pt>
                <c:pt idx="13">
                  <c:v>2016.0</c:v>
                </c:pt>
                <c:pt idx="14">
                  <c:v>2017.0</c:v>
                </c:pt>
                <c:pt idx="15">
                  <c:v>2018.0</c:v>
                </c:pt>
                <c:pt idx="16">
                  <c:v>2019.0</c:v>
                </c:pt>
                <c:pt idx="17">
                  <c:v>2020.0</c:v>
                </c:pt>
                <c:pt idx="18">
                  <c:v>2021.0</c:v>
                </c:pt>
              </c:numCache>
            </c:numRef>
          </c:cat>
          <c:val>
            <c:numRef>
              <c:f>Лист1!$C$8:$C$26</c:f>
              <c:numCache>
                <c:formatCode>General</c:formatCode>
                <c:ptCount val="19"/>
                <c:pt idx="0">
                  <c:v>2267.0</c:v>
                </c:pt>
                <c:pt idx="1">
                  <c:v>2541.0</c:v>
                </c:pt>
                <c:pt idx="2">
                  <c:v>3130.0</c:v>
                </c:pt>
                <c:pt idx="3">
                  <c:v>2500.0</c:v>
                </c:pt>
                <c:pt idx="4">
                  <c:v>1300.0</c:v>
                </c:pt>
                <c:pt idx="5">
                  <c:v>1073.0</c:v>
                </c:pt>
                <c:pt idx="6">
                  <c:v>1054.0</c:v>
                </c:pt>
                <c:pt idx="7">
                  <c:v>901.0</c:v>
                </c:pt>
                <c:pt idx="8">
                  <c:v>815.0</c:v>
                </c:pt>
                <c:pt idx="9">
                  <c:v>707.0</c:v>
                </c:pt>
                <c:pt idx="10">
                  <c:v>545.0</c:v>
                </c:pt>
                <c:pt idx="11">
                  <c:v>348.0</c:v>
                </c:pt>
                <c:pt idx="12">
                  <c:v>315.0</c:v>
                </c:pt>
                <c:pt idx="13">
                  <c:v>250.0</c:v>
                </c:pt>
                <c:pt idx="14">
                  <c:v>296.0</c:v>
                </c:pt>
                <c:pt idx="15">
                  <c:v>249.0</c:v>
                </c:pt>
                <c:pt idx="16">
                  <c:v>273.0</c:v>
                </c:pt>
                <c:pt idx="17">
                  <c:v>379.0</c:v>
                </c:pt>
                <c:pt idx="18">
                  <c:v>263.0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ACF-544C-A47F-4A1A889D54D1}"/>
            </c:ext>
          </c:extLst>
        </c:ser>
        <c:ser>
          <c:idx val="0"/>
          <c:order val="1"/>
          <c:tx>
            <c:strRef>
              <c:f>Лист1!$D$7</c:f>
              <c:strCache>
                <c:ptCount val="1"/>
                <c:pt idx="0">
                  <c:v>Эритроциты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Лист1!$A$8:$A$26</c:f>
              <c:numCache>
                <c:formatCode>General</c:formatCode>
                <c:ptCount val="19"/>
                <c:pt idx="0">
                  <c:v>2003.0</c:v>
                </c:pt>
                <c:pt idx="1">
                  <c:v>2004.0</c:v>
                </c:pt>
                <c:pt idx="2">
                  <c:v>2005.0</c:v>
                </c:pt>
                <c:pt idx="3">
                  <c:v>2006.0</c:v>
                </c:pt>
                <c:pt idx="4">
                  <c:v>2007.0</c:v>
                </c:pt>
                <c:pt idx="5">
                  <c:v>2008.0</c:v>
                </c:pt>
                <c:pt idx="6">
                  <c:v>2009.0</c:v>
                </c:pt>
                <c:pt idx="7">
                  <c:v>2010.0</c:v>
                </c:pt>
                <c:pt idx="8">
                  <c:v>2011.0</c:v>
                </c:pt>
                <c:pt idx="9">
                  <c:v>2012.0</c:v>
                </c:pt>
                <c:pt idx="10">
                  <c:v>2013.0</c:v>
                </c:pt>
                <c:pt idx="11">
                  <c:v>2014.0</c:v>
                </c:pt>
                <c:pt idx="12">
                  <c:v>2015.0</c:v>
                </c:pt>
                <c:pt idx="13">
                  <c:v>2016.0</c:v>
                </c:pt>
                <c:pt idx="14">
                  <c:v>2017.0</c:v>
                </c:pt>
                <c:pt idx="15">
                  <c:v>2018.0</c:v>
                </c:pt>
                <c:pt idx="16">
                  <c:v>2019.0</c:v>
                </c:pt>
                <c:pt idx="17">
                  <c:v>2020.0</c:v>
                </c:pt>
                <c:pt idx="18">
                  <c:v>2021.0</c:v>
                </c:pt>
              </c:numCache>
            </c:numRef>
          </c:cat>
          <c:val>
            <c:numRef>
              <c:f>Лист1!$D$8:$D$26</c:f>
              <c:numCache>
                <c:formatCode>General</c:formatCode>
                <c:ptCount val="19"/>
                <c:pt idx="0">
                  <c:v>500.0</c:v>
                </c:pt>
                <c:pt idx="1">
                  <c:v>1012.0</c:v>
                </c:pt>
                <c:pt idx="2">
                  <c:v>1656.0</c:v>
                </c:pt>
                <c:pt idx="3">
                  <c:v>2272.0</c:v>
                </c:pt>
                <c:pt idx="4">
                  <c:v>1934.0</c:v>
                </c:pt>
                <c:pt idx="5">
                  <c:v>2085.0</c:v>
                </c:pt>
                <c:pt idx="6">
                  <c:v>2228.0</c:v>
                </c:pt>
                <c:pt idx="7">
                  <c:v>2231.0</c:v>
                </c:pt>
                <c:pt idx="8">
                  <c:v>2531.0</c:v>
                </c:pt>
                <c:pt idx="9">
                  <c:v>2817.0</c:v>
                </c:pt>
                <c:pt idx="10">
                  <c:v>2607.0</c:v>
                </c:pt>
                <c:pt idx="11">
                  <c:v>2344.0</c:v>
                </c:pt>
                <c:pt idx="12">
                  <c:v>1756.0</c:v>
                </c:pt>
                <c:pt idx="13">
                  <c:v>1820.0</c:v>
                </c:pt>
                <c:pt idx="14">
                  <c:v>1983.0</c:v>
                </c:pt>
                <c:pt idx="15">
                  <c:v>1901.0</c:v>
                </c:pt>
                <c:pt idx="16">
                  <c:v>2090.0</c:v>
                </c:pt>
                <c:pt idx="17">
                  <c:v>1672.0</c:v>
                </c:pt>
                <c:pt idx="18">
                  <c:v>1495.0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ACF-544C-A47F-4A1A889D54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590029024"/>
        <c:axId val="589940560"/>
      </c:barChart>
      <c:lineChart>
        <c:grouping val="standard"/>
        <c:varyColors val="0"/>
        <c:ser>
          <c:idx val="2"/>
          <c:order val="2"/>
          <c:tx>
            <c:strRef>
              <c:f>Лист1!$B$7</c:f>
              <c:strCache>
                <c:ptCount val="1"/>
                <c:pt idx="0">
                  <c:v>Пациенты</c:v>
                </c:pt>
              </c:strCache>
            </c:strRef>
          </c:tx>
          <c:spPr>
            <a:ln w="76200">
              <a:solidFill>
                <a:srgbClr val="0070C0"/>
              </a:solidFill>
            </a:ln>
          </c:spPr>
          <c:marker>
            <c:symbol val="none"/>
          </c:marker>
          <c:cat>
            <c:numRef>
              <c:f>Лист1!$A$8:$A$26</c:f>
              <c:numCache>
                <c:formatCode>General</c:formatCode>
                <c:ptCount val="19"/>
                <c:pt idx="0">
                  <c:v>2003.0</c:v>
                </c:pt>
                <c:pt idx="1">
                  <c:v>2004.0</c:v>
                </c:pt>
                <c:pt idx="2">
                  <c:v>2005.0</c:v>
                </c:pt>
                <c:pt idx="3">
                  <c:v>2006.0</c:v>
                </c:pt>
                <c:pt idx="4">
                  <c:v>2007.0</c:v>
                </c:pt>
                <c:pt idx="5">
                  <c:v>2008.0</c:v>
                </c:pt>
                <c:pt idx="6">
                  <c:v>2009.0</c:v>
                </c:pt>
                <c:pt idx="7">
                  <c:v>2010.0</c:v>
                </c:pt>
                <c:pt idx="8">
                  <c:v>2011.0</c:v>
                </c:pt>
                <c:pt idx="9">
                  <c:v>2012.0</c:v>
                </c:pt>
                <c:pt idx="10">
                  <c:v>2013.0</c:v>
                </c:pt>
                <c:pt idx="11">
                  <c:v>2014.0</c:v>
                </c:pt>
                <c:pt idx="12">
                  <c:v>2015.0</c:v>
                </c:pt>
                <c:pt idx="13">
                  <c:v>2016.0</c:v>
                </c:pt>
                <c:pt idx="14">
                  <c:v>2017.0</c:v>
                </c:pt>
                <c:pt idx="15">
                  <c:v>2018.0</c:v>
                </c:pt>
                <c:pt idx="16">
                  <c:v>2019.0</c:v>
                </c:pt>
                <c:pt idx="17">
                  <c:v>2020.0</c:v>
                </c:pt>
                <c:pt idx="18">
                  <c:v>2021.0</c:v>
                </c:pt>
              </c:numCache>
            </c:numRef>
          </c:cat>
          <c:val>
            <c:numRef>
              <c:f>Лист1!$B$8:$B$26</c:f>
              <c:numCache>
                <c:formatCode>General</c:formatCode>
                <c:ptCount val="19"/>
                <c:pt idx="0">
                  <c:v>8841.0</c:v>
                </c:pt>
                <c:pt idx="1">
                  <c:v>9852.0</c:v>
                </c:pt>
                <c:pt idx="2">
                  <c:v>11259.0</c:v>
                </c:pt>
                <c:pt idx="3">
                  <c:v>13341.0</c:v>
                </c:pt>
                <c:pt idx="4">
                  <c:v>16686.0</c:v>
                </c:pt>
                <c:pt idx="5">
                  <c:v>18694.0</c:v>
                </c:pt>
                <c:pt idx="6">
                  <c:v>19396.0</c:v>
                </c:pt>
                <c:pt idx="7">
                  <c:v>19695.0</c:v>
                </c:pt>
                <c:pt idx="8">
                  <c:v>22249.0</c:v>
                </c:pt>
                <c:pt idx="9">
                  <c:v>24195.0</c:v>
                </c:pt>
                <c:pt idx="10">
                  <c:v>26263.0</c:v>
                </c:pt>
                <c:pt idx="11">
                  <c:v>26817.0</c:v>
                </c:pt>
                <c:pt idx="12">
                  <c:v>25839.0</c:v>
                </c:pt>
                <c:pt idx="13">
                  <c:v>31757.0</c:v>
                </c:pt>
                <c:pt idx="14">
                  <c:v>37177.0</c:v>
                </c:pt>
                <c:pt idx="15">
                  <c:v>40702.0</c:v>
                </c:pt>
                <c:pt idx="16">
                  <c:v>43940.0</c:v>
                </c:pt>
                <c:pt idx="17">
                  <c:v>38277.0</c:v>
                </c:pt>
                <c:pt idx="18">
                  <c:v>41940.0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1ACF-544C-A47F-4A1A889D54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0900320"/>
        <c:axId val="600864208"/>
      </c:lineChart>
      <c:catAx>
        <c:axId val="590029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89940560"/>
        <c:crosses val="autoZero"/>
        <c:auto val="1"/>
        <c:lblAlgn val="ctr"/>
        <c:lblOffset val="100"/>
        <c:noMultiLvlLbl val="0"/>
      </c:catAx>
      <c:valAx>
        <c:axId val="58994056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0" vert="wordArtVert"/>
              <a:lstStyle/>
              <a:p>
                <a:pPr>
                  <a:defRPr/>
                </a:pPr>
                <a:r>
                  <a:rPr lang="ru-RU"/>
                  <a:t>Дозы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90029024"/>
        <c:crosses val="autoZero"/>
        <c:crossBetween val="between"/>
      </c:valAx>
      <c:valAx>
        <c:axId val="600864208"/>
        <c:scaling>
          <c:orientation val="minMax"/>
        </c:scaling>
        <c:delete val="0"/>
        <c:axPos val="r"/>
        <c:title>
          <c:tx>
            <c:rich>
              <a:bodyPr rot="0" vert="wordArtVert"/>
              <a:lstStyle/>
              <a:p>
                <a:pPr>
                  <a:defRPr/>
                </a:pPr>
                <a:r>
                  <a:rPr lang="ru-RU"/>
                  <a:t>Пациенты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600900320"/>
        <c:crosses val="max"/>
        <c:crossBetween val="between"/>
      </c:valAx>
      <c:catAx>
        <c:axId val="6009003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00864208"/>
        <c:crosses val="autoZero"/>
        <c:auto val="1"/>
        <c:lblAlgn val="ctr"/>
        <c:lblOffset val="100"/>
        <c:noMultiLvlLbl val="0"/>
      </c:cat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Лист1!$C$7</c:f>
              <c:strCache>
                <c:ptCount val="1"/>
                <c:pt idx="0">
                  <c:v>СЗП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Лист1!$A$8:$A$26</c:f>
              <c:numCache>
                <c:formatCode>General</c:formatCode>
                <c:ptCount val="19"/>
                <c:pt idx="0">
                  <c:v>2003.0</c:v>
                </c:pt>
                <c:pt idx="1">
                  <c:v>2004.0</c:v>
                </c:pt>
                <c:pt idx="2">
                  <c:v>2005.0</c:v>
                </c:pt>
                <c:pt idx="3">
                  <c:v>2006.0</c:v>
                </c:pt>
                <c:pt idx="4">
                  <c:v>2007.0</c:v>
                </c:pt>
                <c:pt idx="5">
                  <c:v>2008.0</c:v>
                </c:pt>
                <c:pt idx="6">
                  <c:v>2009.0</c:v>
                </c:pt>
                <c:pt idx="7">
                  <c:v>2010.0</c:v>
                </c:pt>
                <c:pt idx="8">
                  <c:v>2011.0</c:v>
                </c:pt>
                <c:pt idx="9">
                  <c:v>2012.0</c:v>
                </c:pt>
                <c:pt idx="10">
                  <c:v>2013.0</c:v>
                </c:pt>
                <c:pt idx="11">
                  <c:v>2014.0</c:v>
                </c:pt>
                <c:pt idx="12">
                  <c:v>2015.0</c:v>
                </c:pt>
                <c:pt idx="13">
                  <c:v>2016.0</c:v>
                </c:pt>
                <c:pt idx="14">
                  <c:v>2017.0</c:v>
                </c:pt>
                <c:pt idx="15">
                  <c:v>2018.0</c:v>
                </c:pt>
                <c:pt idx="16">
                  <c:v>2019.0</c:v>
                </c:pt>
                <c:pt idx="17">
                  <c:v>2020.0</c:v>
                </c:pt>
                <c:pt idx="18">
                  <c:v>2021.0</c:v>
                </c:pt>
              </c:numCache>
            </c:numRef>
          </c:cat>
          <c:val>
            <c:numRef>
              <c:f>Лист1!$C$8:$C$26</c:f>
              <c:numCache>
                <c:formatCode>General</c:formatCode>
                <c:ptCount val="19"/>
                <c:pt idx="0">
                  <c:v>2267.0</c:v>
                </c:pt>
                <c:pt idx="1">
                  <c:v>2541.0</c:v>
                </c:pt>
                <c:pt idx="2">
                  <c:v>3130.0</c:v>
                </c:pt>
                <c:pt idx="3">
                  <c:v>2500.0</c:v>
                </c:pt>
                <c:pt idx="4">
                  <c:v>1300.0</c:v>
                </c:pt>
                <c:pt idx="5">
                  <c:v>1073.0</c:v>
                </c:pt>
                <c:pt idx="6">
                  <c:v>1054.0</c:v>
                </c:pt>
                <c:pt idx="7">
                  <c:v>901.0</c:v>
                </c:pt>
                <c:pt idx="8">
                  <c:v>815.0</c:v>
                </c:pt>
                <c:pt idx="9">
                  <c:v>707.0</c:v>
                </c:pt>
                <c:pt idx="10">
                  <c:v>545.0</c:v>
                </c:pt>
                <c:pt idx="11">
                  <c:v>348.0</c:v>
                </c:pt>
                <c:pt idx="12">
                  <c:v>315.0</c:v>
                </c:pt>
                <c:pt idx="13">
                  <c:v>250.0</c:v>
                </c:pt>
                <c:pt idx="14">
                  <c:v>296.0</c:v>
                </c:pt>
                <c:pt idx="15">
                  <c:v>249.0</c:v>
                </c:pt>
                <c:pt idx="16">
                  <c:v>273.0</c:v>
                </c:pt>
                <c:pt idx="17">
                  <c:v>379.0</c:v>
                </c:pt>
                <c:pt idx="18">
                  <c:v>263.0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ACF-544C-A47F-4A1A889D54D1}"/>
            </c:ext>
          </c:extLst>
        </c:ser>
        <c:ser>
          <c:idx val="0"/>
          <c:order val="1"/>
          <c:tx>
            <c:strRef>
              <c:f>Лист1!$D$7</c:f>
              <c:strCache>
                <c:ptCount val="1"/>
                <c:pt idx="0">
                  <c:v>Эритроциты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Лист1!$A$8:$A$26</c:f>
              <c:numCache>
                <c:formatCode>General</c:formatCode>
                <c:ptCount val="19"/>
                <c:pt idx="0">
                  <c:v>2003.0</c:v>
                </c:pt>
                <c:pt idx="1">
                  <c:v>2004.0</c:v>
                </c:pt>
                <c:pt idx="2">
                  <c:v>2005.0</c:v>
                </c:pt>
                <c:pt idx="3">
                  <c:v>2006.0</c:v>
                </c:pt>
                <c:pt idx="4">
                  <c:v>2007.0</c:v>
                </c:pt>
                <c:pt idx="5">
                  <c:v>2008.0</c:v>
                </c:pt>
                <c:pt idx="6">
                  <c:v>2009.0</c:v>
                </c:pt>
                <c:pt idx="7">
                  <c:v>2010.0</c:v>
                </c:pt>
                <c:pt idx="8">
                  <c:v>2011.0</c:v>
                </c:pt>
                <c:pt idx="9">
                  <c:v>2012.0</c:v>
                </c:pt>
                <c:pt idx="10">
                  <c:v>2013.0</c:v>
                </c:pt>
                <c:pt idx="11">
                  <c:v>2014.0</c:v>
                </c:pt>
                <c:pt idx="12">
                  <c:v>2015.0</c:v>
                </c:pt>
                <c:pt idx="13">
                  <c:v>2016.0</c:v>
                </c:pt>
                <c:pt idx="14">
                  <c:v>2017.0</c:v>
                </c:pt>
                <c:pt idx="15">
                  <c:v>2018.0</c:v>
                </c:pt>
                <c:pt idx="16">
                  <c:v>2019.0</c:v>
                </c:pt>
                <c:pt idx="17">
                  <c:v>2020.0</c:v>
                </c:pt>
                <c:pt idx="18">
                  <c:v>2021.0</c:v>
                </c:pt>
              </c:numCache>
            </c:numRef>
          </c:cat>
          <c:val>
            <c:numRef>
              <c:f>Лист1!$D$8:$D$26</c:f>
              <c:numCache>
                <c:formatCode>General</c:formatCode>
                <c:ptCount val="19"/>
                <c:pt idx="0">
                  <c:v>500.0</c:v>
                </c:pt>
                <c:pt idx="1">
                  <c:v>1012.0</c:v>
                </c:pt>
                <c:pt idx="2">
                  <c:v>1656.0</c:v>
                </c:pt>
                <c:pt idx="3">
                  <c:v>2272.0</c:v>
                </c:pt>
                <c:pt idx="4">
                  <c:v>1934.0</c:v>
                </c:pt>
                <c:pt idx="5">
                  <c:v>2085.0</c:v>
                </c:pt>
                <c:pt idx="6">
                  <c:v>2228.0</c:v>
                </c:pt>
                <c:pt idx="7">
                  <c:v>2231.0</c:v>
                </c:pt>
                <c:pt idx="8">
                  <c:v>2531.0</c:v>
                </c:pt>
                <c:pt idx="9">
                  <c:v>2817.0</c:v>
                </c:pt>
                <c:pt idx="10">
                  <c:v>2607.0</c:v>
                </c:pt>
                <c:pt idx="11">
                  <c:v>2344.0</c:v>
                </c:pt>
                <c:pt idx="12">
                  <c:v>1756.0</c:v>
                </c:pt>
                <c:pt idx="13">
                  <c:v>1820.0</c:v>
                </c:pt>
                <c:pt idx="14">
                  <c:v>1983.0</c:v>
                </c:pt>
                <c:pt idx="15">
                  <c:v>1901.0</c:v>
                </c:pt>
                <c:pt idx="16">
                  <c:v>2090.0</c:v>
                </c:pt>
                <c:pt idx="17">
                  <c:v>1672.0</c:v>
                </c:pt>
                <c:pt idx="18">
                  <c:v>1495.0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ACF-544C-A47F-4A1A889D54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519381648"/>
        <c:axId val="566355312"/>
      </c:barChart>
      <c:lineChart>
        <c:grouping val="standard"/>
        <c:varyColors val="0"/>
        <c:ser>
          <c:idx val="2"/>
          <c:order val="2"/>
          <c:tx>
            <c:strRef>
              <c:f>Лист1!$B$7</c:f>
              <c:strCache>
                <c:ptCount val="1"/>
                <c:pt idx="0">
                  <c:v>Пациенты</c:v>
                </c:pt>
              </c:strCache>
            </c:strRef>
          </c:tx>
          <c:spPr>
            <a:ln w="76200">
              <a:solidFill>
                <a:srgbClr val="0070C0"/>
              </a:solidFill>
            </a:ln>
          </c:spPr>
          <c:marker>
            <c:symbol val="none"/>
          </c:marker>
          <c:cat>
            <c:numRef>
              <c:f>Лист1!$A$8:$A$26</c:f>
              <c:numCache>
                <c:formatCode>General</c:formatCode>
                <c:ptCount val="19"/>
                <c:pt idx="0">
                  <c:v>2003.0</c:v>
                </c:pt>
                <c:pt idx="1">
                  <c:v>2004.0</c:v>
                </c:pt>
                <c:pt idx="2">
                  <c:v>2005.0</c:v>
                </c:pt>
                <c:pt idx="3">
                  <c:v>2006.0</c:v>
                </c:pt>
                <c:pt idx="4">
                  <c:v>2007.0</c:v>
                </c:pt>
                <c:pt idx="5">
                  <c:v>2008.0</c:v>
                </c:pt>
                <c:pt idx="6">
                  <c:v>2009.0</c:v>
                </c:pt>
                <c:pt idx="7">
                  <c:v>2010.0</c:v>
                </c:pt>
                <c:pt idx="8">
                  <c:v>2011.0</c:v>
                </c:pt>
                <c:pt idx="9">
                  <c:v>2012.0</c:v>
                </c:pt>
                <c:pt idx="10">
                  <c:v>2013.0</c:v>
                </c:pt>
                <c:pt idx="11">
                  <c:v>2014.0</c:v>
                </c:pt>
                <c:pt idx="12">
                  <c:v>2015.0</c:v>
                </c:pt>
                <c:pt idx="13">
                  <c:v>2016.0</c:v>
                </c:pt>
                <c:pt idx="14">
                  <c:v>2017.0</c:v>
                </c:pt>
                <c:pt idx="15">
                  <c:v>2018.0</c:v>
                </c:pt>
                <c:pt idx="16">
                  <c:v>2019.0</c:v>
                </c:pt>
                <c:pt idx="17">
                  <c:v>2020.0</c:v>
                </c:pt>
                <c:pt idx="18">
                  <c:v>2021.0</c:v>
                </c:pt>
              </c:numCache>
            </c:numRef>
          </c:cat>
          <c:val>
            <c:numRef>
              <c:f>Лист1!$B$8:$B$26</c:f>
              <c:numCache>
                <c:formatCode>General</c:formatCode>
                <c:ptCount val="19"/>
                <c:pt idx="0">
                  <c:v>8841.0</c:v>
                </c:pt>
                <c:pt idx="1">
                  <c:v>9852.0</c:v>
                </c:pt>
                <c:pt idx="2">
                  <c:v>11259.0</c:v>
                </c:pt>
                <c:pt idx="3">
                  <c:v>13341.0</c:v>
                </c:pt>
                <c:pt idx="4">
                  <c:v>16686.0</c:v>
                </c:pt>
                <c:pt idx="5">
                  <c:v>18694.0</c:v>
                </c:pt>
                <c:pt idx="6">
                  <c:v>19396.0</c:v>
                </c:pt>
                <c:pt idx="7">
                  <c:v>19695.0</c:v>
                </c:pt>
                <c:pt idx="8">
                  <c:v>22249.0</c:v>
                </c:pt>
                <c:pt idx="9">
                  <c:v>24195.0</c:v>
                </c:pt>
                <c:pt idx="10">
                  <c:v>26263.0</c:v>
                </c:pt>
                <c:pt idx="11">
                  <c:v>26817.0</c:v>
                </c:pt>
                <c:pt idx="12">
                  <c:v>25839.0</c:v>
                </c:pt>
                <c:pt idx="13">
                  <c:v>31757.0</c:v>
                </c:pt>
                <c:pt idx="14">
                  <c:v>37177.0</c:v>
                </c:pt>
                <c:pt idx="15">
                  <c:v>40702.0</c:v>
                </c:pt>
                <c:pt idx="16">
                  <c:v>43940.0</c:v>
                </c:pt>
                <c:pt idx="17">
                  <c:v>38277.0</c:v>
                </c:pt>
                <c:pt idx="18">
                  <c:v>41940.0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1ACF-544C-A47F-4A1A889D54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77282944"/>
        <c:axId val="570127792"/>
      </c:lineChart>
      <c:catAx>
        <c:axId val="5193816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66355312"/>
        <c:crosses val="autoZero"/>
        <c:auto val="1"/>
        <c:lblAlgn val="ctr"/>
        <c:lblOffset val="100"/>
        <c:noMultiLvlLbl val="0"/>
      </c:catAx>
      <c:valAx>
        <c:axId val="566355312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0" vert="wordArtVert"/>
              <a:lstStyle/>
              <a:p>
                <a:pPr>
                  <a:defRPr/>
                </a:pPr>
                <a:r>
                  <a:rPr lang="ru-RU"/>
                  <a:t>Дозы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19381648"/>
        <c:crosses val="autoZero"/>
        <c:crossBetween val="between"/>
      </c:valAx>
      <c:valAx>
        <c:axId val="570127792"/>
        <c:scaling>
          <c:orientation val="minMax"/>
        </c:scaling>
        <c:delete val="0"/>
        <c:axPos val="r"/>
        <c:title>
          <c:tx>
            <c:rich>
              <a:bodyPr rot="0" vert="wordArtVert"/>
              <a:lstStyle/>
              <a:p>
                <a:pPr>
                  <a:defRPr/>
                </a:pPr>
                <a:r>
                  <a:rPr lang="ru-RU"/>
                  <a:t>Пациенты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677282944"/>
        <c:crosses val="max"/>
        <c:crossBetween val="between"/>
      </c:valAx>
      <c:catAx>
        <c:axId val="6772829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70127792"/>
        <c:crosses val="autoZero"/>
        <c:auto val="1"/>
        <c:lblAlgn val="ctr"/>
        <c:lblOffset val="100"/>
        <c:noMultiLvlLbl val="0"/>
      </c:cat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557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52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57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13557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1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557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>
                <a:latin typeface="Times New Roman" pitchFamily="18" charset="0"/>
              </a:defRPr>
            </a:lvl1pPr>
          </a:lstStyle>
          <a:p>
            <a:pPr>
              <a:defRPr/>
            </a:pPr>
            <a:fld id="{07B94447-7982-4CD6-B230-E40300A3EE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0233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976F2-3405-461B-B89D-717EB15D5490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222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8AAAC-6C9B-4C36-84AE-57B39203B7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D57D4-6127-4C60-BF63-72D6BC399F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2B20B-45DD-40FB-94AA-18CCD9599E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19B5A-6BC0-44E9-8CCF-B04F014177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8107C-2AC5-4692-80E9-F15F0756BE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4B3E65-5679-4A37-9C1E-E53BF5B9E2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 bwMode="hidden">
          <a:xfrm>
            <a:off x="457200" y="0"/>
            <a:ext cx="8686800" cy="1271016"/>
          </a:xfrm>
          <a:prstGeom prst="rect">
            <a:avLst/>
          </a:prstGeom>
          <a:solidFill>
            <a:srgbClr val="C60C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25" y="1500176"/>
            <a:ext cx="8103161" cy="4470541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§"/>
              <a:defRPr sz="1800" b="0"/>
            </a:lvl1pPr>
            <a:lvl6pPr>
              <a:buNone/>
              <a:defRPr/>
            </a:lvl6pPr>
            <a:lvl7pPr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 bwMode="ltGray">
          <a:xfrm>
            <a:off x="0" y="0"/>
            <a:ext cx="457200" cy="1271016"/>
          </a:xfrm>
          <a:prstGeom prst="rect">
            <a:avLst/>
          </a:prstGeom>
          <a:solidFill>
            <a:srgbClr val="6C6F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 bwMode="ltGray">
          <a:xfrm>
            <a:off x="0" y="1271016"/>
            <a:ext cx="457200" cy="640080"/>
          </a:xfrm>
          <a:prstGeom prst="rect">
            <a:avLst/>
          </a:prstGeom>
          <a:solidFill>
            <a:srgbClr val="B2B4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Picture 27" descr="Haemonetics-Logo_colorbar-horizontal_RGB(AB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8925" y="6413500"/>
            <a:ext cx="3503613" cy="3317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14282" y="6500834"/>
            <a:ext cx="500066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4"/>
              </a:buClr>
              <a:buFont typeface="Wingdings" charset="2"/>
              <a:buNone/>
            </a:pPr>
            <a:fld id="{8B649093-EE8E-4456-A26E-C2EB6809D986}" type="slidenum">
              <a:rPr lang="en-US" sz="675" b="0" i="0" smtClean="0">
                <a:solidFill>
                  <a:schemeClr val="accent4"/>
                </a:solidFill>
                <a:latin typeface="Calibri" panose="020F0502020204030204" pitchFamily="34" charset="0"/>
              </a:rPr>
              <a:pPr>
                <a:buClr>
                  <a:schemeClr val="accent4"/>
                </a:buClr>
                <a:buFont typeface="Wingdings" charset="2"/>
                <a:buNone/>
              </a:pPr>
              <a:t>‹#›</a:t>
            </a:fld>
            <a:endParaRPr lang="en-US" sz="675" b="0" i="0" dirty="0">
              <a:solidFill>
                <a:schemeClr val="accent4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4349" y="6500834"/>
            <a:ext cx="285752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4"/>
              </a:buClr>
              <a:buFont typeface="Wingdings" charset="2"/>
              <a:buNone/>
            </a:pPr>
            <a:r>
              <a:rPr lang="en-US" sz="675" b="0" i="0" dirty="0">
                <a:latin typeface="Calibri" panose="020F0502020204030204" pitchFamily="34" charset="0"/>
              </a:rPr>
              <a:t>© 2011 </a:t>
            </a:r>
            <a:r>
              <a:rPr lang="en-US" sz="675" b="0" i="0" dirty="0" err="1">
                <a:latin typeface="Calibri" panose="020F0502020204030204" pitchFamily="34" charset="0"/>
              </a:rPr>
              <a:t>Haemonetics</a:t>
            </a:r>
            <a:r>
              <a:rPr lang="en-US" sz="675" b="0" i="0" dirty="0">
                <a:latin typeface="Calibri" panose="020F0502020204030204" pitchFamily="34" charset="0"/>
              </a:rPr>
              <a:t> Corp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 bwMode="black">
          <a:xfrm>
            <a:off x="741364" y="73152"/>
            <a:ext cx="8107361" cy="1143000"/>
          </a:xfrm>
          <a:prstGeom prst="rect">
            <a:avLst/>
          </a:prstGeom>
        </p:spPr>
        <p:txBody>
          <a:bodyPr lIns="90000">
            <a:norm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391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6F2A3-2183-4D09-9606-BF9A855A05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9EA05-ED79-409A-9C32-E0C8B60E93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41762-6576-4C33-9433-17699CEF00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88B72-BF17-4BB0-8AF6-BA6C85A8AF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71C6AC-E74E-4717-87A7-DCA0633DDB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510FCF-50F5-4581-9C25-813830A477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505F7-BC83-47FD-9116-96CFCFFB4C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1ADA6-B630-46A0-B1AC-7A1447D338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24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724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i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724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i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8A15918-2D2A-48F1-8092-0E29C1B95D1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7" r:id="rId1"/>
    <p:sldLayoutId id="2147484358" r:id="rId2"/>
    <p:sldLayoutId id="2147484359" r:id="rId3"/>
    <p:sldLayoutId id="2147484360" r:id="rId4"/>
    <p:sldLayoutId id="2147484361" r:id="rId5"/>
    <p:sldLayoutId id="2147484362" r:id="rId6"/>
    <p:sldLayoutId id="2147484363" r:id="rId7"/>
    <p:sldLayoutId id="2147484364" r:id="rId8"/>
    <p:sldLayoutId id="2147484365" r:id="rId9"/>
    <p:sldLayoutId id="2147484366" r:id="rId10"/>
    <p:sldLayoutId id="2147484367" r:id="rId11"/>
    <p:sldLayoutId id="2147484368" r:id="rId12"/>
    <p:sldLayoutId id="2147484369" r:id="rId13"/>
    <p:sldLayoutId id="2147484370" r:id="rId14"/>
    <p:sldLayoutId id="2147484371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0" i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>
          <a:solidFill>
            <a:schemeClr val="tx1"/>
          </a:solidFill>
          <a:latin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0" i="0">
          <a:solidFill>
            <a:schemeClr val="tx1"/>
          </a:solidFill>
          <a:latin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0" i="0">
          <a:solidFill>
            <a:schemeClr val="tx1"/>
          </a:solidFill>
          <a:latin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0" i="0">
          <a:solidFill>
            <a:schemeClr val="tx1"/>
          </a:solidFill>
          <a:latin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mailto:ezhiburt@yandex.ru" TargetMode="Externa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7.wmf"/><Relationship Id="rId1" Type="http://schemas.openxmlformats.org/officeDocument/2006/relationships/vmlDrawing" Target="../drawings/vmlDrawing1.vml"/><Relationship Id="rId2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nsfusion.ru/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hyperlink" Target="mailto:ezhiburt@yandex.r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555160"/>
            <a:ext cx="9180512" cy="2160588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ru-RU" sz="3200" b="1" dirty="0">
                <a:latin typeface="Calibri" charset="0"/>
                <a:ea typeface="Calibri" charset="0"/>
                <a:cs typeface="Calibri" charset="0"/>
              </a:rPr>
            </a:br>
            <a:r>
              <a:rPr lang="ru-RU" sz="3200" b="1" dirty="0">
                <a:latin typeface="Calibri" charset="0"/>
                <a:ea typeface="Calibri" charset="0"/>
                <a:cs typeface="Calibri" charset="0"/>
              </a:rPr>
              <a:t>Новое в трансфузиологии</a:t>
            </a:r>
            <a:br>
              <a:rPr lang="ru-RU" sz="3200" b="1" dirty="0">
                <a:latin typeface="Calibri" charset="0"/>
                <a:ea typeface="Calibri" charset="0"/>
                <a:cs typeface="Calibri" charset="0"/>
              </a:rPr>
            </a:br>
            <a:r>
              <a:rPr lang="ru-RU" sz="3200" b="1" dirty="0" smtClean="0">
                <a:cs typeface="Calibri" panose="020F0502020204030204" pitchFamily="34" charset="0"/>
              </a:rPr>
              <a:t>Координационный Совет служб крови Государств – участников СНГ </a:t>
            </a:r>
            <a:endParaRPr lang="ru-RU" sz="3200" b="1" dirty="0">
              <a:cs typeface="Calibri" panose="020F0502020204030204" pitchFamily="34" charset="0"/>
            </a:endParaRP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" y="4221088"/>
            <a:ext cx="9144000" cy="2160662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ru-RU" altLang="ru-RU" sz="28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Жибурт Евгений Борисович</a:t>
            </a:r>
          </a:p>
          <a:p>
            <a:pPr marL="0" indent="0" algn="ctr">
              <a:buNone/>
            </a:pP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Минск, 21 июня 2022 года, 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15 минут</a:t>
            </a:r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ru-RU" sz="2000" b="1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 </a:t>
            </a:r>
            <a:br>
              <a:rPr lang="ru-RU" sz="2000" b="1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ezhiburt@yandex.ru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 algn="ctr" eaLnBrk="1" hangingPunct="1">
              <a:lnSpc>
                <a:spcPct val="75000"/>
              </a:lnSpc>
              <a:buFont typeface="Wingdings" charset="2"/>
              <a:buNone/>
            </a:pPr>
            <a:r>
              <a:rPr lang="en-US" altLang="ru-RU" sz="2000" dirty="0" err="1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www.transfusion.ru</a:t>
            </a:r>
            <a:endParaRPr lang="ru-RU" altLang="ru-RU" sz="2000" dirty="0">
              <a:solidFill>
                <a:schemeClr val="bg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4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3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424862" cy="1311275"/>
          </a:xfrm>
        </p:spPr>
        <p:txBody>
          <a:bodyPr/>
          <a:lstStyle/>
          <a:p>
            <a:pPr eaLnBrk="1" hangingPunct="1"/>
            <a:r>
              <a:rPr lang="ru-RU" b="1" dirty="0">
                <a:solidFill>
                  <a:srgbClr val="040400"/>
                </a:solidFill>
                <a:latin typeface="Calibri" charset="0"/>
                <a:ea typeface="Calibri" charset="0"/>
                <a:cs typeface="Calibri" charset="0"/>
              </a:rPr>
              <a:t>Смерть после трансфузии в США в 2019 г.</a:t>
            </a:r>
          </a:p>
        </p:txBody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989138"/>
            <a:ext cx="8351837" cy="4868862"/>
          </a:xfrm>
        </p:spPr>
        <p:txBody>
          <a:bodyPr/>
          <a:lstStyle/>
          <a:p>
            <a:r>
              <a:rPr lang="ru-RU" sz="28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ТРАЛИ					12	(27 </a:t>
            </a:r>
            <a:r>
              <a:rPr lang="en-US" sz="28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%</a:t>
            </a:r>
            <a:r>
              <a:rPr lang="ru-RU" sz="28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r>
              <a:rPr lang="ru-RU" sz="2800" b="1" dirty="0">
                <a:latin typeface="Calibri" charset="0"/>
                <a:ea typeface="Calibri" charset="0"/>
                <a:cs typeface="Calibri" charset="0"/>
              </a:rPr>
              <a:t>Гемолитическая </a:t>
            </a:r>
            <a:r>
              <a:rPr lang="en-US" sz="2800" b="1" dirty="0"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ru-RU" sz="2800" b="1" dirty="0">
                <a:latin typeface="Calibri" charset="0"/>
                <a:ea typeface="Calibri" charset="0"/>
                <a:cs typeface="Calibri" charset="0"/>
              </a:rPr>
              <a:t>не</a:t>
            </a:r>
            <a:r>
              <a:rPr lang="en-US" sz="2800" b="1" dirty="0">
                <a:latin typeface="Calibri" charset="0"/>
                <a:ea typeface="Calibri" charset="0"/>
                <a:cs typeface="Calibri" charset="0"/>
              </a:rPr>
              <a:t>-ABO) </a:t>
            </a:r>
            <a:r>
              <a:rPr lang="ru-RU" sz="2800" b="1" dirty="0">
                <a:latin typeface="Calibri" charset="0"/>
                <a:ea typeface="Calibri" charset="0"/>
                <a:cs typeface="Calibri" charset="0"/>
              </a:rPr>
              <a:t>		11	(25 </a:t>
            </a:r>
            <a:r>
              <a:rPr lang="en-US" sz="2800" b="1" dirty="0">
                <a:latin typeface="Calibri" charset="0"/>
                <a:ea typeface="Calibri" charset="0"/>
                <a:cs typeface="Calibri" charset="0"/>
              </a:rPr>
              <a:t>%</a:t>
            </a:r>
            <a:r>
              <a:rPr lang="ru-RU" sz="2800" b="1" dirty="0"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r>
              <a:rPr lang="ru-RU" sz="2800" b="1" dirty="0">
                <a:latin typeface="Calibri" charset="0"/>
                <a:ea typeface="Calibri" charset="0"/>
                <a:cs typeface="Calibri" charset="0"/>
              </a:rPr>
              <a:t>Гемолитическая </a:t>
            </a:r>
            <a:r>
              <a:rPr lang="en-US" sz="2800" b="1" dirty="0">
                <a:latin typeface="Calibri" charset="0"/>
                <a:ea typeface="Calibri" charset="0"/>
                <a:cs typeface="Calibri" charset="0"/>
              </a:rPr>
              <a:t>(ABO) </a:t>
            </a:r>
            <a:r>
              <a:rPr lang="ru-RU" sz="2800" b="1" dirty="0">
                <a:latin typeface="Calibri" charset="0"/>
                <a:ea typeface="Calibri" charset="0"/>
                <a:cs typeface="Calibri" charset="0"/>
              </a:rPr>
              <a:t>		4	(9 </a:t>
            </a:r>
            <a:r>
              <a:rPr lang="en-US" sz="2800" b="1" dirty="0">
                <a:latin typeface="Calibri" charset="0"/>
                <a:ea typeface="Calibri" charset="0"/>
                <a:cs typeface="Calibri" charset="0"/>
              </a:rPr>
              <a:t>%</a:t>
            </a:r>
            <a:r>
              <a:rPr lang="ru-RU" sz="2800" b="1" dirty="0"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r>
              <a:rPr lang="ru-RU" sz="2800" b="1" dirty="0">
                <a:latin typeface="Calibri" charset="0"/>
                <a:ea typeface="Calibri" charset="0"/>
                <a:cs typeface="Calibri" charset="0"/>
              </a:rPr>
              <a:t>Бактериальная				1	(2 </a:t>
            </a:r>
            <a:r>
              <a:rPr lang="en-US" sz="2800" b="1" dirty="0">
                <a:latin typeface="Calibri" charset="0"/>
                <a:ea typeface="Calibri" charset="0"/>
                <a:cs typeface="Calibri" charset="0"/>
              </a:rPr>
              <a:t>%</a:t>
            </a:r>
            <a:r>
              <a:rPr lang="ru-RU" sz="2800" b="1" dirty="0"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r>
              <a:rPr lang="ru-RU" sz="28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Циркуляторная перегрузка		12	(27 </a:t>
            </a:r>
            <a:r>
              <a:rPr lang="en-US" sz="28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%</a:t>
            </a:r>
            <a:r>
              <a:rPr lang="ru-RU" sz="28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r>
              <a:rPr lang="ru-RU" sz="2800" b="1" dirty="0">
                <a:latin typeface="Calibri" charset="0"/>
                <a:ea typeface="Calibri" charset="0"/>
                <a:cs typeface="Calibri" charset="0"/>
              </a:rPr>
              <a:t>Анафилаксия				2</a:t>
            </a:r>
            <a:r>
              <a:rPr lang="en-US" sz="2800" b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2800" b="1" dirty="0">
                <a:latin typeface="Calibri" charset="0"/>
                <a:ea typeface="Calibri" charset="0"/>
                <a:cs typeface="Calibri" charset="0"/>
              </a:rPr>
              <a:t>	(5 </a:t>
            </a:r>
            <a:r>
              <a:rPr lang="en-US" sz="2800" b="1" dirty="0">
                <a:latin typeface="Calibri" charset="0"/>
                <a:ea typeface="Calibri" charset="0"/>
                <a:cs typeface="Calibri" charset="0"/>
              </a:rPr>
              <a:t>%</a:t>
            </a:r>
            <a:r>
              <a:rPr lang="ru-RU" sz="2800" b="1" dirty="0"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r>
              <a:rPr lang="ru-RU" sz="2800" b="1" dirty="0">
                <a:latin typeface="Calibri" charset="0"/>
                <a:ea typeface="Calibri" charset="0"/>
                <a:cs typeface="Calibri" charset="0"/>
              </a:rPr>
              <a:t>Другие					2</a:t>
            </a:r>
            <a:r>
              <a:rPr lang="en-US" sz="2800" b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2800" b="1" dirty="0">
                <a:latin typeface="Calibri" charset="0"/>
                <a:ea typeface="Calibri" charset="0"/>
                <a:cs typeface="Calibri" charset="0"/>
              </a:rPr>
              <a:t>	(5 </a:t>
            </a:r>
            <a:r>
              <a:rPr lang="en-US" sz="2800" b="1" dirty="0">
                <a:latin typeface="Calibri" charset="0"/>
                <a:ea typeface="Calibri" charset="0"/>
                <a:cs typeface="Calibri" charset="0"/>
              </a:rPr>
              <a:t>%</a:t>
            </a:r>
            <a:r>
              <a:rPr lang="ru-RU" sz="2800" b="1" dirty="0"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r>
              <a:rPr lang="ru-RU" sz="2800" b="1" dirty="0">
                <a:latin typeface="Calibri" charset="0"/>
                <a:ea typeface="Calibri" charset="0"/>
                <a:cs typeface="Calibri" charset="0"/>
              </a:rPr>
              <a:t>Всего					42	(</a:t>
            </a:r>
            <a:r>
              <a:rPr lang="en-US" sz="2800" b="1" dirty="0">
                <a:latin typeface="Calibri" charset="0"/>
                <a:ea typeface="Calibri" charset="0"/>
                <a:cs typeface="Calibri" charset="0"/>
              </a:rPr>
              <a:t>100</a:t>
            </a:r>
            <a:r>
              <a:rPr lang="ru-RU" sz="2800" b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800" b="1" dirty="0">
                <a:latin typeface="Calibri" charset="0"/>
                <a:ea typeface="Calibri" charset="0"/>
                <a:cs typeface="Calibri" charset="0"/>
              </a:rPr>
              <a:t>%</a:t>
            </a:r>
            <a:r>
              <a:rPr lang="ru-RU" sz="2800" b="1" dirty="0">
                <a:latin typeface="Calibri" charset="0"/>
                <a:ea typeface="Calibri" charset="0"/>
                <a:cs typeface="Calibri" charset="0"/>
              </a:rPr>
              <a:t>)</a:t>
            </a:r>
          </a:p>
        </p:txBody>
      </p:sp>
      <p:sp>
        <p:nvSpPr>
          <p:cNvPr id="65539" name="Line 11"/>
          <p:cNvSpPr>
            <a:spLocks noChangeShapeType="1"/>
          </p:cNvSpPr>
          <p:nvPr/>
        </p:nvSpPr>
        <p:spPr bwMode="auto">
          <a:xfrm>
            <a:off x="755650" y="1773238"/>
            <a:ext cx="7777163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DC89CD5-5816-BB0B-21B2-9838FD31F84E}"/>
              </a:ext>
            </a:extLst>
          </p:cNvPr>
          <p:cNvSpPr txBox="1"/>
          <p:nvPr/>
        </p:nvSpPr>
        <p:spPr>
          <a:xfrm>
            <a:off x="7648334" y="6488668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84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8997070-BEC5-5D9F-9A18-5F3AB552D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621"/>
            <a:ext cx="9144000" cy="40127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DA46636-14A2-16FB-BC5F-FFE77D493A0C}"/>
              </a:ext>
            </a:extLst>
          </p:cNvPr>
          <p:cNvSpPr txBox="1"/>
          <p:nvPr/>
        </p:nvSpPr>
        <p:spPr>
          <a:xfrm>
            <a:off x="7648334" y="6488668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89A6BF4-76CE-8EA6-E951-7309D5BCC977}"/>
              </a:ext>
            </a:extLst>
          </p:cNvPr>
          <p:cNvSpPr txBox="1"/>
          <p:nvPr/>
        </p:nvSpPr>
        <p:spPr>
          <a:xfrm>
            <a:off x="6084168" y="5661248"/>
            <a:ext cx="2719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>
                <a:latin typeface="Calibri" charset="0"/>
                <a:ea typeface="Calibri" charset="0"/>
                <a:cs typeface="Calibri" charset="0"/>
              </a:rPr>
              <a:t>Эйхлер</a:t>
            </a:r>
            <a:r>
              <a:rPr lang="ru-RU" dirty="0">
                <a:latin typeface="Calibri" charset="0"/>
                <a:ea typeface="Calibri" charset="0"/>
                <a:cs typeface="Calibri" charset="0"/>
              </a:rPr>
              <a:t> О.В. и </a:t>
            </a:r>
            <a:r>
              <a:rPr lang="ru-RU" dirty="0" err="1">
                <a:latin typeface="Calibri" charset="0"/>
                <a:ea typeface="Calibri" charset="0"/>
                <a:cs typeface="Calibri" charset="0"/>
              </a:rPr>
              <a:t>соавт</a:t>
            </a:r>
            <a:r>
              <a:rPr lang="ru-RU" dirty="0">
                <a:latin typeface="Calibri" charset="0"/>
                <a:ea typeface="Calibri" charset="0"/>
                <a:cs typeface="Calibri" charset="0"/>
              </a:rPr>
              <a:t>., 2020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="" xmlns:a16="http://schemas.microsoft.com/office/drawing/2014/main" id="{B4E66D89-6AE8-7E34-46C3-70FF0E79B8EB}"/>
              </a:ext>
            </a:extLst>
          </p:cNvPr>
          <p:cNvSpPr/>
          <p:nvPr/>
        </p:nvSpPr>
        <p:spPr bwMode="auto">
          <a:xfrm>
            <a:off x="107504" y="1340769"/>
            <a:ext cx="9001000" cy="864096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09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DA46636-14A2-16FB-BC5F-FFE77D493A0C}"/>
              </a:ext>
            </a:extLst>
          </p:cNvPr>
          <p:cNvSpPr txBox="1"/>
          <p:nvPr/>
        </p:nvSpPr>
        <p:spPr>
          <a:xfrm>
            <a:off x="7648334" y="6488668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89A6BF4-76CE-8EA6-E951-7309D5BCC977}"/>
              </a:ext>
            </a:extLst>
          </p:cNvPr>
          <p:cNvSpPr txBox="1"/>
          <p:nvPr/>
        </p:nvSpPr>
        <p:spPr>
          <a:xfrm>
            <a:off x="6084168" y="5661248"/>
            <a:ext cx="2719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>
                <a:latin typeface="Calibri" charset="0"/>
                <a:ea typeface="Calibri" charset="0"/>
                <a:cs typeface="Calibri" charset="0"/>
              </a:rPr>
              <a:t>Эйхлер</a:t>
            </a:r>
            <a:r>
              <a:rPr lang="ru-RU" dirty="0">
                <a:latin typeface="Calibri" charset="0"/>
                <a:ea typeface="Calibri" charset="0"/>
                <a:cs typeface="Calibri" charset="0"/>
              </a:rPr>
              <a:t> О.В. и </a:t>
            </a:r>
            <a:r>
              <a:rPr lang="ru-RU" dirty="0" err="1">
                <a:latin typeface="Calibri" charset="0"/>
                <a:ea typeface="Calibri" charset="0"/>
                <a:cs typeface="Calibri" charset="0"/>
              </a:rPr>
              <a:t>соавт</a:t>
            </a:r>
            <a:r>
              <a:rPr lang="ru-RU" dirty="0">
                <a:latin typeface="Calibri" charset="0"/>
                <a:ea typeface="Calibri" charset="0"/>
                <a:cs typeface="Calibri" charset="0"/>
              </a:rPr>
              <a:t>., 2020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1F27A65-4708-0628-B03C-CBEC6A736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4858"/>
            <a:ext cx="9144000" cy="448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7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FE07F2-A787-0C4F-9A75-36EEE065FC27}"/>
              </a:ext>
            </a:extLst>
          </p:cNvPr>
          <p:cNvSpPr txBox="1"/>
          <p:nvPr/>
        </p:nvSpPr>
        <p:spPr>
          <a:xfrm>
            <a:off x="7648334" y="6488668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73FC117-4879-C094-25A9-D60C78E70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918"/>
            <a:ext cx="9144000" cy="583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8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FE07F2-A787-0C4F-9A75-36EEE065FC27}"/>
              </a:ext>
            </a:extLst>
          </p:cNvPr>
          <p:cNvSpPr txBox="1"/>
          <p:nvPr/>
        </p:nvSpPr>
        <p:spPr>
          <a:xfrm>
            <a:off x="7648334" y="6488668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72BC2A7-063F-15F5-BB1B-859BB83DF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4575"/>
            <a:ext cx="9144000" cy="45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06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FE07F2-A787-0C4F-9A75-36EEE065FC27}"/>
              </a:ext>
            </a:extLst>
          </p:cNvPr>
          <p:cNvSpPr txBox="1"/>
          <p:nvPr/>
        </p:nvSpPr>
        <p:spPr>
          <a:xfrm>
            <a:off x="7648334" y="6488668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E4ADF27-89E7-3780-E910-4BE14C4AF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236"/>
            <a:ext cx="9144000" cy="511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91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FE07F2-A787-0C4F-9A75-36EEE065FC27}"/>
              </a:ext>
            </a:extLst>
          </p:cNvPr>
          <p:cNvSpPr txBox="1"/>
          <p:nvPr/>
        </p:nvSpPr>
        <p:spPr>
          <a:xfrm>
            <a:off x="7648334" y="6488668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A62DF69-E596-71B2-0AB1-65D387538B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4267"/>
            <a:ext cx="9144000" cy="472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94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47700" y="541378"/>
            <a:ext cx="7813675" cy="620713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Новое в трансфузиологии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700809"/>
            <a:ext cx="8675687" cy="4249141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spcAft>
                <a:spcPts val="600"/>
              </a:spcAft>
              <a:buFontTx/>
              <a:buNone/>
              <a:defRPr/>
            </a:pPr>
            <a:endParaRPr lang="ru-RU" sz="1000" b="1" dirty="0"/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Организация службы крови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Эритроциты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Тромбоциты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Плазма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Наша кафедра</a:t>
            </a:r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>
            <a:off x="719137" y="1412776"/>
            <a:ext cx="77771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648334" y="6488668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92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5C368EA0-368C-2F4E-80F1-7C26FA956232}"/>
              </a:ext>
            </a:extLst>
          </p:cNvPr>
          <p:cNvSpPr/>
          <p:nvPr/>
        </p:nvSpPr>
        <p:spPr>
          <a:xfrm>
            <a:off x="899592" y="476672"/>
            <a:ext cx="74168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 добавочных растворов для </a:t>
            </a:r>
            <a:r>
              <a:rPr lang="ru-RU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эритроцитной</a:t>
            </a: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взвеси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8C2F57BF-EEC2-9945-B99D-7FFE6A5CC0C8}"/>
              </a:ext>
            </a:extLst>
          </p:cNvPr>
          <p:cNvGraphicFramePr>
            <a:graphicFrameLocks noGrp="1"/>
          </p:cNvGraphicFramePr>
          <p:nvPr/>
        </p:nvGraphicFramePr>
        <p:xfrm>
          <a:off x="786408" y="1988840"/>
          <a:ext cx="7571184" cy="335280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056876">
                  <a:extLst>
                    <a:ext uri="{9D8B030D-6E8A-4147-A177-3AD203B41FA5}">
                      <a16:colId xmlns="" xmlns:a16="http://schemas.microsoft.com/office/drawing/2014/main" val="1614532558"/>
                    </a:ext>
                  </a:extLst>
                </a:gridCol>
                <a:gridCol w="1990580">
                  <a:extLst>
                    <a:ext uri="{9D8B030D-6E8A-4147-A177-3AD203B41FA5}">
                      <a16:colId xmlns="" xmlns:a16="http://schemas.microsoft.com/office/drawing/2014/main" val="1026681693"/>
                    </a:ext>
                  </a:extLst>
                </a:gridCol>
                <a:gridCol w="2523728">
                  <a:extLst>
                    <a:ext uri="{9D8B030D-6E8A-4147-A177-3AD203B41FA5}">
                      <a16:colId xmlns="" xmlns:a16="http://schemas.microsoft.com/office/drawing/2014/main" val="16020414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Вещество, </a:t>
                      </a:r>
                      <a:r>
                        <a:rPr lang="ru-RU" sz="2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ммоль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SAGM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PAGGSM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1657523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NaCl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150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72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165139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Na2HPO4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4747705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NaH2PO4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157302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Аденин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1,25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1,4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5922629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Гуанозин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1,4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18808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Декстроза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058224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Маннитол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632476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Осмолярность</a:t>
                      </a: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ru-RU" sz="20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мосм</a:t>
                      </a: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/л)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376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287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220867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Срок хранения эритроцитов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 дня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 дней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79157454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C0B89D35-4247-D649-BC56-2DDB65523BF9}"/>
              </a:ext>
            </a:extLst>
          </p:cNvPr>
          <p:cNvSpPr/>
          <p:nvPr/>
        </p:nvSpPr>
        <p:spPr>
          <a:xfrm>
            <a:off x="1187624" y="5517232"/>
            <a:ext cx="7416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Выбираем ПАГГСМ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Line 4">
            <a:extLst>
              <a:ext uri="{FF2B5EF4-FFF2-40B4-BE49-F238E27FC236}">
                <a16:creationId xmlns="" xmlns:a16="http://schemas.microsoft.com/office/drawing/2014/main" id="{8F78ECF7-CE26-2D4F-A4A6-57582BF579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1830" y="1628800"/>
            <a:ext cx="7404386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1350"/>
          </a:p>
        </p:txBody>
      </p:sp>
      <p:sp>
        <p:nvSpPr>
          <p:cNvPr id="6" name="Овал 5">
            <a:extLst>
              <a:ext uri="{FF2B5EF4-FFF2-40B4-BE49-F238E27FC236}">
                <a16:creationId xmlns="" xmlns:a16="http://schemas.microsoft.com/office/drawing/2014/main" id="{B7758446-A884-5E4E-9AA0-D36F9871CC9A}"/>
              </a:ext>
            </a:extLst>
          </p:cNvPr>
          <p:cNvSpPr/>
          <p:nvPr/>
        </p:nvSpPr>
        <p:spPr bwMode="auto">
          <a:xfrm>
            <a:off x="2339752" y="5396879"/>
            <a:ext cx="5040560" cy="72008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792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47700" y="541378"/>
            <a:ext cx="7813675" cy="6207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2800" b="1" dirty="0"/>
              <a:t>Сопутствующие заболевания у пациентов с разным исходом лечения в госпитале </a:t>
            </a:r>
            <a:r>
              <a:rPr lang="en-US" sz="2800" b="1" dirty="0"/>
              <a:t>COVID</a:t>
            </a:r>
            <a:r>
              <a:rPr lang="ru-RU" sz="2800" b="1" dirty="0"/>
              <a:t>-19</a:t>
            </a:r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>
            <a:off x="684212" y="1628800"/>
            <a:ext cx="77771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648334" y="6488668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="" xmlns:a16="http://schemas.microsoft.com/office/drawing/2014/main" id="{A42196FF-F7CA-1E4D-B8C4-F5A12633E56B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2276872"/>
          <a:ext cx="8229600" cy="272340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898776">
                  <a:extLst>
                    <a:ext uri="{9D8B030D-6E8A-4147-A177-3AD203B41FA5}">
                      <a16:colId xmlns="" xmlns:a16="http://schemas.microsoft.com/office/drawing/2014/main" val="497830861"/>
                    </a:ext>
                  </a:extLst>
                </a:gridCol>
                <a:gridCol w="4330824">
                  <a:extLst>
                    <a:ext uri="{9D8B030D-6E8A-4147-A177-3AD203B41FA5}">
                      <a16:colId xmlns="" xmlns:a16="http://schemas.microsoft.com/office/drawing/2014/main" val="2357423622"/>
                    </a:ext>
                  </a:extLst>
                </a:gridCol>
              </a:tblGrid>
              <a:tr h="301500">
                <a:tc>
                  <a:txBody>
                    <a:bodyPr/>
                    <a:lstStyle/>
                    <a:p>
                      <a:r>
                        <a:rPr lang="ru-RU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Выписаны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Умерли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823977462"/>
                  </a:ext>
                </a:extLst>
              </a:tr>
              <a:tr h="301500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Острый лейкоз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Рак молочной железы, химиотерапия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232207383"/>
                  </a:ext>
                </a:extLst>
              </a:tr>
              <a:tr h="603000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Хронический </a:t>
                      </a:r>
                      <a:r>
                        <a:rPr lang="ru-RU" sz="1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лимфолейкоз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Миелодиспластический</a:t>
                      </a: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синдром (у 2 пациентов)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58351891"/>
                  </a:ext>
                </a:extLst>
              </a:tr>
              <a:tr h="301500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Множественная миелома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rowSpan="4"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Рак предстательной железы, 4 стадия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60976244"/>
                  </a:ext>
                </a:extLst>
              </a:tr>
              <a:tr h="301500">
                <a:tc>
                  <a:txBody>
                    <a:bodyPr/>
                    <a:lstStyle/>
                    <a:p>
                      <a:r>
                        <a:rPr lang="ru-RU" sz="1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Неходжкинская</a:t>
                      </a: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лимфома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82417757"/>
                  </a:ext>
                </a:extLst>
              </a:tr>
              <a:tr h="301500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Рак толстой кишки, острое кровотечение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01491780"/>
                  </a:ext>
                </a:extLst>
              </a:tr>
              <a:tr h="301500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Рак легкого, острое кровотечение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34784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52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altLang="ru-RU" sz="3200" b="1" dirty="0">
                <a:latin typeface="Calibri" charset="0"/>
                <a:ea typeface="Calibri" charset="0"/>
                <a:cs typeface="Calibri" charset="0"/>
              </a:rPr>
              <a:t>Национальный медико-хирургический центр имени </a:t>
            </a:r>
            <a:r>
              <a:rPr kumimoji="0" lang="ru-RU" altLang="ru-RU" sz="3200" b="1" dirty="0" err="1">
                <a:latin typeface="Calibri" charset="0"/>
                <a:ea typeface="Calibri" charset="0"/>
                <a:cs typeface="Calibri" charset="0"/>
              </a:rPr>
              <a:t>Н.И.Пирогова</a:t>
            </a:r>
            <a:endParaRPr kumimoji="0" lang="ru-RU" altLang="ru-RU" sz="32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3554" name="Содержимое 3" descr="130516_00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408113"/>
            <a:ext cx="7993062" cy="532447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FE07F2-A787-0C4F-9A75-36EEE065FC27}"/>
              </a:ext>
            </a:extLst>
          </p:cNvPr>
          <p:cNvSpPr txBox="1"/>
          <p:nvPr/>
        </p:nvSpPr>
        <p:spPr>
          <a:xfrm>
            <a:off x="7648334" y="6488668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14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47700" y="541378"/>
            <a:ext cx="7813675" cy="6207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2400" b="1" dirty="0"/>
              <a:t>Характеристики пациентов получавших и не получавших переливание эритроцитов в госпитале </a:t>
            </a:r>
            <a:r>
              <a:rPr lang="en-US" sz="2400" b="1" dirty="0"/>
              <a:t>COVID</a:t>
            </a:r>
            <a:r>
              <a:rPr lang="ru-RU" sz="2400" b="1" dirty="0"/>
              <a:t>-19: средняя (стандартное отклонение)</a:t>
            </a:r>
            <a:endParaRPr lang="ru-RU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>
            <a:off x="684212" y="1628800"/>
            <a:ext cx="77771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648334" y="6488668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339B9056-CEF7-D746-9137-B61E12AAD0AE}"/>
              </a:ext>
            </a:extLst>
          </p:cNvPr>
          <p:cNvGraphicFramePr>
            <a:graphicFrameLocks noGrp="1"/>
          </p:cNvGraphicFramePr>
          <p:nvPr/>
        </p:nvGraphicFramePr>
        <p:xfrm>
          <a:off x="323528" y="2081337"/>
          <a:ext cx="8352000" cy="356400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5130018">
                  <a:extLst>
                    <a:ext uri="{9D8B030D-6E8A-4147-A177-3AD203B41FA5}">
                      <a16:colId xmlns="" xmlns:a16="http://schemas.microsoft.com/office/drawing/2014/main" val="1979465930"/>
                    </a:ext>
                  </a:extLst>
                </a:gridCol>
                <a:gridCol w="1494069">
                  <a:extLst>
                    <a:ext uri="{9D8B030D-6E8A-4147-A177-3AD203B41FA5}">
                      <a16:colId xmlns="" xmlns:a16="http://schemas.microsoft.com/office/drawing/2014/main" val="3030547408"/>
                    </a:ext>
                  </a:extLst>
                </a:gridCol>
                <a:gridCol w="1727913">
                  <a:extLst>
                    <a:ext uri="{9D8B030D-6E8A-4147-A177-3AD203B41FA5}">
                      <a16:colId xmlns="" xmlns:a16="http://schemas.microsoft.com/office/drawing/2014/main" val="1918517658"/>
                    </a:ext>
                  </a:extLst>
                </a:gridCol>
              </a:tblGrid>
              <a:tr h="356400"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Показатель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Без переливания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Реципиенты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340531869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Пациенты, 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674530350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Доля женщин, 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 (%)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72 (48)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 (43)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88776773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Возраст, лет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60,1 (2,7)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72,3 (3,9) </a:t>
                      </a: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*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630816522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Дней лечения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14,7 (1,2)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25,8 (4,5)</a:t>
                      </a: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*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312199672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Гемоглобин, г/л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656628940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algn="r"/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 поступление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138,8 (3,0)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111,8 (9,4) </a:t>
                      </a: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*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049673551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algn="r"/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 выписка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127,6 (3,1)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84,8 (3,5) 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*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88129190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algn="r"/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 минимум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121,9 (3,0)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70,4 (2,6) </a:t>
                      </a: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*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504657032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algn="r"/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 максимум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140,8 (3,0)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118,6 (7,3) 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*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795664913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CC228D21-7D20-034C-9ACD-5FD8E6045510}"/>
              </a:ext>
            </a:extLst>
          </p:cNvPr>
          <p:cNvSpPr/>
          <p:nvPr/>
        </p:nvSpPr>
        <p:spPr>
          <a:xfrm>
            <a:off x="569955" y="5949280"/>
            <a:ext cx="20467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/>
            <a:r>
              <a:rPr lang="ru-RU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- </a:t>
            </a:r>
            <a:r>
              <a:rPr lang="en-US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ru-RU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&lt;0,001</a:t>
            </a:r>
          </a:p>
        </p:txBody>
      </p:sp>
    </p:spTree>
    <p:extLst>
      <p:ext uri="{BB962C8B-B14F-4D97-AF65-F5344CB8AC3E}">
        <p14:creationId xmlns:p14="http://schemas.microsoft.com/office/powerpoint/2010/main" val="187267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47700" y="541378"/>
            <a:ext cx="7813675" cy="6207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2400" b="1" dirty="0"/>
              <a:t>Характеристики пациентов получавших и не получавших переливание эритроцитов в госпитале </a:t>
            </a:r>
            <a:r>
              <a:rPr lang="en-US" sz="2400" b="1" dirty="0"/>
              <a:t>COVID</a:t>
            </a:r>
            <a:r>
              <a:rPr lang="ru-RU" sz="2400" b="1" dirty="0"/>
              <a:t>-19: средняя (стандартное отклонение) (2)</a:t>
            </a:r>
            <a:endParaRPr lang="ru-RU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>
            <a:off x="684212" y="1628800"/>
            <a:ext cx="77771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648334" y="6488668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339B9056-CEF7-D746-9137-B61E12AAD0AE}"/>
              </a:ext>
            </a:extLst>
          </p:cNvPr>
          <p:cNvGraphicFramePr>
            <a:graphicFrameLocks noGrp="1"/>
          </p:cNvGraphicFramePr>
          <p:nvPr/>
        </p:nvGraphicFramePr>
        <p:xfrm>
          <a:off x="323528" y="2081337"/>
          <a:ext cx="8352000" cy="142560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5130018">
                  <a:extLst>
                    <a:ext uri="{9D8B030D-6E8A-4147-A177-3AD203B41FA5}">
                      <a16:colId xmlns="" xmlns:a16="http://schemas.microsoft.com/office/drawing/2014/main" val="1979465930"/>
                    </a:ext>
                  </a:extLst>
                </a:gridCol>
                <a:gridCol w="1494069">
                  <a:extLst>
                    <a:ext uri="{9D8B030D-6E8A-4147-A177-3AD203B41FA5}">
                      <a16:colId xmlns="" xmlns:a16="http://schemas.microsoft.com/office/drawing/2014/main" val="3030547408"/>
                    </a:ext>
                  </a:extLst>
                </a:gridCol>
                <a:gridCol w="1727913">
                  <a:extLst>
                    <a:ext uri="{9D8B030D-6E8A-4147-A177-3AD203B41FA5}">
                      <a16:colId xmlns="" xmlns:a16="http://schemas.microsoft.com/office/drawing/2014/main" val="1918517658"/>
                    </a:ext>
                  </a:extLst>
                </a:gridCol>
              </a:tblGrid>
              <a:tr h="356400"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Показатель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Без переливания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Реципиенты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340531869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ru-RU" sz="14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димер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: максимальная концентрация, мг/л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732</a:t>
                      </a:r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804</a:t>
                      </a:r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)</a:t>
                      </a:r>
                      <a:endParaRPr lang="ru-RU" sz="1400" kern="120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</a:t>
                      </a:r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205</a:t>
                      </a:r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742</a:t>
                      </a:r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)*</a:t>
                      </a:r>
                      <a:endParaRPr lang="ru-RU" sz="1400" kern="120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674530350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Дней с концентрацией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ru-RU" sz="14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димера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более 1,5 мг/л, % 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)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</a:t>
                      </a:r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) *</a:t>
                      </a:r>
                      <a:endParaRPr lang="ru-RU" sz="1400" kern="120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88776773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Доля дней с концентрацией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ru-RU" sz="14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димера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более 1,5 мг/л, % 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)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75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) *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630816522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CC228D21-7D20-034C-9ACD-5FD8E6045510}"/>
              </a:ext>
            </a:extLst>
          </p:cNvPr>
          <p:cNvSpPr/>
          <p:nvPr/>
        </p:nvSpPr>
        <p:spPr>
          <a:xfrm>
            <a:off x="569955" y="5949280"/>
            <a:ext cx="20467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/>
            <a:r>
              <a:rPr lang="ru-RU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- </a:t>
            </a:r>
            <a:r>
              <a:rPr lang="en-US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ru-RU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&lt;0,001</a:t>
            </a:r>
          </a:p>
        </p:txBody>
      </p:sp>
    </p:spTree>
    <p:extLst>
      <p:ext uri="{BB962C8B-B14F-4D97-AF65-F5344CB8AC3E}">
        <p14:creationId xmlns:p14="http://schemas.microsoft.com/office/powerpoint/2010/main" val="57424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49821"/>
          </a:xfrm>
          <a:prstGeom prst="rect">
            <a:avLst/>
          </a:prstGeom>
        </p:spPr>
      </p:pic>
      <p:sp>
        <p:nvSpPr>
          <p:cNvPr id="19457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77561" y="1564094"/>
            <a:ext cx="8424936" cy="2160588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WAR-PRC</a:t>
            </a:r>
            <a:r>
              <a:rPr lang="ru-RU" sz="3200" b="1" dirty="0">
                <a:latin typeface="Calibri" panose="020F0502020204030204" pitchFamily="34" charset="0"/>
                <a:cs typeface="Calibri" panose="020F0502020204030204" pitchFamily="34" charset="0"/>
              </a:rPr>
              <a:t>: Отмытые эритроциты в кардиохирургии</a:t>
            </a:r>
            <a:endParaRPr lang="ru-RU" sz="3600" b="1" dirty="0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2D683F49-8D21-5640-873B-73EEE366554A}"/>
              </a:ext>
            </a:extLst>
          </p:cNvPr>
          <p:cNvGraphicFramePr>
            <a:graphicFrameLocks noGrp="1"/>
          </p:cNvGraphicFramePr>
          <p:nvPr/>
        </p:nvGraphicFramePr>
        <p:xfrm>
          <a:off x="2843808" y="3502331"/>
          <a:ext cx="8229600" cy="313702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="" xmlns:a16="http://schemas.microsoft.com/office/drawing/2014/main" val="3132146786"/>
                    </a:ext>
                  </a:extLst>
                </a:gridCol>
              </a:tblGrid>
              <a:tr h="313702">
                <a:tc>
                  <a:txBody>
                    <a:bodyPr/>
                    <a:lstStyle/>
                    <a:p>
                      <a:r>
                        <a:rPr lang="en-US" sz="1500" dirty="0" err="1">
                          <a:effectLst/>
                          <a:latin typeface="Source Sans Pro" panose="020B0503030403020204" pitchFamily="34" charset="0"/>
                        </a:rPr>
                        <a:t>ClinicalTrials.gov</a:t>
                      </a:r>
                      <a:r>
                        <a:rPr lang="en-US" sz="1500" dirty="0">
                          <a:effectLst/>
                          <a:latin typeface="Source Sans Pro" panose="020B0503030403020204" pitchFamily="34" charset="0"/>
                        </a:rPr>
                        <a:t> Identifier: NCT02094118</a:t>
                      </a:r>
                    </a:p>
                  </a:txBody>
                  <a:tcPr marL="78425" marR="78425" marT="39213" marB="392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91439483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="" xmlns:a16="http://schemas.microsoft.com/office/drawing/2014/main" id="{77BD1F9E-CF33-0242-85AB-6E678E302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7068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19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4B2A0CA-6C9C-4848-883B-3E0341CEEB84}"/>
              </a:ext>
            </a:extLst>
          </p:cNvPr>
          <p:cNvSpPr txBox="1"/>
          <p:nvPr/>
        </p:nvSpPr>
        <p:spPr>
          <a:xfrm>
            <a:off x="7648334" y="6488668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2718D79-A2C6-E44B-BE9F-11EB42DF4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895350"/>
            <a:ext cx="89535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5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4B2A0CA-6C9C-4848-883B-3E0341CEEB84}"/>
              </a:ext>
            </a:extLst>
          </p:cNvPr>
          <p:cNvSpPr txBox="1"/>
          <p:nvPr/>
        </p:nvSpPr>
        <p:spPr>
          <a:xfrm>
            <a:off x="7648334" y="6488668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D1C50E9-E9CE-5F40-AF58-16E2FD8E3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1818"/>
            <a:ext cx="9144000" cy="277436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A9ADE544-BD7E-724C-B66E-73CB2CFDB449}"/>
              </a:ext>
            </a:extLst>
          </p:cNvPr>
          <p:cNvSpPr/>
          <p:nvPr/>
        </p:nvSpPr>
        <p:spPr>
          <a:xfrm>
            <a:off x="2483768" y="5301208"/>
            <a:ext cx="4572000" cy="954107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r>
              <a:rPr lang="ru-RU" sz="2800" b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χ</a:t>
            </a:r>
            <a:r>
              <a:rPr lang="el-GR" sz="28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l-GR" sz="2800" b="1" dirty="0">
                <a:latin typeface="Calibri" panose="020F0502020204030204" pitchFamily="34" charset="0"/>
                <a:cs typeface="Calibri" panose="020F0502020204030204" pitchFamily="34" charset="0"/>
              </a:rPr>
              <a:t> = 24.42</a:t>
            </a:r>
            <a:endParaRPr lang="ru-RU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0.000019</a:t>
            </a:r>
            <a:endParaRPr lang="ru-RU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="" xmlns:a16="http://schemas.microsoft.com/office/drawing/2014/main" id="{FA76FF5A-DD76-784F-9BC3-419D585502B7}"/>
              </a:ext>
            </a:extLst>
          </p:cNvPr>
          <p:cNvSpPr txBox="1">
            <a:spLocks noChangeArrowheads="1"/>
          </p:cNvSpPr>
          <p:nvPr/>
        </p:nvSpPr>
        <p:spPr>
          <a:xfrm>
            <a:off x="395288" y="260350"/>
            <a:ext cx="8424862" cy="13112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3600" b="1" kern="0" dirty="0">
                <a:solidFill>
                  <a:srgbClr val="040400"/>
                </a:solidFill>
                <a:latin typeface="Calibri" charset="0"/>
                <a:ea typeface="Calibri" charset="0"/>
                <a:cs typeface="Calibri" charset="0"/>
              </a:rPr>
              <a:t>Анемия, </a:t>
            </a:r>
            <a:r>
              <a:rPr lang="ru-RU" sz="3600" b="1" kern="0" dirty="0" err="1">
                <a:solidFill>
                  <a:srgbClr val="040400"/>
                </a:solidFill>
                <a:latin typeface="Calibri" charset="0"/>
                <a:ea typeface="Calibri" charset="0"/>
                <a:cs typeface="Calibri" charset="0"/>
              </a:rPr>
              <a:t>гиперкалиемия</a:t>
            </a:r>
            <a:r>
              <a:rPr lang="ru-RU" sz="3600" b="1" kern="0" dirty="0">
                <a:solidFill>
                  <a:srgbClr val="040400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3600" b="1" kern="0" dirty="0">
                <a:solidFill>
                  <a:srgbClr val="040400"/>
                </a:solidFill>
                <a:latin typeface="Calibri" charset="0"/>
                <a:ea typeface="Calibri" charset="0"/>
                <a:cs typeface="Calibri" charset="0"/>
              </a:rPr>
              <a:t> </a:t>
            </a:r>
            <a:r>
              <a:rPr lang="ru-RU" sz="3600" b="1" kern="0" dirty="0">
                <a:solidFill>
                  <a:srgbClr val="040400"/>
                </a:solidFill>
                <a:latin typeface="Calibri" charset="0"/>
                <a:ea typeface="Calibri" charset="0"/>
                <a:cs typeface="Calibri" charset="0"/>
              </a:rPr>
              <a:t>гипоксемия: </a:t>
            </a:r>
            <a:endParaRPr lang="en-US" sz="3600" b="1" kern="0" dirty="0">
              <a:solidFill>
                <a:srgbClr val="0404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hangingPunct="1"/>
            <a:r>
              <a:rPr lang="ru-RU" sz="3600" b="1" kern="0" dirty="0">
                <a:solidFill>
                  <a:srgbClr val="040400"/>
                </a:solidFill>
                <a:latin typeface="Calibri" charset="0"/>
                <a:ea typeface="Calibri" charset="0"/>
                <a:cs typeface="Calibri" charset="0"/>
              </a:rPr>
              <a:t>больше при отмывании: 7 </a:t>
            </a:r>
            <a:r>
              <a:rPr lang="en-US" sz="3600" b="1" kern="0" dirty="0">
                <a:solidFill>
                  <a:srgbClr val="040400"/>
                </a:solidFill>
                <a:latin typeface="Calibri" charset="0"/>
                <a:ea typeface="Calibri" charset="0"/>
                <a:cs typeface="Calibri" charset="0"/>
              </a:rPr>
              <a:t>vs 0</a:t>
            </a:r>
            <a:r>
              <a:rPr lang="ru-RU" b="1" kern="0" dirty="0">
                <a:solidFill>
                  <a:srgbClr val="040400"/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308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47700" y="541378"/>
            <a:ext cx="7813675" cy="620713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Новое в трансфузиологии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700809"/>
            <a:ext cx="8675687" cy="4249141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spcAft>
                <a:spcPts val="600"/>
              </a:spcAft>
              <a:buFontTx/>
              <a:buNone/>
              <a:defRPr/>
            </a:pPr>
            <a:endParaRPr lang="ru-RU" sz="1000" b="1" dirty="0"/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Организация службы крови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Эритроциты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Тромбоциты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Плазма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Наша кафедра</a:t>
            </a:r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>
            <a:off x="719137" y="1412776"/>
            <a:ext cx="77771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648334" y="6488668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8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47700" y="541378"/>
            <a:ext cx="7813675" cy="620713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2400" b="1" dirty="0" err="1" smtClean="0">
                <a:cs typeface="Calibri" panose="020F0502020204030204" pitchFamily="34" charset="0"/>
              </a:rPr>
              <a:t>Инактивация</a:t>
            </a:r>
            <a:r>
              <a:rPr lang="ru-RU" sz="2400" b="1" dirty="0" smtClean="0">
                <a:cs typeface="Calibri" panose="020F0502020204030204" pitchFamily="34" charset="0"/>
              </a:rPr>
              <a:t> патогенов: внедрение на планете</a:t>
            </a:r>
            <a:endParaRPr lang="ru-RU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700809"/>
            <a:ext cx="8675687" cy="4249141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spcAft>
                <a:spcPts val="600"/>
              </a:spcAft>
              <a:buFontTx/>
              <a:buNone/>
              <a:defRPr/>
            </a:pPr>
            <a:endParaRPr lang="ru-RU" sz="1000" b="1" dirty="0"/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Швейцария</a:t>
            </a:r>
            <a:endParaRPr lang="ru-RU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Бельгия</a:t>
            </a:r>
            <a:endParaRPr lang="ru-RU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Казахстан</a:t>
            </a:r>
            <a:endParaRPr lang="ru-RU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Франция</a:t>
            </a:r>
            <a:endParaRPr lang="ru-RU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Исландия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mr-IN" sz="2400" b="1" dirty="0" smtClean="0">
                <a:cs typeface="Calibri" panose="020F0502020204030204" pitchFamily="34" charset="0"/>
              </a:rPr>
              <a:t>…</a:t>
            </a:r>
            <a:endParaRPr lang="ru-RU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>
            <a:off x="719137" y="1412776"/>
            <a:ext cx="77771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648334" y="6488668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FE07F2-A787-0C4F-9A75-36EEE065FC27}"/>
              </a:ext>
            </a:extLst>
          </p:cNvPr>
          <p:cNvSpPr txBox="1"/>
          <p:nvPr/>
        </p:nvSpPr>
        <p:spPr>
          <a:xfrm>
            <a:off x="7648334" y="6488668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73FC117-4879-C094-25A9-D60C78E70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918"/>
            <a:ext cx="9144000" cy="583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BAB4E6F-87E8-CB42-AE42-125ABDEEC53D}"/>
              </a:ext>
            </a:extLst>
          </p:cNvPr>
          <p:cNvSpPr txBox="1"/>
          <p:nvPr/>
        </p:nvSpPr>
        <p:spPr>
          <a:xfrm>
            <a:off x="7777344" y="6453336"/>
            <a:ext cx="1366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sz="16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5549EF9-257E-3F87-1022-98DC2DAEE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3468"/>
            <a:ext cx="9144000" cy="489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2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BAB4E6F-87E8-CB42-AE42-125ABDEEC53D}"/>
              </a:ext>
            </a:extLst>
          </p:cNvPr>
          <p:cNvSpPr txBox="1"/>
          <p:nvPr/>
        </p:nvSpPr>
        <p:spPr>
          <a:xfrm>
            <a:off x="7777344" y="6453336"/>
            <a:ext cx="1366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sz="16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ACBB1D9-9809-5C56-BE48-2928C199F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726" y="0"/>
            <a:ext cx="65085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20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>
            <a:extLst>
              <a:ext uri="{FF2B5EF4-FFF2-40B4-BE49-F238E27FC236}">
                <a16:creationId xmlns="" xmlns:a16="http://schemas.microsoft.com/office/drawing/2014/main" id="{00000000-0008-0000-0000-000006000000}"/>
              </a:ext>
            </a:extLst>
          </p:cNvPr>
          <p:cNvGraphicFramePr/>
          <p:nvPr/>
        </p:nvGraphicFramePr>
        <p:xfrm>
          <a:off x="215516" y="813055"/>
          <a:ext cx="8712967" cy="5700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00504" y="198970"/>
            <a:ext cx="6696744" cy="475562"/>
          </a:xfrm>
        </p:spPr>
        <p:txBody>
          <a:bodyPr/>
          <a:lstStyle/>
          <a:p>
            <a:pPr algn="ctr"/>
            <a:r>
              <a:rPr lang="ru-RU" sz="2400" b="1" dirty="0">
                <a:latin typeface="+mn-lt"/>
              </a:rPr>
              <a:t>Переливание крови в </a:t>
            </a:r>
            <a:r>
              <a:rPr lang="ru-RU" sz="2400" b="1" dirty="0" err="1">
                <a:latin typeface="+mn-lt"/>
              </a:rPr>
              <a:t>Пироговском</a:t>
            </a:r>
            <a:r>
              <a:rPr lang="ru-RU" sz="2400" b="1" dirty="0">
                <a:latin typeface="+mn-lt"/>
              </a:rPr>
              <a:t> центре</a:t>
            </a: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1584734" y="730630"/>
            <a:ext cx="583287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1350"/>
          </a:p>
        </p:txBody>
      </p:sp>
      <p:sp>
        <p:nvSpPr>
          <p:cNvPr id="17" name="TextBox 16"/>
          <p:cNvSpPr txBox="1"/>
          <p:nvPr/>
        </p:nvSpPr>
        <p:spPr>
          <a:xfrm>
            <a:off x="2788409" y="964528"/>
            <a:ext cx="1458220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>
                <a:latin typeface="Calibri" panose="020F0502020204030204" pitchFamily="34" charset="0"/>
                <a:cs typeface="Calibri" panose="020F0502020204030204" pitchFamily="34" charset="0"/>
              </a:rPr>
              <a:t>Июнь 2006 г. – </a:t>
            </a:r>
          </a:p>
          <a:p>
            <a:r>
              <a:rPr lang="ru-RU" sz="1350" dirty="0">
                <a:latin typeface="Calibri" panose="020F0502020204030204" pitchFamily="34" charset="0"/>
                <a:cs typeface="Calibri" panose="020F0502020204030204" pitchFamily="34" charset="0"/>
              </a:rPr>
              <a:t>создан отдел </a:t>
            </a:r>
          </a:p>
          <a:p>
            <a:r>
              <a:rPr lang="ru-RU" sz="1350" dirty="0">
                <a:latin typeface="Calibri" panose="020F0502020204030204" pitchFamily="34" charset="0"/>
                <a:cs typeface="Calibri" panose="020F0502020204030204" pitchFamily="34" charset="0"/>
              </a:rPr>
              <a:t>трансфузиологии</a:t>
            </a:r>
          </a:p>
        </p:txBody>
      </p:sp>
      <p:sp>
        <p:nvSpPr>
          <p:cNvPr id="16" name="Скругленная прямоугольная выноска 15"/>
          <p:cNvSpPr/>
          <p:nvPr/>
        </p:nvSpPr>
        <p:spPr bwMode="auto">
          <a:xfrm>
            <a:off x="2748810" y="893410"/>
            <a:ext cx="1497819" cy="857818"/>
          </a:xfrm>
          <a:prstGeom prst="wedgeRoundRectCallout">
            <a:avLst>
              <a:gd name="adj1" fmla="val -77938"/>
              <a:gd name="adj2" fmla="val 127850"/>
              <a:gd name="adj3" fmla="val 16667"/>
            </a:avLst>
          </a:prstGeom>
          <a:noFill/>
          <a:ln w="635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88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BAB4E6F-87E8-CB42-AE42-125ABDEEC53D}"/>
              </a:ext>
            </a:extLst>
          </p:cNvPr>
          <p:cNvSpPr txBox="1"/>
          <p:nvPr/>
        </p:nvSpPr>
        <p:spPr>
          <a:xfrm>
            <a:off x="7777344" y="6453336"/>
            <a:ext cx="1366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sz="16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80210DB-7363-9883-BE20-DB3CCC686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482600"/>
            <a:ext cx="8420100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0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FE07F2-A787-0C4F-9A75-36EEE065FC27}"/>
              </a:ext>
            </a:extLst>
          </p:cNvPr>
          <p:cNvSpPr txBox="1"/>
          <p:nvPr/>
        </p:nvSpPr>
        <p:spPr>
          <a:xfrm>
            <a:off x="7648334" y="6488668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73FC117-4879-C094-25A9-D60C78E70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918"/>
            <a:ext cx="9144000" cy="583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1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FE07F2-A787-0C4F-9A75-36EEE065FC27}"/>
              </a:ext>
            </a:extLst>
          </p:cNvPr>
          <p:cNvSpPr txBox="1"/>
          <p:nvPr/>
        </p:nvSpPr>
        <p:spPr>
          <a:xfrm>
            <a:off x="7648334" y="6488668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730B4BD-58F4-9B60-D50F-BE2D8D0ED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1750"/>
            <a:ext cx="9144000" cy="55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4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FE07F2-A787-0C4F-9A75-36EEE065FC27}"/>
              </a:ext>
            </a:extLst>
          </p:cNvPr>
          <p:cNvSpPr txBox="1"/>
          <p:nvPr/>
        </p:nvSpPr>
        <p:spPr>
          <a:xfrm>
            <a:off x="7648334" y="6488668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EC5942E-81AB-68F6-22AD-C53749A8C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1385"/>
            <a:ext cx="9144000" cy="513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8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47700" y="541378"/>
            <a:ext cx="7813675" cy="620713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Новое в трансфузиологии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700809"/>
            <a:ext cx="8675687" cy="4249141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spcAft>
                <a:spcPts val="600"/>
              </a:spcAft>
              <a:buFontTx/>
              <a:buNone/>
              <a:defRPr/>
            </a:pPr>
            <a:endParaRPr lang="ru-RU" sz="1000" b="1" dirty="0"/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Организация службы крови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Эритроциты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Тромбоциты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Плазма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Наша кафедра</a:t>
            </a:r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>
            <a:off x="719137" y="1412776"/>
            <a:ext cx="77771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648334" y="6488668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54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B41D088-8190-0F48-8F58-0E2E6C59D053}"/>
              </a:ext>
            </a:extLst>
          </p:cNvPr>
          <p:cNvSpPr txBox="1"/>
          <p:nvPr/>
        </p:nvSpPr>
        <p:spPr>
          <a:xfrm>
            <a:off x="7648334" y="6453336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1742B932-F500-C742-A213-7E43FDB5F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0983"/>
            <a:ext cx="9144000" cy="519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2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B41D088-8190-0F48-8F58-0E2E6C59D053}"/>
              </a:ext>
            </a:extLst>
          </p:cNvPr>
          <p:cNvSpPr txBox="1"/>
          <p:nvPr/>
        </p:nvSpPr>
        <p:spPr>
          <a:xfrm>
            <a:off x="7648334" y="6453336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05A7571-58DB-174A-BC02-D028057B1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8584"/>
            <a:ext cx="9144000" cy="512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7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B41D088-8190-0F48-8F58-0E2E6C59D053}"/>
              </a:ext>
            </a:extLst>
          </p:cNvPr>
          <p:cNvSpPr txBox="1"/>
          <p:nvPr/>
        </p:nvSpPr>
        <p:spPr>
          <a:xfrm>
            <a:off x="7648334" y="6453336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8BB2066-693E-DA4C-BC08-1DB3C9B48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4282"/>
            <a:ext cx="3188328" cy="29249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334CAAC-D58E-C249-9FF5-8D4A6EF9A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5332"/>
            <a:ext cx="5004048" cy="158401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198227AB-9F67-6545-937F-B288D117DB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03" y="1619347"/>
            <a:ext cx="5740634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2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B41D088-8190-0F48-8F58-0E2E6C59D053}"/>
              </a:ext>
            </a:extLst>
          </p:cNvPr>
          <p:cNvSpPr txBox="1"/>
          <p:nvPr/>
        </p:nvSpPr>
        <p:spPr>
          <a:xfrm>
            <a:off x="7648334" y="6453336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198227AB-9F67-6545-937F-B288D117D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2656"/>
            <a:ext cx="8955652" cy="6922098"/>
          </a:xfrm>
          <a:prstGeom prst="rect">
            <a:avLst/>
          </a:prstGeom>
        </p:spPr>
      </p:pic>
      <p:sp>
        <p:nvSpPr>
          <p:cNvPr id="9" name="Line 4">
            <a:extLst>
              <a:ext uri="{FF2B5EF4-FFF2-40B4-BE49-F238E27FC236}">
                <a16:creationId xmlns="" xmlns:a16="http://schemas.microsoft.com/office/drawing/2014/main" id="{3A616AB3-B837-1841-A8B7-130F74F324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3528" y="2420888"/>
            <a:ext cx="4104456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41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47700" y="541378"/>
            <a:ext cx="7813675" cy="620713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Меняется российский закон о донорстве</a:t>
            </a:r>
            <a:endParaRPr lang="ru-RU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700809"/>
            <a:ext cx="8675687" cy="4249141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spcAft>
                <a:spcPts val="600"/>
              </a:spcAft>
              <a:buFontTx/>
              <a:buNone/>
              <a:defRPr/>
            </a:pPr>
            <a:endParaRPr lang="ru-RU" sz="1000" b="1" dirty="0"/>
          </a:p>
          <a:p>
            <a:r>
              <a:rPr lang="mr-IN" sz="2400" dirty="0" smtClean="0"/>
              <a:t>…</a:t>
            </a:r>
            <a:r>
              <a:rPr lang="ru-RU" sz="2400" dirty="0" smtClean="0"/>
              <a:t> понятие </a:t>
            </a:r>
            <a:r>
              <a:rPr lang="ru-RU" sz="2400" dirty="0"/>
              <a:t>«плазма для фракционирования» используется в значении, определенном </a:t>
            </a:r>
            <a:r>
              <a:rPr lang="ru-RU" sz="2400" dirty="0" smtClean="0"/>
              <a:t>в соответствии с </a:t>
            </a:r>
            <a:r>
              <a:rPr lang="mr-IN" sz="2400" dirty="0" smtClean="0"/>
              <a:t>…</a:t>
            </a:r>
            <a:r>
              <a:rPr lang="ru-RU" sz="2400" dirty="0" smtClean="0"/>
              <a:t> </a:t>
            </a:r>
            <a:r>
              <a:rPr lang="ru-RU" sz="2400" dirty="0"/>
              <a:t>актами, составляющими право Евразийского экономического </a:t>
            </a:r>
            <a:r>
              <a:rPr lang="ru-RU" sz="2400" dirty="0" smtClean="0"/>
              <a:t>союза</a:t>
            </a:r>
            <a:endParaRPr lang="ru-RU" sz="2400" dirty="0"/>
          </a:p>
          <a:p>
            <a:endParaRPr lang="ru-RU" sz="2400" dirty="0" smtClean="0"/>
          </a:p>
          <a:p>
            <a:r>
              <a:rPr lang="ru-RU" sz="2400" dirty="0" smtClean="0"/>
              <a:t>Допускается </a:t>
            </a:r>
            <a:r>
              <a:rPr lang="ru-RU" sz="2400" dirty="0"/>
              <a:t>ввоз плазмы для фракционирования в целях производства лекарственных средств </a:t>
            </a:r>
            <a:r>
              <a:rPr lang="mr-IN" sz="2400" dirty="0" smtClean="0"/>
              <a:t>…</a:t>
            </a:r>
            <a:r>
              <a:rPr lang="ru-RU" sz="2400" dirty="0" smtClean="0"/>
              <a:t>. в </a:t>
            </a:r>
            <a:r>
              <a:rPr lang="ru-RU" sz="2400" dirty="0"/>
              <a:t>порядке, определенном актами, составляющими право Евразийского экономического </a:t>
            </a:r>
            <a:r>
              <a:rPr lang="ru-RU" sz="2400" dirty="0" smtClean="0"/>
              <a:t>союза</a:t>
            </a:r>
            <a:endParaRPr lang="ru-RU" sz="2400" dirty="0"/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>
            <a:off x="719137" y="1412776"/>
            <a:ext cx="77771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648334" y="6488668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42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F7C6F2B-9CED-0849-81A0-D49D169A15E7}"/>
              </a:ext>
            </a:extLst>
          </p:cNvPr>
          <p:cNvSpPr txBox="1"/>
          <p:nvPr/>
        </p:nvSpPr>
        <p:spPr>
          <a:xfrm>
            <a:off x="7777344" y="6453336"/>
            <a:ext cx="1366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sz="16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CD38BBF-AE0F-3D47-9732-B49694687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520" y="0"/>
            <a:ext cx="49309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47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47700" y="541378"/>
            <a:ext cx="7813675" cy="620713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Новое в трансфузиологии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700809"/>
            <a:ext cx="8675687" cy="4249141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spcAft>
                <a:spcPts val="600"/>
              </a:spcAft>
              <a:buFontTx/>
              <a:buNone/>
              <a:defRPr/>
            </a:pPr>
            <a:endParaRPr lang="ru-RU" sz="1000" b="1" dirty="0"/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Организация службы крови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Эритроциты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Тромбоциты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Плазма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Наша кафедра</a:t>
            </a:r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>
            <a:off x="719137" y="1412776"/>
            <a:ext cx="77771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648334" y="6488668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62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47700" y="541378"/>
            <a:ext cx="7813675" cy="620713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b="1" dirty="0" err="1">
                <a:cs typeface="Calibri" panose="020F0502020204030204" pitchFamily="34" charset="0"/>
              </a:rPr>
              <a:t>t</a:t>
            </a:r>
            <a:r>
              <a:rPr lang="en-US" b="1" dirty="0" err="1" smtClean="0">
                <a:cs typeface="Calibri" panose="020F0502020204030204" pitchFamily="34" charset="0"/>
              </a:rPr>
              <a:t>ransfusion.ru</a:t>
            </a:r>
            <a:endParaRPr lang="ru-RU" b="1" dirty="0">
              <a:cs typeface="Calibri" panose="020F0502020204030204" pitchFamily="34" charset="0"/>
            </a:endParaRPr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>
            <a:off x="719137" y="1412776"/>
            <a:ext cx="77771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648334" y="6488668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2018"/>
            <a:ext cx="9144000" cy="40174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72200" y="332656"/>
            <a:ext cx="103978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endParaRPr lang="ru-RU" sz="54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05199" y="2565727"/>
            <a:ext cx="103978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endParaRPr lang="ru-RU" sz="54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6056" y="3489057"/>
            <a:ext cx="103978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endParaRPr lang="ru-RU" sz="54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5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48334" y="6488668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5532"/>
            <a:ext cx="4343539" cy="6427802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09833"/>
            <a:ext cx="2641600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5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3">
            <a:extLst>
              <a:ext uri="{FF2B5EF4-FFF2-40B4-BE49-F238E27FC236}">
                <a16:creationId xmlns="" xmlns:a16="http://schemas.microsoft.com/office/drawing/2014/main" id="{7A268C0E-0750-4766-8C35-7AE7B93F53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274638"/>
            <a:ext cx="8569325" cy="1143000"/>
          </a:xfrm>
        </p:spPr>
        <p:txBody>
          <a:bodyPr/>
          <a:lstStyle/>
          <a:p>
            <a:pPr algn="ctr"/>
            <a:r>
              <a:rPr lang="ru-RU" alt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Расписание циклов</a:t>
            </a:r>
            <a:r>
              <a:rPr lang="en-US" alt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нашей кафедры на</a:t>
            </a:r>
            <a:r>
              <a:rPr lang="ru-RU" altLang="ru-RU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altLang="ru-RU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transfusion.ru</a:t>
            </a:r>
            <a:endParaRPr lang="ru-RU" alt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299" name="Содержимое 4">
            <a:extLst>
              <a:ext uri="{FF2B5EF4-FFF2-40B4-BE49-F238E27FC236}">
                <a16:creationId xmlns="" xmlns:a16="http://schemas.microsoft.com/office/drawing/2014/main" id="{5121D2C7-4FD4-441E-A9D6-A6461C86C4D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55300" name="Picture 3">
            <a:extLst>
              <a:ext uri="{FF2B5EF4-FFF2-40B4-BE49-F238E27FC236}">
                <a16:creationId xmlns="" xmlns:a16="http://schemas.microsoft.com/office/drawing/2014/main" id="{39C5419A-710C-4C2C-91DF-63D6DE9E0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05038"/>
            <a:ext cx="8647113" cy="691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5301" name="Прямая со стрелкой 9">
            <a:extLst>
              <a:ext uri="{FF2B5EF4-FFF2-40B4-BE49-F238E27FC236}">
                <a16:creationId xmlns="" xmlns:a16="http://schemas.microsoft.com/office/drawing/2014/main" id="{63B9165C-DF98-42EA-9D2A-6746F51DEE1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00563" y="1628775"/>
            <a:ext cx="3743325" cy="2592388"/>
          </a:xfrm>
          <a:prstGeom prst="straightConnector1">
            <a:avLst/>
          </a:prstGeom>
          <a:noFill/>
          <a:ln w="228600">
            <a:solidFill>
              <a:srgbClr val="FF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42365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Box 3">
            <a:extLst>
              <a:ext uri="{FF2B5EF4-FFF2-40B4-BE49-F238E27FC236}">
                <a16:creationId xmlns="" xmlns:a16="http://schemas.microsoft.com/office/drawing/2014/main" id="{79FBA5C7-F20F-42F3-ABEC-EC3C5A2FF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260350"/>
            <a:ext cx="6732588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4000" b="1">
                <a:latin typeface="Calibri" panose="020F0502020204030204" pitchFamily="34" charset="0"/>
                <a:cs typeface="Calibri" panose="020F0502020204030204" pitchFamily="34" charset="0"/>
              </a:rPr>
              <a:t>Спасибо за внимание!</a:t>
            </a:r>
            <a:endParaRPr lang="en-US" altLang="ru-RU" sz="4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ru-RU" altLang="ru-RU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ru-RU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altLang="ru-RU">
                <a:latin typeface="Calibri" panose="020F0502020204030204" pitchFamily="34" charset="0"/>
                <a:cs typeface="Calibri" panose="020F0502020204030204" pitchFamily="34" charset="0"/>
              </a:rPr>
              <a:t>Жибурт Евгений Борисович</a:t>
            </a:r>
            <a:endParaRPr lang="en-US" altLang="ru-RU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ru-RU">
                <a:latin typeface="Calibri" panose="020F0502020204030204" pitchFamily="34" charset="0"/>
                <a:cs typeface="Calibri" panose="020F0502020204030204" pitchFamily="34" charset="0"/>
              </a:rPr>
              <a:t>+7 985 2117951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ru-RU">
                <a:latin typeface="Calibri" panose="020F0502020204030204" pitchFamily="34" charset="0"/>
                <a:cs typeface="Calibri" panose="020F0502020204030204" pitchFamily="34" charset="0"/>
              </a:rPr>
              <a:t>	ezhiburt@yandex.ru</a:t>
            </a:r>
            <a:endParaRPr lang="ru-RU" altLang="ru-RU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ru-RU">
                <a:latin typeface="Calibri" panose="020F0502020204030204" pitchFamily="34" charset="0"/>
                <a:cs typeface="Calibri" panose="020F0502020204030204" pitchFamily="34" charset="0"/>
              </a:rPr>
              <a:t>	www.transfusion.ru</a:t>
            </a:r>
            <a:endParaRPr lang="ru-RU" altLang="ru-RU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Object 3">
            <a:extLst>
              <a:ext uri="{FF2B5EF4-FFF2-40B4-BE49-F238E27FC236}">
                <a16:creationId xmlns="" xmlns:a16="http://schemas.microsoft.com/office/drawing/2014/main" id="{EB4FB2DE-2CB5-4891-ADD2-732CE4E164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541338" y="765175"/>
          <a:ext cx="3941763" cy="640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Clip" r:id="rId4" imgW="3467100" imgH="5018088" progId="MS_ClipArt_Gallery.5">
                  <p:embed/>
                </p:oleObj>
              </mc:Choice>
              <mc:Fallback>
                <p:oleObj name="Clip" r:id="rId4" imgW="3467100" imgH="5018088" progId="MS_ClipArt_Gallery.5">
                  <p:embed/>
                  <p:pic>
                    <p:nvPicPr>
                      <p:cNvPr id="3" name="Object 3">
                        <a:extLst>
                          <a:ext uri="{FF2B5EF4-FFF2-40B4-BE49-F238E27FC236}">
                            <a16:creationId xmlns="" xmlns:a16="http://schemas.microsoft.com/office/drawing/2014/main" id="{EB4FB2DE-2CB5-4891-ADD2-732CE4E164E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41338" y="765175"/>
                        <a:ext cx="3941763" cy="640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37890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>
            <a:extLst>
              <a:ext uri="{FF2B5EF4-FFF2-40B4-BE49-F238E27FC236}">
                <a16:creationId xmlns="" xmlns:a16="http://schemas.microsoft.com/office/drawing/2014/main" id="{00000000-0008-0000-0000-000006000000}"/>
              </a:ext>
            </a:extLst>
          </p:cNvPr>
          <p:cNvGraphicFramePr/>
          <p:nvPr/>
        </p:nvGraphicFramePr>
        <p:xfrm>
          <a:off x="215516" y="813055"/>
          <a:ext cx="8712967" cy="5700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00504" y="198970"/>
            <a:ext cx="6696744" cy="475562"/>
          </a:xfrm>
        </p:spPr>
        <p:txBody>
          <a:bodyPr/>
          <a:lstStyle/>
          <a:p>
            <a:pPr algn="ctr"/>
            <a:r>
              <a:rPr lang="ru-RU" sz="2400" b="1" dirty="0">
                <a:latin typeface="+mn-lt"/>
              </a:rPr>
              <a:t>Переливание крови в </a:t>
            </a:r>
            <a:r>
              <a:rPr lang="ru-RU" sz="2400" b="1" dirty="0" err="1">
                <a:latin typeface="+mn-lt"/>
              </a:rPr>
              <a:t>Пироговском</a:t>
            </a:r>
            <a:r>
              <a:rPr lang="ru-RU" sz="2400" b="1" dirty="0">
                <a:latin typeface="+mn-lt"/>
              </a:rPr>
              <a:t> центре</a:t>
            </a: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1584734" y="730630"/>
            <a:ext cx="583287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1350"/>
          </a:p>
        </p:txBody>
      </p:sp>
      <p:sp>
        <p:nvSpPr>
          <p:cNvPr id="17" name="TextBox 16"/>
          <p:cNvSpPr txBox="1"/>
          <p:nvPr/>
        </p:nvSpPr>
        <p:spPr>
          <a:xfrm>
            <a:off x="2788409" y="964528"/>
            <a:ext cx="1458220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>
                <a:latin typeface="Calibri" panose="020F0502020204030204" pitchFamily="34" charset="0"/>
                <a:cs typeface="Calibri" panose="020F0502020204030204" pitchFamily="34" charset="0"/>
              </a:rPr>
              <a:t>Июнь 2006 г. – </a:t>
            </a:r>
          </a:p>
          <a:p>
            <a:r>
              <a:rPr lang="ru-RU" sz="1350" dirty="0">
                <a:latin typeface="Calibri" panose="020F0502020204030204" pitchFamily="34" charset="0"/>
                <a:cs typeface="Calibri" panose="020F0502020204030204" pitchFamily="34" charset="0"/>
              </a:rPr>
              <a:t>создан отдел </a:t>
            </a:r>
          </a:p>
          <a:p>
            <a:r>
              <a:rPr lang="ru-RU" sz="1350" dirty="0">
                <a:latin typeface="Calibri" panose="020F0502020204030204" pitchFamily="34" charset="0"/>
                <a:cs typeface="Calibri" panose="020F0502020204030204" pitchFamily="34" charset="0"/>
              </a:rPr>
              <a:t>трансфузиологии</a:t>
            </a:r>
          </a:p>
        </p:txBody>
      </p:sp>
      <p:sp>
        <p:nvSpPr>
          <p:cNvPr id="16" name="Скругленная прямоугольная выноска 15"/>
          <p:cNvSpPr/>
          <p:nvPr/>
        </p:nvSpPr>
        <p:spPr bwMode="auto">
          <a:xfrm>
            <a:off x="2748810" y="893410"/>
            <a:ext cx="1497819" cy="857818"/>
          </a:xfrm>
          <a:prstGeom prst="wedgeRoundRectCallout">
            <a:avLst>
              <a:gd name="adj1" fmla="val -77938"/>
              <a:gd name="adj2" fmla="val 127850"/>
              <a:gd name="adj3" fmla="val 16667"/>
            </a:avLst>
          </a:prstGeom>
          <a:noFill/>
          <a:ln w="635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38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47700" y="541378"/>
            <a:ext cx="7813675" cy="620713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Новое в трансфузиологии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700809"/>
            <a:ext cx="8675687" cy="4249141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spcAft>
                <a:spcPts val="600"/>
              </a:spcAft>
              <a:buFontTx/>
              <a:buNone/>
              <a:defRPr/>
            </a:pPr>
            <a:endParaRPr lang="ru-RU" sz="1000" b="1" dirty="0"/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Организация службы крови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Эритроциты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Тромбоциты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Плазма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Наша кафедра</a:t>
            </a:r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>
            <a:off x="719137" y="1412776"/>
            <a:ext cx="77771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648334" y="6488668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8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Box 2">
            <a:extLst>
              <a:ext uri="{FF2B5EF4-FFF2-40B4-BE49-F238E27FC236}">
                <a16:creationId xmlns="" xmlns:a16="http://schemas.microsoft.com/office/drawing/2014/main" id="{219AF005-3827-4918-BA05-C0CFAC700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182" y="260648"/>
            <a:ext cx="611680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3600" b="1" dirty="0">
                <a:latin typeface="Calibri" charset="0"/>
                <a:ea typeface="Calibri" charset="0"/>
                <a:cs typeface="Calibri" charset="0"/>
              </a:rPr>
              <a:t>Официальные данные: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3600" b="1" dirty="0">
                <a:latin typeface="Calibri" charset="0"/>
                <a:ea typeface="Calibri" charset="0"/>
                <a:cs typeface="Calibri" charset="0"/>
              </a:rPr>
              <a:t>Переливание крови в России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3600" b="1" dirty="0">
                <a:latin typeface="Calibri" charset="0"/>
                <a:ea typeface="Calibri" charset="0"/>
                <a:cs typeface="Calibri" charset="0"/>
              </a:rPr>
              <a:t>в 2016-20</a:t>
            </a:r>
            <a:r>
              <a:rPr lang="en-US" altLang="ru-RU" sz="3600" b="1" dirty="0">
                <a:latin typeface="Calibri" charset="0"/>
                <a:ea typeface="Calibri" charset="0"/>
                <a:cs typeface="Calibri" charset="0"/>
              </a:rPr>
              <a:t>20</a:t>
            </a:r>
            <a:r>
              <a:rPr lang="ru-RU" altLang="ru-RU" sz="3600" b="1" dirty="0">
                <a:latin typeface="Calibri" charset="0"/>
                <a:ea typeface="Calibri" charset="0"/>
                <a:cs typeface="Calibri" charset="0"/>
              </a:rPr>
              <a:t> гг.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827584" y="2276872"/>
          <a:ext cx="7668000" cy="403200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512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5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52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52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l" fontAlgn="base" hangingPunct="0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base" hangingPunct="0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Реципиенты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base" hangingPunct="0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Переливания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base" hangingPunct="0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Литры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l" fontAlgn="base" hangingPunct="0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2016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base" hangingPunct="0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1198773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base" hangingPunct="0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3229478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base" hangingPunct="0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1083605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l" fontAlgn="base" hangingPunct="0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2017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base" hangingPunct="0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1209725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base" hangingPunct="0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3217068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base" hangingPunct="0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919592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58961308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l" fontAlgn="base" hangingPunct="0"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2018</a:t>
                      </a:r>
                      <a:endParaRPr lang="ru-RU" sz="2000" b="1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base" hangingPunct="0"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1195801</a:t>
                      </a:r>
                      <a:endParaRPr lang="ru-RU" sz="2000" b="1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base" hangingPunct="0"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3249898</a:t>
                      </a:r>
                      <a:endParaRPr lang="ru-RU" sz="2000" b="1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base" hangingPunct="0"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923245</a:t>
                      </a:r>
                      <a:endParaRPr lang="ru-RU" sz="2000" b="1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34230597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l" fontAlgn="base" hangingPunct="0"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2019</a:t>
                      </a:r>
                      <a:endParaRPr lang="ru-RU" sz="2000" b="1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base" hangingPunct="0"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1213276</a:t>
                      </a:r>
                      <a:endParaRPr lang="ru-RU" sz="2000" b="1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base" hangingPunct="0"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3283000</a:t>
                      </a:r>
                      <a:endParaRPr lang="ru-RU" sz="2000" b="1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base" hangingPunct="0"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956723</a:t>
                      </a:r>
                      <a:endParaRPr lang="ru-RU" sz="2000" b="1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641075683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l" fontAlgn="base" hangingPunct="0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2020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ase" latinLnBrk="0" hangingPunct="0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Calibri" charset="0"/>
                          <a:ea typeface="Times New Roman" panose="02020603050405020304" pitchFamily="18" charset="0"/>
                          <a:cs typeface="Calibri" charset="0"/>
                        </a:rPr>
                        <a:t>1164568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ase" latinLnBrk="0" hangingPunct="0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Calibri" charset="0"/>
                          <a:ea typeface="Times New Roman" panose="02020603050405020304" pitchFamily="18" charset="0"/>
                          <a:cs typeface="Calibri" charset="0"/>
                        </a:rPr>
                        <a:t>3046972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ase" latinLnBrk="0" hangingPunct="0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Calibri" charset="0"/>
                          <a:ea typeface="Times New Roman" panose="02020603050405020304" pitchFamily="18" charset="0"/>
                          <a:cs typeface="Calibri" charset="0"/>
                        </a:rPr>
                        <a:t>925869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93327157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l" fontAlgn="base" hangingPunct="0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ase" latinLnBrk="0" hangingPunct="0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Calibri" charset="0"/>
                          <a:cs typeface="Calibri" charset="0"/>
                        </a:rPr>
                        <a:t>96,0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ase" latinLnBrk="0" hangingPunct="0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Calibri" charset="0"/>
                          <a:cs typeface="Calibri" charset="0"/>
                        </a:rPr>
                        <a:t>92,8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ase" latinLnBrk="0" hangingPunct="0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Calibri" charset="0"/>
                          <a:cs typeface="Calibri" charset="0"/>
                        </a:rPr>
                        <a:t>96,8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0FD65E2-09C2-2143-9B5D-C82C4C70043C}"/>
              </a:ext>
            </a:extLst>
          </p:cNvPr>
          <p:cNvSpPr txBox="1"/>
          <p:nvPr/>
        </p:nvSpPr>
        <p:spPr>
          <a:xfrm>
            <a:off x="7648334" y="6488668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Line 4">
            <a:extLst>
              <a:ext uri="{FF2B5EF4-FFF2-40B4-BE49-F238E27FC236}">
                <a16:creationId xmlns="" xmlns:a16="http://schemas.microsoft.com/office/drawing/2014/main" id="{AC9D50C7-CDA7-5A44-8395-04149DC1DE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71600" y="1988840"/>
            <a:ext cx="7404386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230745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="" xmlns:a16="http://schemas.microsoft.com/office/drawing/2014/main" id="{AF9A0A7D-4D5A-FB49-8D3A-167A32FB1880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2708920"/>
          <a:ext cx="8229600" cy="2312544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954560">
                  <a:extLst>
                    <a:ext uri="{9D8B030D-6E8A-4147-A177-3AD203B41FA5}">
                      <a16:colId xmlns="" xmlns:a16="http://schemas.microsoft.com/office/drawing/2014/main" val="790233481"/>
                    </a:ext>
                  </a:extLst>
                </a:gridCol>
                <a:gridCol w="1944216">
                  <a:extLst>
                    <a:ext uri="{9D8B030D-6E8A-4147-A177-3AD203B41FA5}">
                      <a16:colId xmlns="" xmlns:a16="http://schemas.microsoft.com/office/drawing/2014/main" val="1458215260"/>
                    </a:ext>
                  </a:extLst>
                </a:gridCol>
                <a:gridCol w="2232248">
                  <a:extLst>
                    <a:ext uri="{9D8B030D-6E8A-4147-A177-3AD203B41FA5}">
                      <a16:colId xmlns="" xmlns:a16="http://schemas.microsoft.com/office/drawing/2014/main" val="2135599292"/>
                    </a:ext>
                  </a:extLst>
                </a:gridCol>
                <a:gridCol w="2098576">
                  <a:extLst>
                    <a:ext uri="{9D8B030D-6E8A-4147-A177-3AD203B41FA5}">
                      <a16:colId xmlns="" xmlns:a16="http://schemas.microsoft.com/office/drawing/2014/main" val="264443701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Показатель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Количество доноров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Количество донаций крови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Заготовлено доз тромбоцитов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75192411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1999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2178813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3092279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120110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571550144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1278520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2273585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1012883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842204804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Доля 2019 к 1999, %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58,</a:t>
                      </a: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843</a:t>
                      </a: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,3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27886856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9E60685-2120-3249-AC22-F52377059D03}"/>
              </a:ext>
            </a:extLst>
          </p:cNvPr>
          <p:cNvSpPr txBox="1"/>
          <p:nvPr/>
        </p:nvSpPr>
        <p:spPr>
          <a:xfrm>
            <a:off x="1115616" y="476672"/>
            <a:ext cx="65387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Динамика российских показателей </a:t>
            </a:r>
          </a:p>
          <a:p>
            <a:pPr algn="ctr"/>
            <a:r>
              <a:rPr lang="ru-RU" sz="2800" b="1" dirty="0"/>
              <a:t>в течение 20 лет</a:t>
            </a:r>
          </a:p>
        </p:txBody>
      </p:sp>
      <p:sp>
        <p:nvSpPr>
          <p:cNvPr id="6" name="Line 4">
            <a:extLst>
              <a:ext uri="{FF2B5EF4-FFF2-40B4-BE49-F238E27FC236}">
                <a16:creationId xmlns="" xmlns:a16="http://schemas.microsoft.com/office/drawing/2014/main" id="{C49CD2CA-7A0E-9241-9D38-D7F586293A6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71600" y="1700808"/>
            <a:ext cx="7404386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 sz="135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FE0E1AE-B810-234A-A6A0-857709E09FE8}"/>
              </a:ext>
            </a:extLst>
          </p:cNvPr>
          <p:cNvSpPr txBox="1"/>
          <p:nvPr/>
        </p:nvSpPr>
        <p:spPr>
          <a:xfrm>
            <a:off x="7648334" y="6488668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3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" y="4221088"/>
            <a:ext cx="9144000" cy="2160662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ru-RU" altLang="ru-RU" sz="2800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Жибурт Евгений Борисович</a:t>
            </a:r>
          </a:p>
          <a:p>
            <a:pPr marL="0" indent="0" algn="ctr">
              <a:buNone/>
            </a:pPr>
            <a:r>
              <a:rPr lang="ru-RU" sz="2000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30 марта 2022 года</a:t>
            </a:r>
            <a:r>
              <a:rPr lang="ru-RU" sz="2000" b="1" dirty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ru-RU" sz="2000" b="1" dirty="0">
                <a:latin typeface="Calibri" charset="0"/>
                <a:ea typeface="Calibri" charset="0"/>
                <a:cs typeface="Calibri" charset="0"/>
              </a:rPr>
            </a:br>
            <a:r>
              <a:rPr lang="ru-RU" sz="2000" b="1" dirty="0">
                <a:latin typeface="Calibri" charset="0"/>
                <a:ea typeface="Calibri" charset="0"/>
                <a:cs typeface="Calibri" charset="0"/>
              </a:rPr>
              <a:t> </a:t>
            </a:r>
            <a:br>
              <a:rPr lang="ru-RU" sz="2000" b="1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2000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  <a:hlinkClick r:id="rId2"/>
              </a:rPr>
              <a:t>ezhiburt@yandex.ru</a:t>
            </a:r>
            <a:endParaRPr lang="en-US" sz="2000" dirty="0">
              <a:solidFill>
                <a:schemeClr val="bg2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 algn="ctr" eaLnBrk="1" hangingPunct="1">
              <a:lnSpc>
                <a:spcPct val="75000"/>
              </a:lnSpc>
              <a:buFont typeface="Wingdings" charset="2"/>
              <a:buNone/>
            </a:pPr>
            <a:r>
              <a:rPr lang="en-US" altLang="ru-RU" sz="2000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  <a:hlinkClick r:id="rId3"/>
              </a:rPr>
              <a:t>www.transfusion.ru</a:t>
            </a:r>
            <a:endParaRPr lang="ru-RU" altLang="ru-RU" sz="2000" dirty="0">
              <a:solidFill>
                <a:schemeClr val="bg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49821"/>
          </a:xfrm>
          <a:prstGeom prst="rect">
            <a:avLst/>
          </a:prstGeom>
        </p:spPr>
      </p:pic>
      <p:sp>
        <p:nvSpPr>
          <p:cNvPr id="19457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95536" y="1555160"/>
            <a:ext cx="8424936" cy="2160588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ru-RU" sz="3200" b="1" dirty="0">
                <a:latin typeface="Calibri" charset="0"/>
                <a:ea typeface="Calibri" charset="0"/>
                <a:cs typeface="Calibri" charset="0"/>
              </a:rPr>
            </a:br>
            <a:r>
              <a:rPr lang="ru-RU" sz="3200" b="1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Посттрансфузионная летальность в США в 2019 году</a:t>
            </a:r>
            <a:endParaRPr lang="ru-RU" sz="3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92FEFE8-9BDA-A619-34CD-AD53110DED28}"/>
              </a:ext>
            </a:extLst>
          </p:cNvPr>
          <p:cNvSpPr txBox="1"/>
          <p:nvPr/>
        </p:nvSpPr>
        <p:spPr>
          <a:xfrm>
            <a:off x="7648334" y="6488668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transfusion.ru</a:t>
            </a:r>
            <a:endParaRPr lang="ru-RU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14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1.4|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Оформление по умолчанию">
  <a:themeElements>
    <a:clrScheme name="Пользовательские 2">
      <a:dk1>
        <a:srgbClr val="000000"/>
      </a:dk1>
      <a:lt1>
        <a:srgbClr val="FFFFFF"/>
      </a:lt1>
      <a:dk2>
        <a:srgbClr val="000000"/>
      </a:dk2>
      <a:lt2>
        <a:srgbClr val="FEFFFF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4042</TotalTime>
  <Words>659</Words>
  <Application>Microsoft Macintosh PowerPoint</Application>
  <PresentationFormat>Экран (4:3)</PresentationFormat>
  <Paragraphs>275</Paragraphs>
  <Slides>44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3" baseType="lpstr">
      <vt:lpstr>Arial Narrow</vt:lpstr>
      <vt:lpstr>Calibri</vt:lpstr>
      <vt:lpstr>Cambria</vt:lpstr>
      <vt:lpstr>Source Sans Pro</vt:lpstr>
      <vt:lpstr>Times New Roman</vt:lpstr>
      <vt:lpstr>Wingdings</vt:lpstr>
      <vt:lpstr>Arial</vt:lpstr>
      <vt:lpstr>Оформление по умолчанию</vt:lpstr>
      <vt:lpstr>Clip</vt:lpstr>
      <vt:lpstr> Новое в трансфузиологии Координационный Совет служб крови Государств – участников СНГ </vt:lpstr>
      <vt:lpstr>Национальный медико-хирургический центр имени Н.И.Пирогова</vt:lpstr>
      <vt:lpstr>Переливание крови в Пироговском центре</vt:lpstr>
      <vt:lpstr>Презентация PowerPoint</vt:lpstr>
      <vt:lpstr>Переливание крови в Пироговском центре</vt:lpstr>
      <vt:lpstr>Новое в трансфузиологии</vt:lpstr>
      <vt:lpstr>Презентация PowerPoint</vt:lpstr>
      <vt:lpstr>Презентация PowerPoint</vt:lpstr>
      <vt:lpstr> Посттрансфузионная летальность в США в 2019 году</vt:lpstr>
      <vt:lpstr>Смерть после трансфузии в США в 2019 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Новое в трансфузиологии</vt:lpstr>
      <vt:lpstr>Презентация PowerPoint</vt:lpstr>
      <vt:lpstr>Сопутствующие заболевания у пациентов с разным исходом лечения в госпитале COVID-19</vt:lpstr>
      <vt:lpstr>Характеристики пациентов получавших и не получавших переливание эритроцитов в госпитале COVID-19: средняя (стандартное отклонение)</vt:lpstr>
      <vt:lpstr>Характеристики пациентов получавших и не получавших переливание эритроцитов в госпитале COVID-19: средняя (стандартное отклонение) (2)</vt:lpstr>
      <vt:lpstr>WAR-PRC: Отмытые эритроциты в кардиохирургии</vt:lpstr>
      <vt:lpstr>Презентация PowerPoint</vt:lpstr>
      <vt:lpstr>Презентация PowerPoint</vt:lpstr>
      <vt:lpstr>Новое в трансфузиологии</vt:lpstr>
      <vt:lpstr>Инактивация патогенов: внедрение на планете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Новое в трансфузиологии</vt:lpstr>
      <vt:lpstr>Презентация PowerPoint</vt:lpstr>
      <vt:lpstr>Презентация PowerPoint</vt:lpstr>
      <vt:lpstr>Презентация PowerPoint</vt:lpstr>
      <vt:lpstr>Презентация PowerPoint</vt:lpstr>
      <vt:lpstr>Меняется российский закон о донорстве</vt:lpstr>
      <vt:lpstr>Новое в трансфузиологии</vt:lpstr>
      <vt:lpstr>transfusion.ru</vt:lpstr>
      <vt:lpstr>Презентация PowerPoint</vt:lpstr>
      <vt:lpstr>Расписание циклов нашей кафедры на transfusion.ru</vt:lpstr>
      <vt:lpstr>Презентация PowerPoint</vt:lpstr>
    </vt:vector>
  </TitlesOfParts>
  <Company/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Приказ Минздрава России от 28.10.2020 N 1170н "Об утверждении порядка оказания медицинской помощи населению по профилю "трансфузиология"</dc:title>
  <dc:creator>Eugene Zhiburt</dc:creator>
  <cp:lastModifiedBy>Евгений Жибурт</cp:lastModifiedBy>
  <cp:revision>70</cp:revision>
  <dcterms:created xsi:type="dcterms:W3CDTF">2020-12-08T18:20:34Z</dcterms:created>
  <dcterms:modified xsi:type="dcterms:W3CDTF">2022-06-21T00:56:07Z</dcterms:modified>
</cp:coreProperties>
</file>