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5" r:id="rId1"/>
  </p:sldMasterIdLst>
  <p:notesMasterIdLst>
    <p:notesMasterId r:id="rId42"/>
  </p:notesMasterIdLst>
  <p:sldIdLst>
    <p:sldId id="1117" r:id="rId2"/>
    <p:sldId id="715" r:id="rId3"/>
    <p:sldId id="514" r:id="rId4"/>
    <p:sldId id="720" r:id="rId5"/>
    <p:sldId id="737" r:id="rId6"/>
    <p:sldId id="553" r:id="rId7"/>
    <p:sldId id="640" r:id="rId8"/>
    <p:sldId id="1127" r:id="rId9"/>
    <p:sldId id="555" r:id="rId10"/>
    <p:sldId id="557" r:id="rId11"/>
    <p:sldId id="558" r:id="rId12"/>
    <p:sldId id="559" r:id="rId13"/>
    <p:sldId id="641" r:id="rId14"/>
    <p:sldId id="643" r:id="rId15"/>
    <p:sldId id="652" r:id="rId16"/>
    <p:sldId id="1126" r:id="rId17"/>
    <p:sldId id="1114" r:id="rId18"/>
    <p:sldId id="1116" r:id="rId19"/>
    <p:sldId id="648" r:id="rId20"/>
    <p:sldId id="649" r:id="rId21"/>
    <p:sldId id="734" r:id="rId22"/>
    <p:sldId id="733" r:id="rId23"/>
    <p:sldId id="1119" r:id="rId24"/>
    <p:sldId id="1120" r:id="rId25"/>
    <p:sldId id="1121" r:id="rId26"/>
    <p:sldId id="1122" r:id="rId27"/>
    <p:sldId id="1124" r:id="rId28"/>
    <p:sldId id="1102" r:id="rId29"/>
    <p:sldId id="1118" r:id="rId30"/>
    <p:sldId id="698" r:id="rId31"/>
    <p:sldId id="705" r:id="rId32"/>
    <p:sldId id="669" r:id="rId33"/>
    <p:sldId id="673" r:id="rId34"/>
    <p:sldId id="674" r:id="rId35"/>
    <p:sldId id="675" r:id="rId36"/>
    <p:sldId id="714" r:id="rId37"/>
    <p:sldId id="676" r:id="rId38"/>
    <p:sldId id="677" r:id="rId39"/>
    <p:sldId id="678" r:id="rId40"/>
    <p:sldId id="679" r:id="rId41"/>
  </p:sldIdLst>
  <p:sldSz cx="12192000" cy="6858000"/>
  <p:notesSz cx="9947275"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00"/>
    <a:srgbClr val="FF0000"/>
    <a:srgbClr val="A88000"/>
    <a:srgbClr val="CC9B00"/>
    <a:srgbClr val="0000CC"/>
    <a:srgbClr val="0000FF"/>
    <a:srgbClr val="009900"/>
    <a:srgbClr val="CCCC00"/>
    <a:srgbClr val="FF21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242" autoAdjust="0"/>
  </p:normalViewPr>
  <p:slideViewPr>
    <p:cSldViewPr>
      <p:cViewPr varScale="1">
        <p:scale>
          <a:sx n="108" d="100"/>
          <a:sy n="108" d="100"/>
        </p:scale>
        <p:origin x="726"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0"/>
            <a:ext cx="4310486" cy="342900"/>
          </a:xfrm>
          <a:prstGeom prst="rect">
            <a:avLst/>
          </a:prstGeom>
        </p:spPr>
        <p:txBody>
          <a:bodyPr vert="horz" lIns="91870" tIns="45935" rIns="91870" bIns="45935"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5634489" y="0"/>
            <a:ext cx="4310486" cy="342900"/>
          </a:xfrm>
          <a:prstGeom prst="rect">
            <a:avLst/>
          </a:prstGeom>
        </p:spPr>
        <p:txBody>
          <a:bodyPr vert="horz" lIns="91870" tIns="45935" rIns="91870" bIns="45935" rtlCol="0"/>
          <a:lstStyle>
            <a:lvl1pPr algn="r" fontAlgn="auto">
              <a:spcBef>
                <a:spcPts val="0"/>
              </a:spcBef>
              <a:spcAft>
                <a:spcPts val="0"/>
              </a:spcAft>
              <a:defRPr sz="1200">
                <a:latin typeface="+mn-lt"/>
                <a:cs typeface="+mn-cs"/>
              </a:defRPr>
            </a:lvl1pPr>
          </a:lstStyle>
          <a:p>
            <a:pPr>
              <a:defRPr/>
            </a:pPr>
            <a:fld id="{1DFA85D1-B68F-4998-9740-B9A0D53232E6}" type="datetimeFigureOut">
              <a:rPr lang="ru-RU"/>
              <a:pPr>
                <a:defRPr/>
              </a:pPr>
              <a:t>20.06.2022</a:t>
            </a:fld>
            <a:endParaRPr lang="ru-RU"/>
          </a:p>
        </p:txBody>
      </p:sp>
      <p:sp>
        <p:nvSpPr>
          <p:cNvPr id="4" name="Образ слайда 3"/>
          <p:cNvSpPr>
            <a:spLocks noGrp="1" noRot="1" noChangeAspect="1"/>
          </p:cNvSpPr>
          <p:nvPr>
            <p:ph type="sldImg" idx="2"/>
          </p:nvPr>
        </p:nvSpPr>
        <p:spPr>
          <a:xfrm>
            <a:off x="2687638" y="514350"/>
            <a:ext cx="4572000" cy="2571750"/>
          </a:xfrm>
          <a:prstGeom prst="rect">
            <a:avLst/>
          </a:prstGeom>
          <a:noFill/>
          <a:ln w="12700">
            <a:solidFill>
              <a:prstClr val="black"/>
            </a:solidFill>
          </a:ln>
        </p:spPr>
        <p:txBody>
          <a:bodyPr vert="horz" lIns="91870" tIns="45935" rIns="91870" bIns="45935" rtlCol="0" anchor="ctr"/>
          <a:lstStyle/>
          <a:p>
            <a:pPr lvl="0"/>
            <a:endParaRPr lang="ru-RU" noProof="0"/>
          </a:p>
        </p:txBody>
      </p:sp>
      <p:sp>
        <p:nvSpPr>
          <p:cNvPr id="5" name="Заметки 4"/>
          <p:cNvSpPr>
            <a:spLocks noGrp="1"/>
          </p:cNvSpPr>
          <p:nvPr>
            <p:ph type="body" sz="quarter" idx="3"/>
          </p:nvPr>
        </p:nvSpPr>
        <p:spPr>
          <a:xfrm>
            <a:off x="994728" y="3257551"/>
            <a:ext cx="7957820" cy="3086100"/>
          </a:xfrm>
          <a:prstGeom prst="rect">
            <a:avLst/>
          </a:prstGeom>
        </p:spPr>
        <p:txBody>
          <a:bodyPr vert="horz" lIns="91870" tIns="45935" rIns="91870" bIns="45935"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2" y="6513910"/>
            <a:ext cx="4310486" cy="342900"/>
          </a:xfrm>
          <a:prstGeom prst="rect">
            <a:avLst/>
          </a:prstGeom>
        </p:spPr>
        <p:txBody>
          <a:bodyPr vert="horz" lIns="91870" tIns="45935" rIns="91870" bIns="45935"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5634489" y="6513910"/>
            <a:ext cx="4310486" cy="342900"/>
          </a:xfrm>
          <a:prstGeom prst="rect">
            <a:avLst/>
          </a:prstGeom>
        </p:spPr>
        <p:txBody>
          <a:bodyPr vert="horz" lIns="91870" tIns="45935" rIns="91870" bIns="45935" rtlCol="0" anchor="b"/>
          <a:lstStyle>
            <a:lvl1pPr algn="r" fontAlgn="auto">
              <a:spcBef>
                <a:spcPts val="0"/>
              </a:spcBef>
              <a:spcAft>
                <a:spcPts val="0"/>
              </a:spcAft>
              <a:defRPr sz="1200">
                <a:latin typeface="+mn-lt"/>
                <a:cs typeface="+mn-cs"/>
              </a:defRPr>
            </a:lvl1pPr>
          </a:lstStyle>
          <a:p>
            <a:pPr>
              <a:defRPr/>
            </a:pPr>
            <a:fld id="{65925C32-AC78-403D-956C-3116DC3CDC8A}" type="slidenum">
              <a:rPr lang="ru-RU"/>
              <a:pPr>
                <a:defRPr/>
              </a:pPr>
              <a:t>‹#›</a:t>
            </a:fld>
            <a:endParaRPr lang="ru-RU"/>
          </a:p>
        </p:txBody>
      </p:sp>
    </p:spTree>
    <p:extLst>
      <p:ext uri="{BB962C8B-B14F-4D97-AF65-F5344CB8AC3E}">
        <p14:creationId xmlns:p14="http://schemas.microsoft.com/office/powerpoint/2010/main" val="33256475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a:defRPr/>
            </a:pPr>
            <a:fld id="{65925C32-AC78-403D-956C-3116DC3CDC8A}" type="slidenum">
              <a:rPr lang="ru-RU" smtClean="0"/>
              <a:pPr>
                <a:defRPr/>
              </a:pPr>
              <a:t>1</a:t>
            </a:fld>
            <a:endParaRPr lang="ru-RU"/>
          </a:p>
        </p:txBody>
      </p:sp>
    </p:spTree>
    <p:extLst>
      <p:ext uri="{BB962C8B-B14F-4D97-AF65-F5344CB8AC3E}">
        <p14:creationId xmlns:p14="http://schemas.microsoft.com/office/powerpoint/2010/main" val="737175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Образ слайда 1"/>
          <p:cNvSpPr>
            <a:spLocks noGrp="1" noRot="1" noChangeAspect="1" noTextEdit="1"/>
          </p:cNvSpPr>
          <p:nvPr>
            <p:ph type="sldImg"/>
          </p:nvPr>
        </p:nvSpPr>
        <p:spPr>
          <a:xfrm>
            <a:off x="2687638" y="514350"/>
            <a:ext cx="4572000" cy="2571750"/>
          </a:xfrm>
          <a:ln/>
        </p:spPr>
      </p:sp>
      <p:sp>
        <p:nvSpPr>
          <p:cNvPr id="75779" name="Заметки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75780" name="Номер слайда 3"/>
          <p:cNvSpPr txBox="1">
            <a:spLocks noGrp="1"/>
          </p:cNvSpPr>
          <p:nvPr/>
        </p:nvSpPr>
        <p:spPr bwMode="auto">
          <a:xfrm>
            <a:off x="3884613" y="9448800"/>
            <a:ext cx="297180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62" tIns="46081" rIns="92162" bIns="46081"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a:fld id="{1CE4AFE8-0BBF-402E-ADF5-9EEE50FA027C}" type="slidenum">
              <a:rPr lang="ru-RU" altLang="ru-RU" sz="1200" smtClean="0">
                <a:solidFill>
                  <a:srgbClr val="000000"/>
                </a:solidFill>
              </a:rPr>
              <a:pPr algn="r"/>
              <a:t>5</a:t>
            </a:fld>
            <a:endParaRPr lang="ru-RU" altLang="ru-RU" sz="1200">
              <a:solidFill>
                <a:srgbClr val="000000"/>
              </a:solidFill>
            </a:endParaRPr>
          </a:p>
        </p:txBody>
      </p:sp>
    </p:spTree>
    <p:extLst>
      <p:ext uri="{BB962C8B-B14F-4D97-AF65-F5344CB8AC3E}">
        <p14:creationId xmlns:p14="http://schemas.microsoft.com/office/powerpoint/2010/main" val="3847244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Учитывая высокий уровень материальной заинтересованности среди доноров крови (до 75% донаций крови осуществляется на возмездной основе), донорам, сдавшим кровь, ее компоненты на безвозмездной основе, предлагается осуществлять возмещение расходов, связанных с выполнением донорской функции путем целевых компенсирующих выплат для восстановления функций организма после донации и восполнения его энергетических затрат между процедурами сдачи крови, ее компонентов.</a:t>
            </a:r>
          </a:p>
          <a:p>
            <a:r>
              <a:rPr lang="ru-RU" dirty="0"/>
              <a:t>На переходном этапе замена прямых выплат за сданные кровь, ее компоненты компенсирующими выплатами позволит обеспечить соблюдение «принципа безвозмездности» и «финансовой нейтральности», последовательно изменяя мотивацию населения, участвующего в донорстве, и одновременно сохраняя донорскую активность среди «кадровых» доноров, у которых сложилась стойкая направленность на получение компенсирующей выплаты за сданные ими кровь, ее компоненты.</a:t>
            </a:r>
          </a:p>
          <a:p>
            <a:endParaRPr lang="ru-RU" dirty="0"/>
          </a:p>
        </p:txBody>
      </p:sp>
      <p:sp>
        <p:nvSpPr>
          <p:cNvPr id="4" name="Номер слайда 3"/>
          <p:cNvSpPr>
            <a:spLocks noGrp="1"/>
          </p:cNvSpPr>
          <p:nvPr>
            <p:ph type="sldNum" sz="quarter" idx="5"/>
          </p:nvPr>
        </p:nvSpPr>
        <p:spPr/>
        <p:txBody>
          <a:bodyPr/>
          <a:lstStyle/>
          <a:p>
            <a:pPr>
              <a:defRPr/>
            </a:pPr>
            <a:fld id="{65925C32-AC78-403D-956C-3116DC3CDC8A}" type="slidenum">
              <a:rPr lang="ru-RU" smtClean="0"/>
              <a:pPr>
                <a:defRPr/>
              </a:pPr>
              <a:t>17</a:t>
            </a:fld>
            <a:endParaRPr lang="ru-RU"/>
          </a:p>
        </p:txBody>
      </p:sp>
    </p:spTree>
    <p:extLst>
      <p:ext uri="{BB962C8B-B14F-4D97-AF65-F5344CB8AC3E}">
        <p14:creationId xmlns:p14="http://schemas.microsoft.com/office/powerpoint/2010/main" val="2319778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Также сохраняется возможность сдачи за плату преимущественно компонентов крови с предоставлением компенсирующих гарантий единых с безвозмездными донациями таких как право на освобождение от работы с сохранением среднего заработка, бесплатное питание до донации и компенсация на питание в день донации. </a:t>
            </a:r>
          </a:p>
          <a:p>
            <a:endParaRPr lang="ru-RU" dirty="0"/>
          </a:p>
          <a:p>
            <a:r>
              <a:rPr lang="ru-RU" dirty="0"/>
              <a:t>Дополнительно полагаем необходимым установить единые подходы при определении гарантий, предоставляемых донорам крови, ее компонентов, так как в связи с внедрением автоматических методов заготовки компонентов крови воздействие на организм донора донации крови более значительно по сравнению с донацией плазмы</a:t>
            </a:r>
          </a:p>
        </p:txBody>
      </p:sp>
      <p:sp>
        <p:nvSpPr>
          <p:cNvPr id="4" name="Номер слайда 3"/>
          <p:cNvSpPr>
            <a:spLocks noGrp="1"/>
          </p:cNvSpPr>
          <p:nvPr>
            <p:ph type="sldNum" sz="quarter" idx="5"/>
          </p:nvPr>
        </p:nvSpPr>
        <p:spPr/>
        <p:txBody>
          <a:bodyPr/>
          <a:lstStyle/>
          <a:p>
            <a:pPr>
              <a:defRPr/>
            </a:pPr>
            <a:fld id="{65925C32-AC78-403D-956C-3116DC3CDC8A}" type="slidenum">
              <a:rPr lang="ru-RU" smtClean="0"/>
              <a:pPr>
                <a:defRPr/>
              </a:pPr>
              <a:t>18</a:t>
            </a:fld>
            <a:endParaRPr lang="ru-RU"/>
          </a:p>
        </p:txBody>
      </p:sp>
    </p:spTree>
    <p:extLst>
      <p:ext uri="{BB962C8B-B14F-4D97-AF65-F5344CB8AC3E}">
        <p14:creationId xmlns:p14="http://schemas.microsoft.com/office/powerpoint/2010/main" val="1664884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ru-RU" sz="1400" dirty="0"/>
              <a:t>Принятие Закона обеспечит переход донорства крови на современные стандарты безопасности, позволит осуществить плановый переход к 100% добровольному безвозмездному донорству и дальнейшее динамическое развитие службы крови, как важного элемента системы здравоохранения и национальной безопасности Республики Беларусь.</a:t>
            </a:r>
          </a:p>
          <a:p>
            <a:endParaRPr lang="ru-RU" dirty="0"/>
          </a:p>
        </p:txBody>
      </p:sp>
      <p:sp>
        <p:nvSpPr>
          <p:cNvPr id="4" name="Номер слайда 3"/>
          <p:cNvSpPr>
            <a:spLocks noGrp="1"/>
          </p:cNvSpPr>
          <p:nvPr>
            <p:ph type="sldNum" sz="quarter" idx="5"/>
          </p:nvPr>
        </p:nvSpPr>
        <p:spPr/>
        <p:txBody>
          <a:bodyPr/>
          <a:lstStyle/>
          <a:p>
            <a:pPr>
              <a:defRPr/>
            </a:pPr>
            <a:fld id="{65925C32-AC78-403D-956C-3116DC3CDC8A}" type="slidenum">
              <a:rPr lang="ru-RU" smtClean="0"/>
              <a:pPr>
                <a:defRPr/>
              </a:pPr>
              <a:t>28</a:t>
            </a:fld>
            <a:endParaRPr lang="ru-RU"/>
          </a:p>
        </p:txBody>
      </p:sp>
    </p:spTree>
    <p:extLst>
      <p:ext uri="{BB962C8B-B14F-4D97-AF65-F5344CB8AC3E}">
        <p14:creationId xmlns:p14="http://schemas.microsoft.com/office/powerpoint/2010/main" val="1793520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a:defRPr/>
            </a:pPr>
            <a:fld id="{65925C32-AC78-403D-956C-3116DC3CDC8A}" type="slidenum">
              <a:rPr lang="ru-RU" smtClean="0"/>
              <a:pPr>
                <a:defRPr/>
              </a:pPr>
              <a:t>29</a:t>
            </a:fld>
            <a:endParaRPr lang="ru-RU"/>
          </a:p>
        </p:txBody>
      </p:sp>
    </p:spTree>
    <p:extLst>
      <p:ext uri="{BB962C8B-B14F-4D97-AF65-F5344CB8AC3E}">
        <p14:creationId xmlns:p14="http://schemas.microsoft.com/office/powerpoint/2010/main" val="2968767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8BF711-C4DC-40B0-9333-097BEED92B4E}"/>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7B8A420-A229-40E4-ABFD-F11A80D88A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45D914C-23C5-4F9B-9385-74B1336F4582}"/>
              </a:ext>
            </a:extLst>
          </p:cNvPr>
          <p:cNvSpPr>
            <a:spLocks noGrp="1"/>
          </p:cNvSpPr>
          <p:nvPr>
            <p:ph type="dt" sz="half" idx="10"/>
          </p:nvPr>
        </p:nvSpPr>
        <p:spPr/>
        <p:txBody>
          <a:bodyPr/>
          <a:lstStyle/>
          <a:p>
            <a:pPr>
              <a:defRPr/>
            </a:pPr>
            <a:fld id="{73FE238B-EED7-4F28-AC74-AC5BFCE390D8}"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5" name="Нижний колонтитул 4">
            <a:extLst>
              <a:ext uri="{FF2B5EF4-FFF2-40B4-BE49-F238E27FC236}">
                <a16:creationId xmlns:a16="http://schemas.microsoft.com/office/drawing/2014/main" id="{B1CA988C-789D-41C6-B802-EB9C1E475402}"/>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6" name="Номер слайда 5">
            <a:extLst>
              <a:ext uri="{FF2B5EF4-FFF2-40B4-BE49-F238E27FC236}">
                <a16:creationId xmlns:a16="http://schemas.microsoft.com/office/drawing/2014/main" id="{DFBC9782-386B-407C-9BE0-B7FDD9D90809}"/>
              </a:ext>
            </a:extLst>
          </p:cNvPr>
          <p:cNvSpPr>
            <a:spLocks noGrp="1"/>
          </p:cNvSpPr>
          <p:nvPr>
            <p:ph type="sldNum" sz="quarter" idx="12"/>
          </p:nvPr>
        </p:nvSpPr>
        <p:spPr/>
        <p:txBody>
          <a:bodyPr/>
          <a:lstStyle/>
          <a:p>
            <a:fld id="{80F08D8B-7D2C-412F-8427-0D3771758137}" type="slidenum">
              <a:rPr lang="ru-RU" smtClean="0"/>
              <a:pPr/>
              <a:t>‹#›</a:t>
            </a:fld>
            <a:endParaRPr lang="ru-RU"/>
          </a:p>
        </p:txBody>
      </p:sp>
    </p:spTree>
    <p:extLst>
      <p:ext uri="{BB962C8B-B14F-4D97-AF65-F5344CB8AC3E}">
        <p14:creationId xmlns:p14="http://schemas.microsoft.com/office/powerpoint/2010/main" val="13823368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979BE4-3DAE-4EF9-A54D-ABEF7F5078F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51D863D-1CBD-462F-83E9-777D0450586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A924A3A-10D3-4E8F-8D2D-BF65499ABC24}"/>
              </a:ext>
            </a:extLst>
          </p:cNvPr>
          <p:cNvSpPr>
            <a:spLocks noGrp="1"/>
          </p:cNvSpPr>
          <p:nvPr>
            <p:ph type="dt" sz="half" idx="10"/>
          </p:nvPr>
        </p:nvSpPr>
        <p:spPr/>
        <p:txBody>
          <a:bodyPr/>
          <a:lstStyle/>
          <a:p>
            <a:pPr>
              <a:defRPr/>
            </a:pPr>
            <a:fld id="{D45429CE-2DA9-492A-811C-73AEBEDF8F24}"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5" name="Нижний колонтитул 4">
            <a:extLst>
              <a:ext uri="{FF2B5EF4-FFF2-40B4-BE49-F238E27FC236}">
                <a16:creationId xmlns:a16="http://schemas.microsoft.com/office/drawing/2014/main" id="{F67FE911-9BF1-4C41-830E-47C02B7DA240}"/>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6" name="Номер слайда 5">
            <a:extLst>
              <a:ext uri="{FF2B5EF4-FFF2-40B4-BE49-F238E27FC236}">
                <a16:creationId xmlns:a16="http://schemas.microsoft.com/office/drawing/2014/main" id="{74928958-3B15-4158-81A1-427D5A86E1A0}"/>
              </a:ext>
            </a:extLst>
          </p:cNvPr>
          <p:cNvSpPr>
            <a:spLocks noGrp="1"/>
          </p:cNvSpPr>
          <p:nvPr>
            <p:ph type="sldNum" sz="quarter" idx="12"/>
          </p:nvPr>
        </p:nvSpPr>
        <p:spPr/>
        <p:txBody>
          <a:bodyPr/>
          <a:lstStyle/>
          <a:p>
            <a:fld id="{46C2B34F-B5A6-4ECA-B45F-B8719D87541B}" type="slidenum">
              <a:rPr lang="ru-RU" smtClean="0"/>
              <a:pPr/>
              <a:t>‹#›</a:t>
            </a:fld>
            <a:endParaRPr lang="ru-RU"/>
          </a:p>
        </p:txBody>
      </p:sp>
    </p:spTree>
    <p:extLst>
      <p:ext uri="{BB962C8B-B14F-4D97-AF65-F5344CB8AC3E}">
        <p14:creationId xmlns:p14="http://schemas.microsoft.com/office/powerpoint/2010/main" val="1041994597"/>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3F352C2-8D7A-4926-9146-3525AAC18759}"/>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FE53FAD-61D6-4D25-BDD2-8918B0651198}"/>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3586245-9FE8-4589-9818-082D7799C0E6}"/>
              </a:ext>
            </a:extLst>
          </p:cNvPr>
          <p:cNvSpPr>
            <a:spLocks noGrp="1"/>
          </p:cNvSpPr>
          <p:nvPr>
            <p:ph type="dt" sz="half" idx="10"/>
          </p:nvPr>
        </p:nvSpPr>
        <p:spPr/>
        <p:txBody>
          <a:bodyPr/>
          <a:lstStyle/>
          <a:p>
            <a:pPr>
              <a:defRPr/>
            </a:pPr>
            <a:fld id="{AF05B29E-BDB0-4089-AD55-3404DBDCCE03}"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5" name="Нижний колонтитул 4">
            <a:extLst>
              <a:ext uri="{FF2B5EF4-FFF2-40B4-BE49-F238E27FC236}">
                <a16:creationId xmlns:a16="http://schemas.microsoft.com/office/drawing/2014/main" id="{02F5E7EE-B6EF-4099-B452-6144CFB498E7}"/>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6" name="Номер слайда 5">
            <a:extLst>
              <a:ext uri="{FF2B5EF4-FFF2-40B4-BE49-F238E27FC236}">
                <a16:creationId xmlns:a16="http://schemas.microsoft.com/office/drawing/2014/main" id="{7586E5D1-126B-4663-819B-630F647FA28A}"/>
              </a:ext>
            </a:extLst>
          </p:cNvPr>
          <p:cNvSpPr>
            <a:spLocks noGrp="1"/>
          </p:cNvSpPr>
          <p:nvPr>
            <p:ph type="sldNum" sz="quarter" idx="12"/>
          </p:nvPr>
        </p:nvSpPr>
        <p:spPr/>
        <p:txBody>
          <a:bodyPr/>
          <a:lstStyle/>
          <a:p>
            <a:fld id="{8FE6443B-2AF6-4484-A47D-87EE511E9F4C}" type="slidenum">
              <a:rPr lang="ru-RU" smtClean="0"/>
              <a:pPr/>
              <a:t>‹#›</a:t>
            </a:fld>
            <a:endParaRPr lang="ru-RU"/>
          </a:p>
        </p:txBody>
      </p:sp>
    </p:spTree>
    <p:extLst>
      <p:ext uri="{BB962C8B-B14F-4D97-AF65-F5344CB8AC3E}">
        <p14:creationId xmlns:p14="http://schemas.microsoft.com/office/powerpoint/2010/main" val="355235696"/>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6400" y="152401"/>
            <a:ext cx="11277600" cy="563563"/>
          </a:xfrm>
        </p:spPr>
        <p:txBody>
          <a:bodyPr/>
          <a:lstStyle/>
          <a:p>
            <a:r>
              <a:rPr lang="ru-RU"/>
              <a:t>Образец заголовка</a:t>
            </a:r>
          </a:p>
        </p:txBody>
      </p:sp>
      <p:sp>
        <p:nvSpPr>
          <p:cNvPr id="3" name="Таблица 2"/>
          <p:cNvSpPr>
            <a:spLocks noGrp="1"/>
          </p:cNvSpPr>
          <p:nvPr>
            <p:ph type="tbl" idx="1"/>
          </p:nvPr>
        </p:nvSpPr>
        <p:spPr>
          <a:xfrm>
            <a:off x="609600" y="1152526"/>
            <a:ext cx="10972800" cy="5248275"/>
          </a:xfrm>
        </p:spPr>
        <p:txBody>
          <a:bodyPr/>
          <a:lstStyle/>
          <a:p>
            <a:pPr lvl="0"/>
            <a:r>
              <a:rPr lang="ru-RU" noProof="0"/>
              <a:t>Вставка таблицы</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ru-RU"/>
              <a:t>Company Logo</a:t>
            </a:r>
          </a:p>
        </p:txBody>
      </p:sp>
      <p:sp>
        <p:nvSpPr>
          <p:cNvPr id="5" name="Rectangle 6"/>
          <p:cNvSpPr>
            <a:spLocks noGrp="1" noChangeArrowheads="1"/>
          </p:cNvSpPr>
          <p:nvPr>
            <p:ph type="sldNum" sz="quarter" idx="11"/>
          </p:nvPr>
        </p:nvSpPr>
        <p:spPr>
          <a:ln/>
        </p:spPr>
        <p:txBody>
          <a:bodyPr/>
          <a:lstStyle>
            <a:lvl1pPr>
              <a:defRPr/>
            </a:lvl1pPr>
          </a:lstStyle>
          <a:p>
            <a:fld id="{6EB7679F-D7CE-4305-8576-C744FB4E4071}" type="slidenum">
              <a:rPr lang="en-US" altLang="ru-RU"/>
              <a:pPr/>
              <a:t>‹#›</a:t>
            </a:fld>
            <a:endParaRPr lang="en-US" altLang="ru-RU"/>
          </a:p>
        </p:txBody>
      </p:sp>
      <p:sp>
        <p:nvSpPr>
          <p:cNvPr id="6" name="Rectangle 4"/>
          <p:cNvSpPr>
            <a:spLocks noGrp="1" noChangeArrowheads="1"/>
          </p:cNvSpPr>
          <p:nvPr>
            <p:ph type="dt" sz="half" idx="12"/>
          </p:nvPr>
        </p:nvSpPr>
        <p:spPr>
          <a:ln/>
        </p:spPr>
        <p:txBody>
          <a:bodyPr/>
          <a:lstStyle>
            <a:lvl1pPr>
              <a:defRPr/>
            </a:lvl1pPr>
          </a:lstStyle>
          <a:p>
            <a:pPr>
              <a:defRPr/>
            </a:pPr>
            <a:r>
              <a:rPr lang="en-US" altLang="ru-RU"/>
              <a:t>www.themegallery.com</a:t>
            </a:r>
          </a:p>
        </p:txBody>
      </p:sp>
    </p:spTree>
    <p:extLst>
      <p:ext uri="{BB962C8B-B14F-4D97-AF65-F5344CB8AC3E}">
        <p14:creationId xmlns:p14="http://schemas.microsoft.com/office/powerpoint/2010/main" val="2874556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E33483-02C3-4D28-8770-59E45AA732A4}"/>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41F33753-9218-4682-A6ED-70D47D5C75BE}"/>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587AA69-67AB-452C-B403-11FF1F992690}"/>
              </a:ext>
            </a:extLst>
          </p:cNvPr>
          <p:cNvSpPr>
            <a:spLocks noGrp="1"/>
          </p:cNvSpPr>
          <p:nvPr>
            <p:ph type="dt" sz="half" idx="10"/>
          </p:nvPr>
        </p:nvSpPr>
        <p:spPr/>
        <p:txBody>
          <a:bodyPr/>
          <a:lstStyle/>
          <a:p>
            <a:pPr>
              <a:defRPr/>
            </a:pPr>
            <a:fld id="{D17FF330-DFE3-4D08-B2C5-39E9DEFDA7CE}"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5" name="Нижний колонтитул 4">
            <a:extLst>
              <a:ext uri="{FF2B5EF4-FFF2-40B4-BE49-F238E27FC236}">
                <a16:creationId xmlns:a16="http://schemas.microsoft.com/office/drawing/2014/main" id="{A74931D5-6A58-4754-8427-2750B9F2CB0C}"/>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6" name="Номер слайда 5">
            <a:extLst>
              <a:ext uri="{FF2B5EF4-FFF2-40B4-BE49-F238E27FC236}">
                <a16:creationId xmlns:a16="http://schemas.microsoft.com/office/drawing/2014/main" id="{59A562BE-E5BA-44FC-A2C5-2800915D1E0D}"/>
              </a:ext>
            </a:extLst>
          </p:cNvPr>
          <p:cNvSpPr>
            <a:spLocks noGrp="1"/>
          </p:cNvSpPr>
          <p:nvPr>
            <p:ph type="sldNum" sz="quarter" idx="12"/>
          </p:nvPr>
        </p:nvSpPr>
        <p:spPr/>
        <p:txBody>
          <a:bodyPr/>
          <a:lstStyle/>
          <a:p>
            <a:fld id="{BEC20E72-AC09-4146-B49F-3914C678526A}" type="slidenum">
              <a:rPr lang="ru-RU" smtClean="0"/>
              <a:pPr/>
              <a:t>‹#›</a:t>
            </a:fld>
            <a:endParaRPr lang="ru-RU"/>
          </a:p>
        </p:txBody>
      </p:sp>
    </p:spTree>
    <p:extLst>
      <p:ext uri="{BB962C8B-B14F-4D97-AF65-F5344CB8AC3E}">
        <p14:creationId xmlns:p14="http://schemas.microsoft.com/office/powerpoint/2010/main" val="464645560"/>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D7D339-3E19-4AAA-8D3D-2CEDA5C205A5}"/>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D16B4D43-AF1E-4902-AD61-FFBD8FCB86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BBB1131-1D0D-4DA5-B243-0BB132FE290D}"/>
              </a:ext>
            </a:extLst>
          </p:cNvPr>
          <p:cNvSpPr>
            <a:spLocks noGrp="1"/>
          </p:cNvSpPr>
          <p:nvPr>
            <p:ph type="dt" sz="half" idx="10"/>
          </p:nvPr>
        </p:nvSpPr>
        <p:spPr/>
        <p:txBody>
          <a:bodyPr/>
          <a:lstStyle/>
          <a:p>
            <a:pPr>
              <a:defRPr/>
            </a:pPr>
            <a:fld id="{A1773342-CC55-4CD6-89B7-CEDCD220D0A7}"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5" name="Нижний колонтитул 4">
            <a:extLst>
              <a:ext uri="{FF2B5EF4-FFF2-40B4-BE49-F238E27FC236}">
                <a16:creationId xmlns:a16="http://schemas.microsoft.com/office/drawing/2014/main" id="{4F16AE91-374A-4838-9C11-81695F3FFBF2}"/>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6" name="Номер слайда 5">
            <a:extLst>
              <a:ext uri="{FF2B5EF4-FFF2-40B4-BE49-F238E27FC236}">
                <a16:creationId xmlns:a16="http://schemas.microsoft.com/office/drawing/2014/main" id="{CF2E13A1-7E50-4543-88DD-7696FF925681}"/>
              </a:ext>
            </a:extLst>
          </p:cNvPr>
          <p:cNvSpPr>
            <a:spLocks noGrp="1"/>
          </p:cNvSpPr>
          <p:nvPr>
            <p:ph type="sldNum" sz="quarter" idx="12"/>
          </p:nvPr>
        </p:nvSpPr>
        <p:spPr/>
        <p:txBody>
          <a:bodyPr/>
          <a:lstStyle/>
          <a:p>
            <a:fld id="{EBFDC7FA-1C29-42FC-8BC8-77B1C09C757F}" type="slidenum">
              <a:rPr lang="ru-RU" smtClean="0"/>
              <a:pPr/>
              <a:t>‹#›</a:t>
            </a:fld>
            <a:endParaRPr lang="ru-RU"/>
          </a:p>
        </p:txBody>
      </p:sp>
    </p:spTree>
    <p:extLst>
      <p:ext uri="{BB962C8B-B14F-4D97-AF65-F5344CB8AC3E}">
        <p14:creationId xmlns:p14="http://schemas.microsoft.com/office/powerpoint/2010/main" val="237929731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A5A12D-4DBC-4F98-87FE-A8E654590CA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AF647CA-E078-4303-BC36-434C8DE0CC2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B0232D8F-9D25-4FBA-92B2-1594D89AE642}"/>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70AB763-3455-4299-A9DA-26A2D9B02CF4}"/>
              </a:ext>
            </a:extLst>
          </p:cNvPr>
          <p:cNvSpPr>
            <a:spLocks noGrp="1"/>
          </p:cNvSpPr>
          <p:nvPr>
            <p:ph type="dt" sz="half" idx="10"/>
          </p:nvPr>
        </p:nvSpPr>
        <p:spPr/>
        <p:txBody>
          <a:bodyPr/>
          <a:lstStyle/>
          <a:p>
            <a:pPr>
              <a:defRPr/>
            </a:pPr>
            <a:fld id="{5274F4ED-E8B5-42F8-BC1C-72F941A6C29C}"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6" name="Нижний колонтитул 5">
            <a:extLst>
              <a:ext uri="{FF2B5EF4-FFF2-40B4-BE49-F238E27FC236}">
                <a16:creationId xmlns:a16="http://schemas.microsoft.com/office/drawing/2014/main" id="{5478C545-D126-450C-99FA-13D32FCE5A8E}"/>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7" name="Номер слайда 6">
            <a:extLst>
              <a:ext uri="{FF2B5EF4-FFF2-40B4-BE49-F238E27FC236}">
                <a16:creationId xmlns:a16="http://schemas.microsoft.com/office/drawing/2014/main" id="{6EA42F79-F236-4F38-B70B-C28C33C7D042}"/>
              </a:ext>
            </a:extLst>
          </p:cNvPr>
          <p:cNvSpPr>
            <a:spLocks noGrp="1"/>
          </p:cNvSpPr>
          <p:nvPr>
            <p:ph type="sldNum" sz="quarter" idx="12"/>
          </p:nvPr>
        </p:nvSpPr>
        <p:spPr/>
        <p:txBody>
          <a:bodyPr/>
          <a:lstStyle/>
          <a:p>
            <a:fld id="{1DB4BC6C-7F38-452F-96CD-4B061E723E18}" type="slidenum">
              <a:rPr lang="ru-RU" smtClean="0"/>
              <a:pPr/>
              <a:t>‹#›</a:t>
            </a:fld>
            <a:endParaRPr lang="ru-RU"/>
          </a:p>
        </p:txBody>
      </p:sp>
    </p:spTree>
    <p:extLst>
      <p:ext uri="{BB962C8B-B14F-4D97-AF65-F5344CB8AC3E}">
        <p14:creationId xmlns:p14="http://schemas.microsoft.com/office/powerpoint/2010/main" val="394037138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7A53FF-B4DA-40D4-98B0-80A8F0CE3DF7}"/>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50E86D60-9F53-4D80-899A-7C6032304D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6891EF0-EBA9-4B32-A324-46D8211C5329}"/>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8CBD98E-F48D-41E6-AC5F-078EBF66A9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B9187C79-D923-469A-A3F6-D58509070FA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7BE3E0AA-1808-4BE6-9757-E915D2CC3C74}"/>
              </a:ext>
            </a:extLst>
          </p:cNvPr>
          <p:cNvSpPr>
            <a:spLocks noGrp="1"/>
          </p:cNvSpPr>
          <p:nvPr>
            <p:ph type="dt" sz="half" idx="10"/>
          </p:nvPr>
        </p:nvSpPr>
        <p:spPr/>
        <p:txBody>
          <a:bodyPr/>
          <a:lstStyle/>
          <a:p>
            <a:pPr>
              <a:defRPr/>
            </a:pPr>
            <a:fld id="{1458EDC0-6475-4C57-B12D-0561A5458198}"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8" name="Нижний колонтитул 7">
            <a:extLst>
              <a:ext uri="{FF2B5EF4-FFF2-40B4-BE49-F238E27FC236}">
                <a16:creationId xmlns:a16="http://schemas.microsoft.com/office/drawing/2014/main" id="{773C01D4-EE64-4320-8EB8-5D5CED36D2A8}"/>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9" name="Номер слайда 8">
            <a:extLst>
              <a:ext uri="{FF2B5EF4-FFF2-40B4-BE49-F238E27FC236}">
                <a16:creationId xmlns:a16="http://schemas.microsoft.com/office/drawing/2014/main" id="{06899121-3214-4A44-B86F-A20919621981}"/>
              </a:ext>
            </a:extLst>
          </p:cNvPr>
          <p:cNvSpPr>
            <a:spLocks noGrp="1"/>
          </p:cNvSpPr>
          <p:nvPr>
            <p:ph type="sldNum" sz="quarter" idx="12"/>
          </p:nvPr>
        </p:nvSpPr>
        <p:spPr/>
        <p:txBody>
          <a:bodyPr/>
          <a:lstStyle/>
          <a:p>
            <a:fld id="{3F9B207F-B6F1-47A9-A488-0613DEA8D3FF}" type="slidenum">
              <a:rPr lang="ru-RU" smtClean="0"/>
              <a:pPr/>
              <a:t>‹#›</a:t>
            </a:fld>
            <a:endParaRPr lang="ru-RU"/>
          </a:p>
        </p:txBody>
      </p:sp>
    </p:spTree>
    <p:extLst>
      <p:ext uri="{BB962C8B-B14F-4D97-AF65-F5344CB8AC3E}">
        <p14:creationId xmlns:p14="http://schemas.microsoft.com/office/powerpoint/2010/main" val="156210605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1E9060-41FF-4A1D-BE45-A4BE761EEF9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B7B75469-D8B8-41D9-A131-E1138DF6240F}"/>
              </a:ext>
            </a:extLst>
          </p:cNvPr>
          <p:cNvSpPr>
            <a:spLocks noGrp="1"/>
          </p:cNvSpPr>
          <p:nvPr>
            <p:ph type="dt" sz="half" idx="10"/>
          </p:nvPr>
        </p:nvSpPr>
        <p:spPr/>
        <p:txBody>
          <a:bodyPr/>
          <a:lstStyle/>
          <a:p>
            <a:pPr>
              <a:defRPr/>
            </a:pPr>
            <a:fld id="{08498860-56BD-4978-AA1A-A5D2AA736525}"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4" name="Нижний колонтитул 3">
            <a:extLst>
              <a:ext uri="{FF2B5EF4-FFF2-40B4-BE49-F238E27FC236}">
                <a16:creationId xmlns:a16="http://schemas.microsoft.com/office/drawing/2014/main" id="{E7F9BBBB-EF6F-4EC2-93F0-22080FFB9261}"/>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5" name="Номер слайда 4">
            <a:extLst>
              <a:ext uri="{FF2B5EF4-FFF2-40B4-BE49-F238E27FC236}">
                <a16:creationId xmlns:a16="http://schemas.microsoft.com/office/drawing/2014/main" id="{D97A53C9-FF74-486C-A2F3-0D379ACAAF23}"/>
              </a:ext>
            </a:extLst>
          </p:cNvPr>
          <p:cNvSpPr>
            <a:spLocks noGrp="1"/>
          </p:cNvSpPr>
          <p:nvPr>
            <p:ph type="sldNum" sz="quarter" idx="12"/>
          </p:nvPr>
        </p:nvSpPr>
        <p:spPr/>
        <p:txBody>
          <a:bodyPr/>
          <a:lstStyle/>
          <a:p>
            <a:fld id="{3404165F-D661-44D1-984B-BBE796F4FEB4}" type="slidenum">
              <a:rPr lang="ru-RU" smtClean="0"/>
              <a:pPr/>
              <a:t>‹#›</a:t>
            </a:fld>
            <a:endParaRPr lang="ru-RU"/>
          </a:p>
        </p:txBody>
      </p:sp>
    </p:spTree>
    <p:extLst>
      <p:ext uri="{BB962C8B-B14F-4D97-AF65-F5344CB8AC3E}">
        <p14:creationId xmlns:p14="http://schemas.microsoft.com/office/powerpoint/2010/main" val="129962704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83690B08-E460-474D-A788-77AB9B45726F}"/>
              </a:ext>
            </a:extLst>
          </p:cNvPr>
          <p:cNvSpPr>
            <a:spLocks noGrp="1"/>
          </p:cNvSpPr>
          <p:nvPr>
            <p:ph type="dt" sz="half" idx="10"/>
          </p:nvPr>
        </p:nvSpPr>
        <p:spPr/>
        <p:txBody>
          <a:bodyPr/>
          <a:lstStyle/>
          <a:p>
            <a:pPr>
              <a:defRPr/>
            </a:pPr>
            <a:fld id="{AB2F6B17-DF6F-413A-B4FC-9015770661B9}"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3" name="Нижний колонтитул 2">
            <a:extLst>
              <a:ext uri="{FF2B5EF4-FFF2-40B4-BE49-F238E27FC236}">
                <a16:creationId xmlns:a16="http://schemas.microsoft.com/office/drawing/2014/main" id="{89DAA3F0-8E00-433F-B373-80966388B5F6}"/>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4" name="Номер слайда 3">
            <a:extLst>
              <a:ext uri="{FF2B5EF4-FFF2-40B4-BE49-F238E27FC236}">
                <a16:creationId xmlns:a16="http://schemas.microsoft.com/office/drawing/2014/main" id="{5EF7CA5C-1D78-40E9-A015-61A602B12241}"/>
              </a:ext>
            </a:extLst>
          </p:cNvPr>
          <p:cNvSpPr>
            <a:spLocks noGrp="1"/>
          </p:cNvSpPr>
          <p:nvPr>
            <p:ph type="sldNum" sz="quarter" idx="12"/>
          </p:nvPr>
        </p:nvSpPr>
        <p:spPr/>
        <p:txBody>
          <a:bodyPr/>
          <a:lstStyle/>
          <a:p>
            <a:fld id="{6C3DD071-3E37-4D27-9966-940B2D1218ED}" type="slidenum">
              <a:rPr lang="ru-RU" smtClean="0"/>
              <a:pPr/>
              <a:t>‹#›</a:t>
            </a:fld>
            <a:endParaRPr lang="ru-RU"/>
          </a:p>
        </p:txBody>
      </p:sp>
    </p:spTree>
    <p:extLst>
      <p:ext uri="{BB962C8B-B14F-4D97-AF65-F5344CB8AC3E}">
        <p14:creationId xmlns:p14="http://schemas.microsoft.com/office/powerpoint/2010/main" val="252382984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83D3A1-1629-4BAD-B4F2-9689B9D64D30}"/>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FC1C4A0E-D7FF-4A20-A202-F5C370CD28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7001072D-1D99-4FF8-9859-2AB016207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F1F8BB07-5FEE-4BBA-BEF3-525843D21301}"/>
              </a:ext>
            </a:extLst>
          </p:cNvPr>
          <p:cNvSpPr>
            <a:spLocks noGrp="1"/>
          </p:cNvSpPr>
          <p:nvPr>
            <p:ph type="dt" sz="half" idx="10"/>
          </p:nvPr>
        </p:nvSpPr>
        <p:spPr/>
        <p:txBody>
          <a:bodyPr/>
          <a:lstStyle/>
          <a:p>
            <a:pPr>
              <a:defRPr/>
            </a:pPr>
            <a:fld id="{99C2B557-E79B-4CE7-A9A7-3473E7A2CE19}"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6" name="Нижний колонтитул 5">
            <a:extLst>
              <a:ext uri="{FF2B5EF4-FFF2-40B4-BE49-F238E27FC236}">
                <a16:creationId xmlns:a16="http://schemas.microsoft.com/office/drawing/2014/main" id="{563D4586-A6DE-43A4-8A8D-C295E080DC6B}"/>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7" name="Номер слайда 6">
            <a:extLst>
              <a:ext uri="{FF2B5EF4-FFF2-40B4-BE49-F238E27FC236}">
                <a16:creationId xmlns:a16="http://schemas.microsoft.com/office/drawing/2014/main" id="{B53E4051-B084-43AB-9F9C-C7E85086E605}"/>
              </a:ext>
            </a:extLst>
          </p:cNvPr>
          <p:cNvSpPr>
            <a:spLocks noGrp="1"/>
          </p:cNvSpPr>
          <p:nvPr>
            <p:ph type="sldNum" sz="quarter" idx="12"/>
          </p:nvPr>
        </p:nvSpPr>
        <p:spPr/>
        <p:txBody>
          <a:bodyPr/>
          <a:lstStyle/>
          <a:p>
            <a:fld id="{E771330E-E58F-4EFF-BA82-5E674908B706}" type="slidenum">
              <a:rPr lang="ru-RU" smtClean="0"/>
              <a:pPr/>
              <a:t>‹#›</a:t>
            </a:fld>
            <a:endParaRPr lang="ru-RU"/>
          </a:p>
        </p:txBody>
      </p:sp>
    </p:spTree>
    <p:extLst>
      <p:ext uri="{BB962C8B-B14F-4D97-AF65-F5344CB8AC3E}">
        <p14:creationId xmlns:p14="http://schemas.microsoft.com/office/powerpoint/2010/main" val="382638131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5A7634-7F94-4AFA-8C3E-DF2C5849C1D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18F7203-39A2-41DB-82F6-AD94318A90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96B387D9-F9D6-41AC-8537-761419441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1F4AEAD8-5DE7-4102-8111-9B43501AC9A8}"/>
              </a:ext>
            </a:extLst>
          </p:cNvPr>
          <p:cNvSpPr>
            <a:spLocks noGrp="1"/>
          </p:cNvSpPr>
          <p:nvPr>
            <p:ph type="dt" sz="half" idx="10"/>
          </p:nvPr>
        </p:nvSpPr>
        <p:spPr/>
        <p:txBody>
          <a:bodyPr/>
          <a:lstStyle/>
          <a:p>
            <a:pPr>
              <a:defRPr/>
            </a:pPr>
            <a:fld id="{11EE775A-6848-4E0A-8378-0EAAB52F1969}" type="datetimeFigureOut">
              <a:rPr lang="ru-RU" smtClean="0">
                <a:solidFill>
                  <a:prstClr val="white">
                    <a:shade val="50000"/>
                  </a:prstClr>
                </a:solidFill>
              </a:rPr>
              <a:pPr>
                <a:defRPr/>
              </a:pPr>
              <a:t>20.06.2022</a:t>
            </a:fld>
            <a:endParaRPr lang="ru-RU">
              <a:solidFill>
                <a:prstClr val="white">
                  <a:shade val="50000"/>
                </a:prstClr>
              </a:solidFill>
            </a:endParaRPr>
          </a:p>
        </p:txBody>
      </p:sp>
      <p:sp>
        <p:nvSpPr>
          <p:cNvPr id="6" name="Нижний колонтитул 5">
            <a:extLst>
              <a:ext uri="{FF2B5EF4-FFF2-40B4-BE49-F238E27FC236}">
                <a16:creationId xmlns:a16="http://schemas.microsoft.com/office/drawing/2014/main" id="{63FB20F7-391D-4957-A826-29B621555F70}"/>
              </a:ext>
            </a:extLst>
          </p:cNvPr>
          <p:cNvSpPr>
            <a:spLocks noGrp="1"/>
          </p:cNvSpPr>
          <p:nvPr>
            <p:ph type="ftr" sz="quarter" idx="11"/>
          </p:nvPr>
        </p:nvSpPr>
        <p:spPr/>
        <p:txBody>
          <a:bodyPr/>
          <a:lstStyle/>
          <a:p>
            <a:pPr>
              <a:defRPr/>
            </a:pPr>
            <a:endParaRPr lang="ru-RU">
              <a:solidFill>
                <a:prstClr val="white">
                  <a:shade val="50000"/>
                </a:prstClr>
              </a:solidFill>
            </a:endParaRPr>
          </a:p>
        </p:txBody>
      </p:sp>
      <p:sp>
        <p:nvSpPr>
          <p:cNvPr id="7" name="Номер слайда 6">
            <a:extLst>
              <a:ext uri="{FF2B5EF4-FFF2-40B4-BE49-F238E27FC236}">
                <a16:creationId xmlns:a16="http://schemas.microsoft.com/office/drawing/2014/main" id="{1DD693E5-DC62-4EC0-BC79-92DC9F0BAFEA}"/>
              </a:ext>
            </a:extLst>
          </p:cNvPr>
          <p:cNvSpPr>
            <a:spLocks noGrp="1"/>
          </p:cNvSpPr>
          <p:nvPr>
            <p:ph type="sldNum" sz="quarter" idx="12"/>
          </p:nvPr>
        </p:nvSpPr>
        <p:spPr/>
        <p:txBody>
          <a:bodyPr/>
          <a:lstStyle/>
          <a:p>
            <a:fld id="{496A6AC5-2EFF-42C6-9504-8C89447BD7B2}" type="slidenum">
              <a:rPr lang="ru-RU" smtClean="0"/>
              <a:pPr/>
              <a:t>‹#›</a:t>
            </a:fld>
            <a:endParaRPr lang="ru-RU"/>
          </a:p>
        </p:txBody>
      </p:sp>
    </p:spTree>
    <p:extLst>
      <p:ext uri="{BB962C8B-B14F-4D97-AF65-F5344CB8AC3E}">
        <p14:creationId xmlns:p14="http://schemas.microsoft.com/office/powerpoint/2010/main" val="93901556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alpha val="2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178E0C-4364-44FE-9B52-FAB5F48CBA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99586138-B44D-47DA-B8D3-886662DF3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A5E495E-1EC0-42C0-89DE-BFCF6251AF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a:solidFill>
                <a:srgbClr val="000000"/>
              </a:solidFill>
            </a:endParaRPr>
          </a:p>
        </p:txBody>
      </p:sp>
      <p:sp>
        <p:nvSpPr>
          <p:cNvPr id="5" name="Нижний колонтитул 4">
            <a:extLst>
              <a:ext uri="{FF2B5EF4-FFF2-40B4-BE49-F238E27FC236}">
                <a16:creationId xmlns:a16="http://schemas.microsoft.com/office/drawing/2014/main" id="{68E66D52-F824-4CEB-A7F0-F61AEAF000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solidFill>
                <a:srgbClr val="000000"/>
              </a:solidFill>
            </a:endParaRPr>
          </a:p>
        </p:txBody>
      </p:sp>
      <p:sp>
        <p:nvSpPr>
          <p:cNvPr id="6" name="Номер слайда 5">
            <a:extLst>
              <a:ext uri="{FF2B5EF4-FFF2-40B4-BE49-F238E27FC236}">
                <a16:creationId xmlns:a16="http://schemas.microsoft.com/office/drawing/2014/main" id="{44918302-A7EC-4D03-8434-6645E489A1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F48EA-5751-4F67-8B9D-57BAD45A7D97}" type="slidenum">
              <a:rPr lang="ru-RU" altLang="ru-RU" smtClean="0">
                <a:solidFill>
                  <a:srgbClr val="000000"/>
                </a:solidFill>
                <a:latin typeface="Arial" panose="020B0604020202020204" pitchFamily="34" charset="0"/>
              </a:rPr>
              <a:pPr/>
              <a:t>‹#›</a:t>
            </a:fld>
            <a:endParaRPr lang="ru-RU" altLang="ru-RU">
              <a:solidFill>
                <a:srgbClr val="000000"/>
              </a:solidFill>
              <a:latin typeface="Arial" panose="020B0604020202020204" pitchFamily="34" charset="0"/>
            </a:endParaRPr>
          </a:p>
        </p:txBody>
      </p:sp>
    </p:spTree>
    <p:extLst>
      <p:ext uri="{BB962C8B-B14F-4D97-AF65-F5344CB8AC3E}">
        <p14:creationId xmlns:p14="http://schemas.microsoft.com/office/powerpoint/2010/main" val="2699727536"/>
      </p:ext>
    </p:extLst>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ru.wikipedia.org/wiki/%D0%9B%D0%B0%D1%82%D0%B8%D0%BD%D1%81%D0%BA%D0%B8%D0%B9_%D1%8F%D0%B7%D1%8B%D0%BA"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Rectangle 5"/>
          <p:cNvSpPr>
            <a:spLocks noChangeArrowheads="1"/>
          </p:cNvSpPr>
          <p:nvPr/>
        </p:nvSpPr>
        <p:spPr bwMode="auto">
          <a:xfrm>
            <a:off x="335360" y="332656"/>
            <a:ext cx="11449272" cy="7017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endParaRPr lang="ru-RU" b="1" dirty="0">
              <a:solidFill>
                <a:srgbClr val="FFFF00"/>
              </a:solidFill>
            </a:endParaRPr>
          </a:p>
          <a:p>
            <a:pPr algn="ctr"/>
            <a:endParaRPr lang="ru-RU" b="1" dirty="0">
              <a:solidFill>
                <a:srgbClr val="FFFF00"/>
              </a:solidFill>
            </a:endParaRPr>
          </a:p>
          <a:p>
            <a:pPr algn="ctr"/>
            <a:endParaRPr lang="ru-RU" b="1" dirty="0"/>
          </a:p>
          <a:p>
            <a:pPr algn="ctr"/>
            <a:endParaRPr lang="ru-RU" sz="3600" b="1" dirty="0">
              <a:latin typeface="+mn-lt"/>
            </a:endParaRPr>
          </a:p>
          <a:p>
            <a:pPr algn="ctr"/>
            <a:endParaRPr lang="ru-RU" sz="3600" dirty="0">
              <a:effectLst/>
              <a:latin typeface="Times New Roman" panose="02020603050405020304" pitchFamily="18" charset="0"/>
              <a:ea typeface="Times New Roman" panose="02020603050405020304" pitchFamily="18" charset="0"/>
            </a:endParaRPr>
          </a:p>
          <a:p>
            <a:pPr algn="ctr"/>
            <a:r>
              <a:rPr lang="ru-RU" sz="36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Times New Roman" panose="02020603050405020304" pitchFamily="18" charset="0"/>
              </a:rPr>
              <a:t>Организация и функционирование</a:t>
            </a:r>
          </a:p>
          <a:p>
            <a:pPr algn="ctr"/>
            <a:r>
              <a:rPr lang="ru-RU" sz="36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ea typeface="Times New Roman" panose="02020603050405020304" pitchFamily="18" charset="0"/>
              </a:rPr>
              <a:t>национальных служб крови государств – участников СНГ</a:t>
            </a:r>
            <a:endParaRPr lang="ru-RU" sz="3600" b="1" dirty="0">
              <a:solidFill>
                <a:srgbClr val="FFC000"/>
              </a:solidFill>
              <a:effectLst>
                <a:glow rad="152400">
                  <a:schemeClr val="accent1">
                    <a:alpha val="34000"/>
                  </a:schemeClr>
                </a:glow>
              </a:effectLst>
            </a:endParaRPr>
          </a:p>
          <a:p>
            <a:pPr algn="ctr"/>
            <a:endParaRPr lang="en-US" b="1" dirty="0">
              <a:solidFill>
                <a:srgbClr val="FFC000"/>
              </a:solidFill>
            </a:endParaRPr>
          </a:p>
          <a:p>
            <a:pPr algn="ctr"/>
            <a:endParaRPr lang="en-US" b="1" dirty="0">
              <a:solidFill>
                <a:srgbClr val="FFC000"/>
              </a:solidFill>
            </a:endParaRPr>
          </a:p>
          <a:p>
            <a:pPr algn="ctr"/>
            <a:endParaRPr lang="ru-RU" b="1" dirty="0">
              <a:solidFill>
                <a:srgbClr val="FFC000"/>
              </a:solidFill>
            </a:endParaRPr>
          </a:p>
          <a:p>
            <a:pPr algn="ctr"/>
            <a:r>
              <a:rPr lang="ru-RU" b="1" dirty="0">
                <a:solidFill>
                  <a:srgbClr val="FFFF00"/>
                </a:solidFill>
              </a:rPr>
              <a:t> </a:t>
            </a:r>
          </a:p>
          <a:p>
            <a:r>
              <a:rPr lang="ru-RU" dirty="0"/>
              <a:t> </a:t>
            </a:r>
          </a:p>
          <a:p>
            <a:r>
              <a:rPr lang="ru-RU" dirty="0"/>
              <a:t> </a:t>
            </a:r>
          </a:p>
          <a:p>
            <a:r>
              <a:rPr lang="ru-RU" dirty="0"/>
              <a:t> </a:t>
            </a:r>
          </a:p>
          <a:p>
            <a:r>
              <a:rPr lang="ru-RU" dirty="0"/>
              <a:t> </a:t>
            </a:r>
          </a:p>
          <a:p>
            <a:r>
              <a:rPr lang="ru-RU" dirty="0"/>
              <a:t> </a:t>
            </a:r>
          </a:p>
          <a:p>
            <a:r>
              <a:rPr lang="ru-RU" dirty="0"/>
              <a:t> </a:t>
            </a:r>
          </a:p>
          <a:p>
            <a:r>
              <a:rPr lang="ru-RU" dirty="0"/>
              <a:t>								 </a:t>
            </a:r>
          </a:p>
          <a:p>
            <a:r>
              <a:rPr lang="ru-RU" dirty="0"/>
              <a:t>				</a:t>
            </a:r>
          </a:p>
        </p:txBody>
      </p:sp>
    </p:spTree>
    <p:extLst>
      <p:ext uri="{BB962C8B-B14F-4D97-AF65-F5344CB8AC3E}">
        <p14:creationId xmlns:p14="http://schemas.microsoft.com/office/powerpoint/2010/main" val="316133949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857233"/>
            <a:ext cx="9144000" cy="6001643"/>
          </a:xfrm>
          <a:prstGeom prst="rect">
            <a:avLst/>
          </a:prstGeom>
        </p:spPr>
        <p:txBody>
          <a:bodyPr wrap="square">
            <a:spAutoFit/>
          </a:bodyPr>
          <a:lstStyle/>
          <a:p>
            <a:pPr algn="just"/>
            <a:r>
              <a:rPr lang="ru-RU" sz="2400" dirty="0"/>
              <a:t>Для совершенствования системы государственного контроля за качеством, безопасностью и эффективностью медицинского применения крови, ее компонентов </a:t>
            </a:r>
            <a:r>
              <a:rPr lang="ru-RU" sz="2400" dirty="0">
                <a:solidFill>
                  <a:srgbClr val="FF0000"/>
                </a:solidFill>
              </a:rPr>
              <a:t>законопроектом вводятся Правила надлежащей практики заготовки крови, ее компонентов, устанавливается перечень технических нормативных правовых актов в области донорства, определяется статус службы трансфузиологического надзора (гемонадзора)</a:t>
            </a:r>
            <a:r>
              <a:rPr lang="ru-RU" sz="2400" dirty="0"/>
              <a:t>, что позволит обеспечить создание и функционирование государственной системы сбора, научной оценки и контроля информации о безопасности, качестве и эффективности крови, ее компонентов при их медицинском применении, в том числе, мониторинг неблагоприятных последствий медицинского применения крови, ее компонентов (трансфузионных реакций и посттрансфузионных осложнений), а также оперативность в принятии соответствующих регуляторных решений.</a:t>
            </a:r>
            <a:endParaRPr lang="ru-RU" sz="2400" dirty="0">
              <a:latin typeface="+mn-lt"/>
            </a:endParaRP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66B14FB2-566B-4E31-AAD1-21E41C03925C}"/>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276373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15480" y="1628800"/>
            <a:ext cx="9144000" cy="3108543"/>
          </a:xfrm>
          <a:prstGeom prst="rect">
            <a:avLst/>
          </a:prstGeom>
        </p:spPr>
        <p:txBody>
          <a:bodyPr wrap="square">
            <a:spAutoFit/>
          </a:bodyPr>
          <a:lstStyle/>
          <a:p>
            <a:pPr algn="just"/>
            <a:r>
              <a:rPr lang="ru-RU" sz="2800" dirty="0"/>
              <a:t>Законопроектом </a:t>
            </a:r>
            <a:r>
              <a:rPr lang="ru-RU" sz="2800" dirty="0">
                <a:solidFill>
                  <a:srgbClr val="FF0000"/>
                </a:solidFill>
              </a:rPr>
              <a:t>закрепляются современные технологии повышения безопасности крови, ее компонентов для жизни и здоровья пациентов</a:t>
            </a:r>
            <a:r>
              <a:rPr lang="ru-RU" sz="2800" dirty="0"/>
              <a:t>: карантинизация, обеднение лейкоцитами, облучение ионизирующим излучением (рентгеновским излучением, гамма-излучением), редукция патогенных биологических агентов (патогенредукция) и другие.</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0F2E3460-945C-4BCF-B51B-3AC83EC14486}"/>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27714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785794"/>
            <a:ext cx="10116616" cy="4832092"/>
          </a:xfrm>
          <a:prstGeom prst="rect">
            <a:avLst/>
          </a:prstGeom>
        </p:spPr>
        <p:txBody>
          <a:bodyPr wrap="square">
            <a:spAutoFit/>
          </a:bodyPr>
          <a:lstStyle/>
          <a:p>
            <a:pPr algn="just"/>
            <a:r>
              <a:rPr lang="ru-RU" sz="2800" dirty="0"/>
              <a:t>Для обеспечения необходимого уровня защиты прав и законных интересов доноров, охраны их здоровья законопроектом</a:t>
            </a:r>
            <a:r>
              <a:rPr lang="ru-RU" sz="2800" dirty="0">
                <a:solidFill>
                  <a:schemeClr val="accent6">
                    <a:lumMod val="20000"/>
                    <a:lumOff val="80000"/>
                  </a:schemeClr>
                </a:solidFill>
              </a:rPr>
              <a:t> </a:t>
            </a:r>
            <a:r>
              <a:rPr lang="ru-RU" sz="2800" dirty="0">
                <a:solidFill>
                  <a:srgbClr val="FF0000"/>
                </a:solidFill>
              </a:rPr>
              <a:t>впервые</a:t>
            </a:r>
            <a:r>
              <a:rPr lang="ru-RU" sz="2800" dirty="0">
                <a:solidFill>
                  <a:schemeClr val="accent6">
                    <a:lumMod val="20000"/>
                    <a:lumOff val="80000"/>
                  </a:schemeClr>
                </a:solidFill>
              </a:rPr>
              <a:t> </a:t>
            </a:r>
            <a:r>
              <a:rPr lang="ru-RU" sz="2800" dirty="0">
                <a:solidFill>
                  <a:srgbClr val="FF0000"/>
                </a:solidFill>
              </a:rPr>
              <a:t>предусмотрено комплексное регулирование вопросов применения в отношении доноров вспомогательных медицинских технологий</a:t>
            </a:r>
            <a:r>
              <a:rPr lang="ru-RU" sz="2800" dirty="0"/>
              <a:t>. </a:t>
            </a:r>
          </a:p>
          <a:p>
            <a:pPr algn="just"/>
            <a:endParaRPr lang="ru-RU" sz="2800" dirty="0"/>
          </a:p>
          <a:p>
            <a:pPr algn="just"/>
            <a:r>
              <a:rPr lang="ru-RU" sz="2800" dirty="0"/>
              <a:t>Ранее положения, связанные с гарантиями и компенсациями при применении в отношении доноров вспомогательных медицинских технологий на уровне законодательных актов отсутствовали, что создавало определенные трудности, при определении правового статуса данной категории граждан.</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BCCD404E-674B-4166-BE97-671033F7C8D2}"/>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27448" y="1268760"/>
            <a:ext cx="10116616" cy="4031873"/>
          </a:xfrm>
          <a:prstGeom prst="rect">
            <a:avLst/>
          </a:prstGeom>
        </p:spPr>
        <p:txBody>
          <a:bodyPr wrap="square">
            <a:spAutoFit/>
          </a:bodyPr>
          <a:lstStyle/>
          <a:p>
            <a:pPr algn="just"/>
            <a:r>
              <a:rPr lang="ru-RU" sz="3200" dirty="0"/>
              <a:t>Законопроектом </a:t>
            </a:r>
            <a:r>
              <a:rPr lang="ru-RU" sz="3200" dirty="0">
                <a:solidFill>
                  <a:srgbClr val="FF0000"/>
                </a:solidFill>
              </a:rPr>
              <a:t>детализирован перечень мероприятий по пропаганде, организации и развитию донорства, урегулирован статус общественного координационного совета в области донорства.</a:t>
            </a:r>
            <a:endParaRPr lang="ru-RU" sz="3200" dirty="0"/>
          </a:p>
          <a:p>
            <a:pPr algn="just"/>
            <a:endParaRPr lang="ru-RU" sz="3200" dirty="0"/>
          </a:p>
          <a:p>
            <a:pPr algn="just"/>
            <a:r>
              <a:rPr lang="ru-RU" sz="3200" dirty="0"/>
              <a:t>Данные мероприятия позволят более активно вовлекать граждан к участию в регулярном добровольном безвозмездном донорстве</a:t>
            </a:r>
            <a:r>
              <a:rPr lang="ru-RU" sz="3200" dirty="0">
                <a:solidFill>
                  <a:schemeClr val="accent6">
                    <a:lumMod val="20000"/>
                    <a:lumOff val="80000"/>
                  </a:schemeClr>
                </a:solidFill>
              </a:rPr>
              <a:t>.</a:t>
            </a:r>
          </a:p>
        </p:txBody>
      </p:sp>
      <p:sp>
        <p:nvSpPr>
          <p:cNvPr id="3" name="Заголовок 1"/>
          <p:cNvSpPr>
            <a:spLocks noGrp="1"/>
          </p:cNvSpPr>
          <p:nvPr>
            <p:ph type="title"/>
          </p:nvPr>
        </p:nvSpPr>
        <p:spPr>
          <a:xfrm>
            <a:off x="1415480" y="71446"/>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F7FDDAEF-56D5-412D-9A3D-956E78231374}"/>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785794"/>
            <a:ext cx="10260632" cy="5262979"/>
          </a:xfrm>
          <a:prstGeom prst="rect">
            <a:avLst/>
          </a:prstGeom>
        </p:spPr>
        <p:txBody>
          <a:bodyPr wrap="square">
            <a:spAutoFit/>
          </a:bodyPr>
          <a:lstStyle/>
          <a:p>
            <a:pPr algn="just"/>
            <a:r>
              <a:rPr lang="ru-RU" sz="2800" dirty="0"/>
              <a:t>Законопроектом предполагается </a:t>
            </a:r>
            <a:r>
              <a:rPr lang="ru-RU" sz="2800" dirty="0">
                <a:solidFill>
                  <a:srgbClr val="FF0000"/>
                </a:solidFill>
              </a:rPr>
              <a:t>вести запрет на реализацию компонентов крови, заготовленных в Республике Беларусь, в другие государства, а донорскую кровь полностью исключить из объектов гражданско-правовых сделок за исключением сделок, носящих безвозмездный характер</a:t>
            </a:r>
            <a:r>
              <a:rPr lang="ru-RU" sz="2800" dirty="0">
                <a:solidFill>
                  <a:srgbClr val="FFFF00"/>
                </a:solidFill>
              </a:rPr>
              <a:t>.</a:t>
            </a:r>
          </a:p>
          <a:p>
            <a:pPr algn="just"/>
            <a:r>
              <a:rPr lang="ru-RU" sz="2800" dirty="0"/>
              <a:t>Статьей 4 законопроекта предлагается </a:t>
            </a:r>
            <a:r>
              <a:rPr lang="ru-RU" sz="2800" dirty="0">
                <a:solidFill>
                  <a:srgbClr val="FF0000"/>
                </a:solidFill>
              </a:rPr>
              <a:t>закрепить исключительное права государства на заготовку и (или) реализацию крови, ее компонентов </a:t>
            </a:r>
            <a:r>
              <a:rPr lang="ru-RU" sz="2800" dirty="0"/>
              <a:t>(внесение дополнений в Закон Республики Беларусь от 15 июля 2010 г. «Об объектах, находящихся только в собственности государства, и видах деятельности, на осуществление которых распространяется исключительное право государства»).</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29963737-B409-419B-80A8-D5C03295208A}"/>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31504" y="1196752"/>
            <a:ext cx="9144000" cy="3847207"/>
          </a:xfrm>
          <a:prstGeom prst="rect">
            <a:avLst/>
          </a:prstGeom>
        </p:spPr>
        <p:txBody>
          <a:bodyPr wrap="square">
            <a:spAutoFit/>
          </a:bodyPr>
          <a:lstStyle/>
          <a:p>
            <a:pPr algn="just"/>
            <a:endParaRPr lang="ru-RU" sz="2800" dirty="0"/>
          </a:p>
          <a:p>
            <a:pPr algn="just"/>
            <a:r>
              <a:rPr lang="ru-RU" sz="3600" dirty="0"/>
              <a:t>Законопроектом урегулирован порядок защиты информации, составляющей врачебную тайну, и основных персональных данных, содержащихся в Единой базе данных донорства и Едином регистре доноров крови, ее компонентов</a:t>
            </a:r>
            <a:r>
              <a:rPr lang="ru-RU" sz="3600" dirty="0">
                <a:solidFill>
                  <a:schemeClr val="accent6">
                    <a:lumMod val="20000"/>
                    <a:lumOff val="80000"/>
                  </a:schemeClr>
                </a:solidFill>
              </a:rPr>
              <a:t>.</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2C047EF1-C66A-4909-B154-479921D75E8C}"/>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730642" y="2204864"/>
            <a:ext cx="8730716" cy="1569660"/>
          </a:xfrm>
          <a:prstGeom prst="rect">
            <a:avLst/>
          </a:prstGeom>
        </p:spPr>
        <p:txBody>
          <a:bodyPr wrap="square">
            <a:spAutoFit/>
          </a:bodyPr>
          <a:lstStyle/>
          <a:p>
            <a:pPr algn="just"/>
            <a:r>
              <a:rPr lang="ru-RU" sz="3200" dirty="0"/>
              <a:t>Законопроектом предполагается увеличить возраст доноров для выполнения донорской функции </a:t>
            </a:r>
            <a:r>
              <a:rPr lang="ru-RU" sz="3200" dirty="0">
                <a:solidFill>
                  <a:srgbClr val="FF0000"/>
                </a:solidFill>
              </a:rPr>
              <a:t>с 60 до 65 лет.</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29963737-B409-419B-80A8-D5C03295208A}"/>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372414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785795"/>
            <a:ext cx="9900592" cy="5078313"/>
          </a:xfrm>
          <a:prstGeom prst="rect">
            <a:avLst/>
          </a:prstGeom>
        </p:spPr>
        <p:txBody>
          <a:bodyPr wrap="square">
            <a:spAutoFit/>
          </a:bodyPr>
          <a:lstStyle/>
          <a:p>
            <a:pPr algn="just"/>
            <a:r>
              <a:rPr lang="ru-RU" sz="2400" b="1" dirty="0"/>
              <a:t>Гарантии, предоставляемые донорам, сдавшим </a:t>
            </a:r>
          </a:p>
          <a:p>
            <a:pPr algn="just"/>
            <a:r>
              <a:rPr lang="ru-RU" sz="2400" b="1" dirty="0"/>
              <a:t>кровь, а также компоненты крови</a:t>
            </a:r>
            <a:r>
              <a:rPr lang="ru-RU" sz="2400" b="1" dirty="0">
                <a:solidFill>
                  <a:schemeClr val="accent6">
                    <a:lumMod val="20000"/>
                    <a:lumOff val="80000"/>
                  </a:schemeClr>
                </a:solidFill>
              </a:rPr>
              <a:t> </a:t>
            </a:r>
            <a:r>
              <a:rPr lang="ru-RU" sz="3600" dirty="0">
                <a:solidFill>
                  <a:schemeClr val="accent6">
                    <a:lumMod val="20000"/>
                    <a:lumOff val="80000"/>
                  </a:schemeClr>
                </a:solidFill>
              </a:rPr>
              <a:t>:</a:t>
            </a:r>
          </a:p>
          <a:p>
            <a:pPr algn="just"/>
            <a:endParaRPr lang="ru-RU" sz="2400" dirty="0">
              <a:solidFill>
                <a:schemeClr val="accent6">
                  <a:lumMod val="20000"/>
                  <a:lumOff val="80000"/>
                </a:schemeClr>
              </a:solidFill>
            </a:endParaRPr>
          </a:p>
          <a:p>
            <a:pPr algn="just"/>
            <a:r>
              <a:rPr lang="ru-RU" sz="2400" dirty="0"/>
              <a:t>1. получение бесплатного питания перед и после донации;</a:t>
            </a:r>
          </a:p>
          <a:p>
            <a:pPr algn="just"/>
            <a:r>
              <a:rPr lang="ru-RU" sz="2400" dirty="0"/>
              <a:t>2. освобождение от работы в день выполнения донорской функции с сохранением за ними среднего заработка за этот день (исполнения обязанностей военной службы (службы) с сохранением за ними денежного довольствия за этот день);</a:t>
            </a:r>
          </a:p>
          <a:p>
            <a:pPr algn="just"/>
            <a:r>
              <a:rPr lang="ru-RU" sz="2400" dirty="0">
                <a:solidFill>
                  <a:srgbClr val="FF0000"/>
                </a:solidFill>
              </a:rPr>
              <a:t>3.Возмещение расходов (получение денежной компенсации)  связанных с выполнением донорской функции, в том числе на усиленное питание в междонационный период</a:t>
            </a:r>
          </a:p>
          <a:p>
            <a:pPr algn="just"/>
            <a:r>
              <a:rPr lang="ru-RU" sz="2400" dirty="0"/>
              <a:t>4. дополнительный день освобождения от работы без сохранения заработной платы</a:t>
            </a:r>
            <a:r>
              <a:rPr lang="ru-RU" sz="2400" dirty="0">
                <a:solidFill>
                  <a:schemeClr val="accent6">
                    <a:lumMod val="20000"/>
                    <a:lumOff val="80000"/>
                  </a:schemeClr>
                </a:solidFill>
              </a:rPr>
              <a:t> </a:t>
            </a:r>
            <a:r>
              <a:rPr lang="ru-RU" sz="2400" dirty="0">
                <a:solidFill>
                  <a:srgbClr val="FF0000"/>
                </a:solidFill>
              </a:rPr>
              <a:t>(донорам, сдавшим кровь);</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 </a:t>
            </a:r>
            <a:endParaRPr lang="ru-RU" sz="2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2068963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15480" y="1196752"/>
            <a:ext cx="10116616" cy="4339650"/>
          </a:xfrm>
          <a:prstGeom prst="rect">
            <a:avLst/>
          </a:prstGeom>
        </p:spPr>
        <p:txBody>
          <a:bodyPr wrap="square">
            <a:spAutoFit/>
          </a:bodyPr>
          <a:lstStyle/>
          <a:p>
            <a:pPr algn="just"/>
            <a:r>
              <a:rPr lang="ru-RU" sz="2800" b="1" dirty="0"/>
              <a:t>Гарантии, предоставляемые донорам, сдавшими </a:t>
            </a:r>
          </a:p>
          <a:p>
            <a:pPr algn="just"/>
            <a:r>
              <a:rPr lang="ru-RU" sz="2800" b="1" dirty="0">
                <a:solidFill>
                  <a:srgbClr val="FF0000"/>
                </a:solidFill>
              </a:rPr>
              <a:t>кровь, компоненты крови и отказавшиеся от компенсации за выполнение донорской функции</a:t>
            </a:r>
            <a:r>
              <a:rPr lang="ru-RU" sz="2800" b="1" dirty="0"/>
              <a:t>:</a:t>
            </a:r>
          </a:p>
          <a:p>
            <a:pPr algn="just"/>
            <a:endParaRPr lang="ru-RU" sz="2400" b="1" dirty="0"/>
          </a:p>
          <a:p>
            <a:pPr algn="just"/>
            <a:r>
              <a:rPr lang="ru-RU" sz="2400" dirty="0"/>
              <a:t>1. получение бесплатного питания перед и после донации;</a:t>
            </a:r>
          </a:p>
          <a:p>
            <a:pPr algn="just"/>
            <a:endParaRPr lang="ru-RU" sz="2400" dirty="0"/>
          </a:p>
          <a:p>
            <a:pPr algn="just"/>
            <a:r>
              <a:rPr lang="ru-RU" sz="2400" dirty="0"/>
              <a:t>2. освобождение от работы в день выполнения донорской функции с сохранением за ними среднего заработка за этот день (исполнения обязанностей военной службы (</a:t>
            </a:r>
            <a:r>
              <a:rPr lang="ru-RU" sz="2400" dirty="0" err="1"/>
              <a:t>службы</a:t>
            </a:r>
            <a:r>
              <a:rPr lang="ru-RU" sz="2400" dirty="0"/>
              <a:t>) с сохранением за ними денежного довольствия за этот день);</a:t>
            </a:r>
          </a:p>
          <a:p>
            <a:pPr algn="just"/>
            <a:endParaRPr lang="ru-RU" sz="2400" dirty="0">
              <a:solidFill>
                <a:schemeClr val="accent6">
                  <a:lumMod val="20000"/>
                  <a:lumOff val="80000"/>
                </a:schemeClr>
              </a:solidFill>
            </a:endParaRP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spTree>
    <p:extLst>
      <p:ext uri="{BB962C8B-B14F-4D97-AF65-F5344CB8AC3E}">
        <p14:creationId xmlns:p14="http://schemas.microsoft.com/office/powerpoint/2010/main" val="4240103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15480" y="928670"/>
            <a:ext cx="10044608" cy="5262979"/>
          </a:xfrm>
          <a:prstGeom prst="rect">
            <a:avLst/>
          </a:prstGeom>
        </p:spPr>
        <p:txBody>
          <a:bodyPr wrap="square">
            <a:spAutoFit/>
          </a:bodyPr>
          <a:lstStyle/>
          <a:p>
            <a:pPr algn="just"/>
            <a:r>
              <a:rPr lang="ru-RU" sz="2400" dirty="0">
                <a:solidFill>
                  <a:srgbClr val="FF0000"/>
                </a:solidFill>
              </a:rPr>
              <a:t>Расширяет социальный пакет граждан, награжденных нагрудным знаком отличия Министерства здравоохранения Республики Беларусь «Ганаровы донар Рэспублiкi Беларусь»:</a:t>
            </a:r>
          </a:p>
          <a:p>
            <a:pPr algn="just"/>
            <a:r>
              <a:rPr lang="ru-RU" sz="2200" dirty="0"/>
              <a:t>внеочередное медицинское обслуживание в государственных организациях здравоохранения, в том числе и в тех, в которых они обслуживались до выхода на пенсию, если иное не предусмотрено законодательством;</a:t>
            </a:r>
          </a:p>
          <a:p>
            <a:pPr algn="just"/>
            <a:endParaRPr lang="ru-RU" sz="2200" dirty="0"/>
          </a:p>
          <a:p>
            <a:pPr algn="just"/>
            <a:r>
              <a:rPr lang="ru-RU" sz="2200" dirty="0"/>
              <a:t>внеочередной прием в учреждения социального обслуживания, осуществляющие стационарное социальное обслуживание;</a:t>
            </a:r>
          </a:p>
          <a:p>
            <a:pPr algn="just"/>
            <a:endParaRPr lang="ru-RU" sz="2200" dirty="0"/>
          </a:p>
          <a:p>
            <a:pPr algn="just"/>
            <a:r>
              <a:rPr lang="ru-RU" sz="2200" dirty="0"/>
              <a:t>внеочередное пользование всеми видами услуг связи, физкультурно-оздоровительных услуг, услуг организаций культуры, подразделений юридических лиц, осуществляющих культурную деятельность, приобретение билетов на все виды транспорта, льготное обслуживание организациями розничной торговли и бытового обслуживания;</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3444C938-C870-48F9-BBA8-37B931CADAE5}"/>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30"/>
          <p:cNvSpPr>
            <a:spLocks noChangeArrowheads="1"/>
          </p:cNvSpPr>
          <p:nvPr/>
        </p:nvSpPr>
        <p:spPr bwMode="auto">
          <a:xfrm>
            <a:off x="1524000" y="0"/>
            <a:ext cx="9144000" cy="757238"/>
          </a:xfrm>
          <a:prstGeom prst="rect">
            <a:avLst/>
          </a:prstGeom>
          <a:noFill/>
          <a:ln>
            <a:noFill/>
          </a:ln>
          <a:effectLst/>
        </p:spPr>
        <p:txBody>
          <a:bodyPr>
            <a:spAutoFit/>
          </a:bodyPr>
          <a:lstStyle/>
          <a:p>
            <a:pPr algn="ctr" defTabSz="811212" eaLnBrk="0" hangingPunct="0">
              <a:lnSpc>
                <a:spcPct val="90000"/>
              </a:lnSpc>
              <a:defRPr/>
            </a:pPr>
            <a:endParaRPr lang="ru-RU" altLang="ru-RU" sz="2000" dirty="0">
              <a:solidFill>
                <a:srgbClr val="BBE0E3"/>
              </a:solidFill>
              <a:effectLst>
                <a:outerShdw blurRad="38100" dist="38100" dir="2700000" algn="tl">
                  <a:srgbClr val="000000"/>
                </a:outerShdw>
              </a:effectLst>
              <a:latin typeface="Arial Black" pitchFamily="34" charset="0"/>
            </a:endParaRPr>
          </a:p>
          <a:p>
            <a:pPr algn="ctr" defTabSz="811212" eaLnBrk="0" hangingPunct="0">
              <a:lnSpc>
                <a:spcPct val="90000"/>
              </a:lnSpc>
              <a:defRPr/>
            </a:pPr>
            <a:r>
              <a:rPr lang="ru-RU" altLang="ru-RU" sz="2800" b="1" dirty="0">
                <a:solidFill>
                  <a:schemeClr val="accent1">
                    <a:lumMod val="50000"/>
                  </a:schemeClr>
                </a:solidFill>
                <a:effectLst>
                  <a:outerShdw blurRad="38100" dist="38100" dir="2700000" algn="tl">
                    <a:srgbClr val="000000"/>
                  </a:outerShdw>
                </a:effectLst>
                <a:latin typeface="Tahoma" pitchFamily="34" charset="0"/>
                <a:cs typeface="Tahoma" pitchFamily="34" charset="0"/>
              </a:rPr>
              <a:t>Донорство</a:t>
            </a:r>
          </a:p>
        </p:txBody>
      </p:sp>
      <p:sp>
        <p:nvSpPr>
          <p:cNvPr id="22532" name="Прямоугольник 1"/>
          <p:cNvSpPr>
            <a:spLocks noChangeArrowheads="1"/>
          </p:cNvSpPr>
          <p:nvPr/>
        </p:nvSpPr>
        <p:spPr bwMode="auto">
          <a:xfrm>
            <a:off x="948582" y="914400"/>
            <a:ext cx="10331994" cy="5293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0" hangingPunct="0"/>
            <a:r>
              <a:rPr lang="ru-RU" altLang="ru-RU" sz="2000" b="1" dirty="0">
                <a:solidFill>
                  <a:srgbClr val="222222"/>
                </a:solidFill>
              </a:rPr>
              <a:t>Донорская кровь является стратегическим ресурсом обеспечения потребностей здравоохранения, поэтому Всемирная Организация Здравоохранения (ВОЗ) рекомендует государственное регулирование ее заготовки, переработки и распределения Здоровый донор является единственным источником крови и ее компонентов (эритроцитов,  плазмы, </a:t>
            </a:r>
            <a:r>
              <a:rPr lang="ru-RU" altLang="ru-RU" sz="2000" b="1" dirty="0">
                <a:solidFill>
                  <a:srgbClr val="000000"/>
                </a:solidFill>
              </a:rPr>
              <a:t>тромбоцитов).(</a:t>
            </a:r>
            <a:r>
              <a:rPr lang="ru-RU" altLang="ru-RU" sz="2000" dirty="0">
                <a:solidFill>
                  <a:srgbClr val="000000"/>
                </a:solidFill>
              </a:rPr>
              <a:t> Шифр МКБ 10 Z52.0 Донор крови).</a:t>
            </a:r>
            <a:r>
              <a:rPr lang="ru-RU" altLang="ru-RU" sz="2000" b="1" dirty="0">
                <a:solidFill>
                  <a:srgbClr val="000000"/>
                </a:solidFill>
              </a:rPr>
              <a:t> </a:t>
            </a:r>
          </a:p>
          <a:p>
            <a:pPr algn="just" eaLnBrk="0" hangingPunct="0"/>
            <a:r>
              <a:rPr lang="ru-RU" altLang="ru-RU" sz="2000" b="1" dirty="0">
                <a:solidFill>
                  <a:srgbClr val="000000"/>
                </a:solidFill>
              </a:rPr>
              <a:t>За последние 10 лет в мире наблюдается снижение числа доноров крови. Это определяется старением населения, ограничением  по медицинским показаниям количества регулярных доноров крови Поэтому  ВОЗ определила в качестве важнейшей национальной задачи сохранение и увеличение донорских кадров. </a:t>
            </a:r>
          </a:p>
          <a:p>
            <a:pPr algn="just" eaLnBrk="0" hangingPunct="0"/>
            <a:r>
              <a:rPr lang="ru-RU" altLang="ru-RU" sz="2000" b="1" dirty="0">
                <a:solidFill>
                  <a:srgbClr val="000000"/>
                </a:solidFill>
              </a:rPr>
              <a:t>Донорство крови</a:t>
            </a:r>
            <a:r>
              <a:rPr lang="ru-RU" altLang="ru-RU" sz="2000" dirty="0">
                <a:solidFill>
                  <a:srgbClr val="000000"/>
                </a:solidFill>
              </a:rPr>
              <a:t> (от лат</a:t>
            </a:r>
            <a:r>
              <a:rPr lang="ru-RU" altLang="ru-RU" sz="2000" dirty="0">
                <a:solidFill>
                  <a:srgbClr val="000000"/>
                </a:solidFill>
                <a:hlinkClick r:id="rId2" tooltip="Латинский язык"/>
              </a:rPr>
              <a:t>.</a:t>
            </a:r>
            <a:r>
              <a:rPr lang="ru-RU" altLang="ru-RU" sz="2000" dirty="0">
                <a:solidFill>
                  <a:srgbClr val="000000"/>
                </a:solidFill>
              </a:rPr>
              <a:t> </a:t>
            </a:r>
            <a:r>
              <a:rPr lang="ru-RU" altLang="ru-RU" sz="2000" i="1" dirty="0" err="1">
                <a:solidFill>
                  <a:srgbClr val="000000"/>
                </a:solidFill>
              </a:rPr>
              <a:t>donare</a:t>
            </a:r>
            <a:r>
              <a:rPr lang="ru-RU" altLang="ru-RU" sz="2000" dirty="0">
                <a:solidFill>
                  <a:srgbClr val="000000"/>
                </a:solidFill>
              </a:rPr>
              <a:t> — «дарить») и (или) её компонентов — добровольная сдача крови и (или) её компонентов донорами, а также мероприятия, направленные на организацию и обеспечение безопасности заготовки крови и её компонентов</a:t>
            </a:r>
            <a:r>
              <a:rPr lang="ru-RU" altLang="ru-RU" sz="2000" dirty="0">
                <a:solidFill>
                  <a:srgbClr val="222222"/>
                </a:solidFill>
              </a:rPr>
              <a:t>. </a:t>
            </a:r>
          </a:p>
          <a:p>
            <a:pPr algn="just" eaLnBrk="0" hangingPunct="0"/>
            <a:r>
              <a:rPr lang="ru-RU" altLang="ru-RU" sz="2000" dirty="0">
                <a:solidFill>
                  <a:srgbClr val="FF0000"/>
                </a:solidFill>
              </a:rPr>
              <a:t>Организация донорства- вопрос политический, социальный, медицинский</a:t>
            </a:r>
          </a:p>
          <a:p>
            <a:pPr algn="just" eaLnBrk="0" hangingPunct="0"/>
            <a:endParaRPr lang="ru-RU" altLang="ru-RU" dirty="0">
              <a:solidFill>
                <a:srgbClr val="000000"/>
              </a:solidFill>
            </a:endParaRPr>
          </a:p>
        </p:txBody>
      </p:sp>
      <p:pic>
        <p:nvPicPr>
          <p:cNvPr id="6" name="Picture 8" descr="C:\Users\Zal\Downloads\РНПЦ ТиМБ (2).png">
            <a:extLst>
              <a:ext uri="{FF2B5EF4-FFF2-40B4-BE49-F238E27FC236}">
                <a16:creationId xmlns:a16="http://schemas.microsoft.com/office/drawing/2014/main" id="{39F5F7A8-BED0-4EFC-BC3B-4E217391AC7A}"/>
              </a:ext>
            </a:extLst>
          </p:cNvPr>
          <p:cNvPicPr>
            <a:picLocks noChangeAspect="1" noChangeArrowheads="1"/>
          </p:cNvPicPr>
          <p:nvPr/>
        </p:nvPicPr>
        <p:blipFill>
          <a:blip r:embed="rId3"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610076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15480" y="1196752"/>
            <a:ext cx="9828584" cy="4893647"/>
          </a:xfrm>
          <a:prstGeom prst="rect">
            <a:avLst/>
          </a:prstGeom>
        </p:spPr>
        <p:txBody>
          <a:bodyPr wrap="square">
            <a:spAutoFit/>
          </a:bodyPr>
          <a:lstStyle/>
          <a:p>
            <a:pPr algn="just"/>
            <a:r>
              <a:rPr lang="ru-RU" sz="2400" dirty="0">
                <a:solidFill>
                  <a:srgbClr val="FF0000"/>
                </a:solidFill>
              </a:rPr>
              <a:t>Расширяет социальный пакет граждан, награжденных нагрудным знаком отличия Министерства здравоохранения Республики Беларусь «Ганаровы донар Рэспублiкi Беларусь»:</a:t>
            </a:r>
          </a:p>
          <a:p>
            <a:pPr algn="just"/>
            <a:endParaRPr lang="ru-RU" sz="2400" dirty="0"/>
          </a:p>
          <a:p>
            <a:pPr algn="just"/>
            <a:r>
              <a:rPr lang="ru-RU" sz="2400" dirty="0"/>
              <a:t>повышение пенсии по достижении общеустановленного пенсионного возраста в соответствии с законодательством о пенсионном обеспечении;</a:t>
            </a:r>
          </a:p>
          <a:p>
            <a:pPr algn="just"/>
            <a:endParaRPr lang="ru-RU" sz="2400" dirty="0"/>
          </a:p>
          <a:p>
            <a:pPr algn="just"/>
            <a:r>
              <a:rPr lang="ru-RU" sz="2400" dirty="0"/>
              <a:t>25-процентная скидка на платные медицинские услуги в государственных организациях здравоохранения;</a:t>
            </a:r>
          </a:p>
          <a:p>
            <a:pPr algn="just"/>
            <a:r>
              <a:rPr lang="ru-RU" sz="2400" dirty="0"/>
              <a:t>трудовой отпуск (</a:t>
            </a:r>
            <a:r>
              <a:rPr lang="ru-RU" sz="2400" dirty="0" err="1"/>
              <a:t>отпуск</a:t>
            </a:r>
            <a:r>
              <a:rPr lang="ru-RU" sz="2400" dirty="0"/>
              <a:t> военнослужащих) в летнее или другое удобное время;</a:t>
            </a:r>
          </a:p>
          <a:p>
            <a:pPr algn="just"/>
            <a:endParaRPr lang="ru-RU" sz="2400" dirty="0"/>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2ED3BFA0-7B1A-4709-A489-4D02BA46A307}"/>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819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626186" y="-31160"/>
            <a:ext cx="8939627"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eaLnBrk="0" hangingPunct="0"/>
            <a:r>
              <a:rPr lang="ru-RU" sz="2000" b="1" dirty="0">
                <a:solidFill>
                  <a:srgbClr val="002060"/>
                </a:solidFill>
                <a:ea typeface="Times New Roman" panose="02020603050405020304" pitchFamily="18" charset="0"/>
              </a:rPr>
              <a:t>Гарантии и компенсации донорам крови, ее компонентов</a:t>
            </a:r>
          </a:p>
          <a:p>
            <a:pPr eaLnBrk="0" hangingPunct="0"/>
            <a:endParaRPr lang="ru-RU" sz="2000" dirty="0">
              <a:solidFill>
                <a:srgbClr val="002060"/>
              </a:solidFill>
            </a:endParaRPr>
          </a:p>
          <a:p>
            <a:pPr eaLnBrk="0" hangingPunct="0"/>
            <a:endParaRPr lang="ru-RU" sz="2000" dirty="0">
              <a:solidFill>
                <a:srgbClr val="000000"/>
              </a:solidFill>
            </a:endParaRPr>
          </a:p>
        </p:txBody>
      </p:sp>
      <p:graphicFrame>
        <p:nvGraphicFramePr>
          <p:cNvPr id="5" name="Таблица 4">
            <a:extLst>
              <a:ext uri="{FF2B5EF4-FFF2-40B4-BE49-F238E27FC236}">
                <a16:creationId xmlns:a16="http://schemas.microsoft.com/office/drawing/2014/main" id="{283AAF0A-4F1F-4E6B-85CF-DE4B119FB1EB}"/>
              </a:ext>
            </a:extLst>
          </p:cNvPr>
          <p:cNvGraphicFramePr>
            <a:graphicFrameLocks noGrp="1"/>
          </p:cNvGraphicFramePr>
          <p:nvPr>
            <p:extLst>
              <p:ext uri="{D42A27DB-BD31-4B8C-83A1-F6EECF244321}">
                <p14:modId xmlns:p14="http://schemas.microsoft.com/office/powerpoint/2010/main" val="886103931"/>
              </p:ext>
            </p:extLst>
          </p:nvPr>
        </p:nvGraphicFramePr>
        <p:xfrm>
          <a:off x="299356" y="408693"/>
          <a:ext cx="11593286" cy="6040614"/>
        </p:xfrm>
        <a:graphic>
          <a:graphicData uri="http://schemas.openxmlformats.org/drawingml/2006/table">
            <a:tbl>
              <a:tblPr firstRow="1" firstCol="1" bandRow="1"/>
              <a:tblGrid>
                <a:gridCol w="2205045">
                  <a:extLst>
                    <a:ext uri="{9D8B030D-6E8A-4147-A177-3AD203B41FA5}">
                      <a16:colId xmlns:a16="http://schemas.microsoft.com/office/drawing/2014/main" val="2630502493"/>
                    </a:ext>
                  </a:extLst>
                </a:gridCol>
                <a:gridCol w="1581323">
                  <a:extLst>
                    <a:ext uri="{9D8B030D-6E8A-4147-A177-3AD203B41FA5}">
                      <a16:colId xmlns:a16="http://schemas.microsoft.com/office/drawing/2014/main" val="2336413649"/>
                    </a:ext>
                  </a:extLst>
                </a:gridCol>
                <a:gridCol w="1602192">
                  <a:extLst>
                    <a:ext uri="{9D8B030D-6E8A-4147-A177-3AD203B41FA5}">
                      <a16:colId xmlns:a16="http://schemas.microsoft.com/office/drawing/2014/main" val="1762004395"/>
                    </a:ext>
                  </a:extLst>
                </a:gridCol>
                <a:gridCol w="1602192">
                  <a:extLst>
                    <a:ext uri="{9D8B030D-6E8A-4147-A177-3AD203B41FA5}">
                      <a16:colId xmlns:a16="http://schemas.microsoft.com/office/drawing/2014/main" val="3032498972"/>
                    </a:ext>
                  </a:extLst>
                </a:gridCol>
                <a:gridCol w="1583643">
                  <a:extLst>
                    <a:ext uri="{9D8B030D-6E8A-4147-A177-3AD203B41FA5}">
                      <a16:colId xmlns:a16="http://schemas.microsoft.com/office/drawing/2014/main" val="3223172475"/>
                    </a:ext>
                  </a:extLst>
                </a:gridCol>
                <a:gridCol w="1583643">
                  <a:extLst>
                    <a:ext uri="{9D8B030D-6E8A-4147-A177-3AD203B41FA5}">
                      <a16:colId xmlns:a16="http://schemas.microsoft.com/office/drawing/2014/main" val="364197104"/>
                    </a:ext>
                  </a:extLst>
                </a:gridCol>
                <a:gridCol w="1435248">
                  <a:extLst>
                    <a:ext uri="{9D8B030D-6E8A-4147-A177-3AD203B41FA5}">
                      <a16:colId xmlns:a16="http://schemas.microsoft.com/office/drawing/2014/main" val="3256451668"/>
                    </a:ext>
                  </a:extLst>
                </a:gridCol>
              </a:tblGrid>
              <a:tr h="508432">
                <a:tc rowSpan="2">
                  <a:txBody>
                    <a:bodyPr/>
                    <a:lstStyle/>
                    <a:p>
                      <a:pPr algn="ctr">
                        <a:lnSpc>
                          <a:spcPct val="115000"/>
                        </a:lnSpc>
                        <a:spcAft>
                          <a:spcPts val="1000"/>
                        </a:spcAft>
                      </a:pPr>
                      <a:br>
                        <a:rPr lang="ru-RU" sz="1200" dirty="0">
                          <a:effectLst/>
                          <a:latin typeface="Calibri" panose="020F0502020204030204" pitchFamily="34" charset="0"/>
                          <a:ea typeface="Calibri" panose="020F0502020204030204" pitchFamily="34" charset="0"/>
                          <a:cs typeface="Times New Roman" panose="02020603050405020304" pitchFamily="18" charset="0"/>
                        </a:rPr>
                      </a:b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Категории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1000"/>
                        </a:spcAft>
                      </a:pPr>
                      <a:r>
                        <a:rPr lang="ru-RU"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Существующая редакция</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ru-RU"/>
                    </a:p>
                  </a:txBody>
                  <a:tcPr/>
                </a:tc>
                <a:tc gridSpan="2">
                  <a:txBody>
                    <a:bodyPr/>
                    <a:lstStyle/>
                    <a:p>
                      <a:pPr algn="ctr">
                        <a:lnSpc>
                          <a:spcPct val="100000"/>
                        </a:lnSpc>
                        <a:spcAft>
                          <a:spcPts val="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Предложения до корректировки </a:t>
                      </a:r>
                      <a:endParaRPr lang="ru-RU"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ru-RU"/>
                    </a:p>
                  </a:txBody>
                  <a:tcPr/>
                </a:tc>
                <a:tc gridSpan="2">
                  <a:txBody>
                    <a:bodyPr/>
                    <a:lstStyle/>
                    <a:p>
                      <a:pPr algn="ctr">
                        <a:lnSpc>
                          <a:spcPct val="100000"/>
                        </a:lnSpc>
                        <a:spcAft>
                          <a:spcPts val="0"/>
                        </a:spcAft>
                      </a:pPr>
                      <a:r>
                        <a:rPr lang="ru-RU"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 учетом замечаний</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ru-RU"/>
                    </a:p>
                  </a:txBody>
                  <a:tcPr/>
                </a:tc>
                <a:extLst>
                  <a:ext uri="{0D108BD9-81ED-4DB2-BD59-A6C34878D82A}">
                    <a16:rowId xmlns:a16="http://schemas.microsoft.com/office/drawing/2014/main" val="4074726997"/>
                  </a:ext>
                </a:extLst>
              </a:tr>
              <a:tr h="1040271">
                <a:tc vMerge="1">
                  <a:txBody>
                    <a:bodyPr/>
                    <a:lstStyle/>
                    <a:p>
                      <a:endParaRPr lang="ru-RU"/>
                    </a:p>
                  </a:txBody>
                  <a:tcPr/>
                </a:tc>
                <a:tc>
                  <a:txBody>
                    <a:bodyPr/>
                    <a:lstStyle/>
                    <a:p>
                      <a:pPr algn="ctr">
                        <a:lnSpc>
                          <a:spcPct val="100000"/>
                        </a:lnSpc>
                        <a:spcAft>
                          <a:spcPts val="0"/>
                        </a:spcAft>
                      </a:pPr>
                      <a:r>
                        <a:rPr lang="ru-RU" sz="1200"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По выбору</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Платные (кровь и компоненты)</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200"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По выбору</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Безвозмездные (кровь и компоненты)</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200"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По выбору</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Платные (кровь и компоненты)</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Безвозмездные </a:t>
                      </a:r>
                      <a:r>
                        <a:rPr lang="ru-RU" sz="1200"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Кровь без выбора </a:t>
                      </a: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 исключением ст. 35</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Aft>
                          <a:spcPts val="0"/>
                        </a:spcAft>
                      </a:pPr>
                      <a:r>
                        <a:rPr lang="ru-RU" sz="1200"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Компоненты крови по выбору</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Доноры крови, Доноры компонентов крови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Доноры, отказавшиеся от возмещения расходов, связанных с выполнением донорской функции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6484312"/>
                  </a:ext>
                </a:extLst>
              </a:tr>
              <a:tr h="237292">
                <a:tc>
                  <a:txBody>
                    <a:bodyPr/>
                    <a:lstStyle/>
                    <a:p>
                      <a:pPr>
                        <a:lnSpc>
                          <a:spcPct val="115000"/>
                        </a:lnSpc>
                        <a:spcAft>
                          <a:spcPts val="1000"/>
                        </a:spcAft>
                      </a:pPr>
                      <a:r>
                        <a:rPr lang="ru-RU" sz="12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Питание до донации (паек)</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extLst>
                  <a:ext uri="{0D108BD9-81ED-4DB2-BD59-A6C34878D82A}">
                    <a16:rowId xmlns:a16="http://schemas.microsoft.com/office/drawing/2014/main" val="98846974"/>
                  </a:ext>
                </a:extLst>
              </a:tr>
              <a:tr h="511786">
                <a:tc>
                  <a:txBody>
                    <a:bodyPr/>
                    <a:lstStyle/>
                    <a:p>
                      <a:pPr>
                        <a:lnSpc>
                          <a:spcPct val="115000"/>
                        </a:lnSpc>
                        <a:spcAft>
                          <a:spcPts val="1000"/>
                        </a:spcAft>
                      </a:pPr>
                      <a:r>
                        <a:rPr lang="ru-RU" sz="12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Питание после донации</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ru-RU" sz="12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(или компенсация)</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extLst>
                  <a:ext uri="{0D108BD9-81ED-4DB2-BD59-A6C34878D82A}">
                    <a16:rowId xmlns:a16="http://schemas.microsoft.com/office/drawing/2014/main" val="3945367400"/>
                  </a:ext>
                </a:extLst>
              </a:tr>
              <a:tr h="586839">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День отдыха с сохранением за ним среднего заработка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дня за счет службы крови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1 день за счет нанимателя</a:t>
                      </a: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100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1 день за счет службы крови</a:t>
                      </a: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1000"/>
                        </a:spcAft>
                        <a:buClrTx/>
                        <a:buSzTx/>
                        <a:buFontTx/>
                        <a:buNone/>
                        <a:tabLst/>
                        <a:defRPr/>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1 день за счет службы крови</a:t>
                      </a: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lnSpc>
                          <a:spcPct val="115000"/>
                        </a:lnSpc>
                        <a:spcAft>
                          <a:spcPts val="100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1 день за счет службы крови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lnSpc>
                          <a:spcPct val="115000"/>
                        </a:lnSpc>
                        <a:spcAft>
                          <a:spcPts val="1000"/>
                        </a:spcAft>
                      </a:pPr>
                      <a:r>
                        <a:rPr lang="ru-RU" sz="1500" dirty="0">
                          <a:effectLst/>
                          <a:latin typeface="Times New Roman" panose="02020603050405020304" pitchFamily="18" charset="0"/>
                          <a:ea typeface="Calibri" panose="020F0502020204030204" pitchFamily="34" charset="0"/>
                          <a:cs typeface="Times New Roman" panose="02020603050405020304" pitchFamily="18" charset="0"/>
                        </a:rPr>
                        <a:t>1 день за счет службы крови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488097389"/>
                  </a:ext>
                </a:extLst>
              </a:tr>
              <a:tr h="931549">
                <a:tc>
                  <a:txBody>
                    <a:bodyPr/>
                    <a:lstStyle/>
                    <a:p>
                      <a:pPr>
                        <a:lnSpc>
                          <a:spcPct val="115000"/>
                        </a:lnSpc>
                        <a:spcAft>
                          <a:spcPts val="100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Возмещение расходов за выполнение донорской функции (финансовая компенсация)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1000"/>
                        </a:spcAft>
                      </a:pPr>
                      <a:r>
                        <a:rPr lang="ru-RU"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00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r>
                        <a:rPr lang="en-US" sz="150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(будет значительно увеличена до уровня существующей платы за кровь)</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extLst>
                  <a:ext uri="{0D108BD9-81ED-4DB2-BD59-A6C34878D82A}">
                    <a16:rowId xmlns:a16="http://schemas.microsoft.com/office/drawing/2014/main" val="56735642"/>
                  </a:ext>
                </a:extLst>
              </a:tr>
              <a:tr h="297254">
                <a:tc>
                  <a:txBody>
                    <a:bodyPr/>
                    <a:lstStyle/>
                    <a:p>
                      <a:pPr>
                        <a:lnSpc>
                          <a:spcPct val="115000"/>
                        </a:lnSpc>
                        <a:spcAft>
                          <a:spcPts val="1000"/>
                        </a:spcAft>
                      </a:pPr>
                      <a:r>
                        <a:rPr lang="ru-RU" sz="12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Плата за кровь, ее компоненты</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extLst>
                  <a:ext uri="{0D108BD9-81ED-4DB2-BD59-A6C34878D82A}">
                    <a16:rowId xmlns:a16="http://schemas.microsoft.com/office/drawing/2014/main" val="2892881579"/>
                  </a:ext>
                </a:extLst>
              </a:tr>
              <a:tr h="836115">
                <a:tc>
                  <a:txBody>
                    <a:bodyPr/>
                    <a:lstStyle/>
                    <a:p>
                      <a:pPr>
                        <a:lnSpc>
                          <a:spcPct val="115000"/>
                        </a:lnSpc>
                        <a:spcAft>
                          <a:spcPts val="1000"/>
                        </a:spcAft>
                      </a:pPr>
                      <a:r>
                        <a:rPr lang="ru-RU" sz="12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Право награждения знаком отличия «Ганаровы донар Рэспублікі Беларусь»</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extLst>
                  <a:ext uri="{0D108BD9-81ED-4DB2-BD59-A6C34878D82A}">
                    <a16:rowId xmlns:a16="http://schemas.microsoft.com/office/drawing/2014/main" val="1805732233"/>
                  </a:ext>
                </a:extLst>
              </a:tr>
              <a:tr h="995218">
                <a:tc>
                  <a:txBody>
                    <a:bodyPr/>
                    <a:lstStyle/>
                    <a:p>
                      <a:pPr>
                        <a:lnSpc>
                          <a:spcPct val="115000"/>
                        </a:lnSpc>
                        <a:spcAft>
                          <a:spcPts val="1000"/>
                        </a:spcAft>
                      </a:pPr>
                      <a:r>
                        <a:rPr lang="ru-RU" sz="12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Право на сохранение оплаты листка нетрудоспособности в размере 100% с первого дня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37258" marR="37258" marT="588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extLst>
                  <a:ext uri="{0D108BD9-81ED-4DB2-BD59-A6C34878D82A}">
                    <a16:rowId xmlns:a16="http://schemas.microsoft.com/office/drawing/2014/main" val="2351797117"/>
                  </a:ext>
                </a:extLst>
              </a:tr>
            </a:tbl>
          </a:graphicData>
        </a:graphic>
      </p:graphicFrame>
    </p:spTree>
    <p:extLst>
      <p:ext uri="{BB962C8B-B14F-4D97-AF65-F5344CB8AC3E}">
        <p14:creationId xmlns:p14="http://schemas.microsoft.com/office/powerpoint/2010/main" val="380973709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524000" y="-230831"/>
            <a:ext cx="9372600"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08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eaLnBrk="0" hangingPunct="0"/>
            <a:endParaRPr lang="ru-RU" sz="2000" dirty="0">
              <a:solidFill>
                <a:srgbClr val="002060"/>
              </a:solidFill>
              <a:ea typeface="Times New Roman" panose="02020603050405020304" pitchFamily="18" charset="0"/>
            </a:endParaRPr>
          </a:p>
          <a:p>
            <a:pPr algn="ctr" eaLnBrk="0" hangingPunct="0"/>
            <a:r>
              <a:rPr lang="ru-RU" sz="2000" dirty="0">
                <a:solidFill>
                  <a:srgbClr val="002060"/>
                </a:solidFill>
                <a:ea typeface="Times New Roman" panose="02020603050405020304" pitchFamily="18" charset="0"/>
              </a:rPr>
              <a:t>Изменение гарантий и компенсаций доноров награжденных знаком отличия «Ганаровы донар Рэспублiкi Беларусь»</a:t>
            </a:r>
            <a:endParaRPr lang="ru-RU" sz="2000" dirty="0">
              <a:solidFill>
                <a:srgbClr val="002060"/>
              </a:solidFill>
            </a:endParaRPr>
          </a:p>
          <a:p>
            <a:pPr algn="ctr" eaLnBrk="0" hangingPunct="0"/>
            <a:endParaRPr lang="ru-RU" dirty="0">
              <a:solidFill>
                <a:srgbClr val="000000"/>
              </a:solidFill>
            </a:endParaRPr>
          </a:p>
        </p:txBody>
      </p:sp>
      <p:pic>
        <p:nvPicPr>
          <p:cNvPr id="5" name="Picture 8" descr="C:\Users\Zal\Downloads\РНПЦ ТиМБ (2).png">
            <a:extLst>
              <a:ext uri="{FF2B5EF4-FFF2-40B4-BE49-F238E27FC236}">
                <a16:creationId xmlns:a16="http://schemas.microsoft.com/office/drawing/2014/main" id="{5E2C061B-D320-4F24-B5A2-27689F4C365A}"/>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graphicFrame>
        <p:nvGraphicFramePr>
          <p:cNvPr id="6" name="Таблица 5">
            <a:extLst>
              <a:ext uri="{FF2B5EF4-FFF2-40B4-BE49-F238E27FC236}">
                <a16:creationId xmlns:a16="http://schemas.microsoft.com/office/drawing/2014/main" id="{99D19C3E-7070-466A-A9A2-D6C5B13BF267}"/>
              </a:ext>
            </a:extLst>
          </p:cNvPr>
          <p:cNvGraphicFramePr>
            <a:graphicFrameLocks noGrp="1"/>
          </p:cNvGraphicFramePr>
          <p:nvPr>
            <p:extLst>
              <p:ext uri="{D42A27DB-BD31-4B8C-83A1-F6EECF244321}">
                <p14:modId xmlns:p14="http://schemas.microsoft.com/office/powerpoint/2010/main" val="4150326570"/>
              </p:ext>
            </p:extLst>
          </p:nvPr>
        </p:nvGraphicFramePr>
        <p:xfrm>
          <a:off x="407368" y="1061832"/>
          <a:ext cx="11233249" cy="5357587"/>
        </p:xfrm>
        <a:graphic>
          <a:graphicData uri="http://schemas.openxmlformats.org/drawingml/2006/table">
            <a:tbl>
              <a:tblPr firstRow="1" firstCol="1" bandRow="1"/>
              <a:tblGrid>
                <a:gridCol w="3733931">
                  <a:extLst>
                    <a:ext uri="{9D8B030D-6E8A-4147-A177-3AD203B41FA5}">
                      <a16:colId xmlns:a16="http://schemas.microsoft.com/office/drawing/2014/main" val="2107806872"/>
                    </a:ext>
                  </a:extLst>
                </a:gridCol>
                <a:gridCol w="2525235">
                  <a:extLst>
                    <a:ext uri="{9D8B030D-6E8A-4147-A177-3AD203B41FA5}">
                      <a16:colId xmlns:a16="http://schemas.microsoft.com/office/drawing/2014/main" val="3796510553"/>
                    </a:ext>
                  </a:extLst>
                </a:gridCol>
                <a:gridCol w="2570167">
                  <a:extLst>
                    <a:ext uri="{9D8B030D-6E8A-4147-A177-3AD203B41FA5}">
                      <a16:colId xmlns:a16="http://schemas.microsoft.com/office/drawing/2014/main" val="310935960"/>
                    </a:ext>
                  </a:extLst>
                </a:gridCol>
                <a:gridCol w="2403916">
                  <a:extLst>
                    <a:ext uri="{9D8B030D-6E8A-4147-A177-3AD203B41FA5}">
                      <a16:colId xmlns:a16="http://schemas.microsoft.com/office/drawing/2014/main" val="3514027133"/>
                    </a:ext>
                  </a:extLst>
                </a:gridCol>
              </a:tblGrid>
              <a:tr h="939248">
                <a:tc rowSpan="2">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Категории</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Действующая редакция</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0000"/>
                        </a:lnSpc>
                        <a:spcAft>
                          <a:spcPts val="0"/>
                        </a:spcAft>
                      </a:pPr>
                      <a:r>
                        <a:rPr lang="ru-RU"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Предложения до корректировки </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0000"/>
                        </a:lnSpc>
                        <a:spcAft>
                          <a:spcPts val="0"/>
                        </a:spcAft>
                      </a:pPr>
                      <a:r>
                        <a:rPr lang="ru-RU" sz="15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 учетом замечаний</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284745134"/>
                  </a:ext>
                </a:extLst>
              </a:tr>
              <a:tr h="1072453">
                <a:tc vMerge="1">
                  <a:txBody>
                    <a:bodyPr/>
                    <a:lstStyle/>
                    <a:p>
                      <a:endParaRPr lang="ru-RU"/>
                    </a:p>
                  </a:txBody>
                  <a:tcPr/>
                </a:tc>
                <a:tc>
                  <a:txBody>
                    <a:bodyPr/>
                    <a:lstStyle/>
                    <a:p>
                      <a:pPr algn="ctr">
                        <a:lnSpc>
                          <a:spcPct val="100000"/>
                        </a:lnSpc>
                        <a:spcAft>
                          <a:spcPts val="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Платные и безвозмездные </a:t>
                      </a:r>
                      <a:r>
                        <a:rPr lang="ru-RU" sz="15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(соотношение донаций </a:t>
                      </a:r>
                      <a:endParaRPr lang="ru-RU" sz="15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0000"/>
                        </a:lnSpc>
                        <a:spcAft>
                          <a:spcPts val="0"/>
                        </a:spcAft>
                      </a:pPr>
                      <a:r>
                        <a:rPr lang="ru-RU" sz="15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к 2)</a:t>
                      </a:r>
                      <a:endParaRPr lang="ru-RU" sz="15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Только безвозмездные</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Доноры и доноры, отказавшиеся от компенсаций </a:t>
                      </a:r>
                    </a:p>
                    <a:p>
                      <a:pPr algn="ctr">
                        <a:lnSpc>
                          <a:spcPct val="100000"/>
                        </a:lnSpc>
                        <a:spcAft>
                          <a:spcPts val="0"/>
                        </a:spcAft>
                      </a:pPr>
                      <a:r>
                        <a:rPr lang="ru-RU" sz="15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5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соотношение донаций </a:t>
                      </a:r>
                    </a:p>
                    <a:p>
                      <a:pPr algn="ctr">
                        <a:lnSpc>
                          <a:spcPct val="100000"/>
                        </a:lnSpc>
                        <a:spcAft>
                          <a:spcPts val="0"/>
                        </a:spcAft>
                      </a:pPr>
                      <a:r>
                        <a:rPr lang="ru-RU" sz="1500" b="1"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a:t>
                      </a:r>
                      <a:r>
                        <a:rPr lang="ru-RU" sz="1500" b="1"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 4)</a:t>
                      </a:r>
                      <a:endParaRPr lang="ru-RU" sz="15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292048"/>
                  </a:ext>
                </a:extLst>
              </a:tr>
              <a:tr h="467905">
                <a:tc>
                  <a:txBody>
                    <a:bodyPr/>
                    <a:lstStyle/>
                    <a:p>
                      <a:pPr algn="just">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Отпуск в любое удобное время</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9995190"/>
                  </a:ext>
                </a:extLst>
              </a:tr>
              <a:tr h="935812">
                <a:tc>
                  <a:txBody>
                    <a:bodyPr/>
                    <a:lstStyle/>
                    <a:p>
                      <a:pPr algn="just">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Внеочередное обслуживание в организациях здравоохранения</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1191529"/>
                  </a:ext>
                </a:extLst>
              </a:tr>
              <a:tr h="935812">
                <a:tc>
                  <a:txBody>
                    <a:bodyPr/>
                    <a:lstStyle/>
                    <a:p>
                      <a:pPr algn="just">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Надбавка к минимальной пенсии по возрасту</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dirty="0">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6566787"/>
                  </a:ext>
                </a:extLst>
              </a:tr>
              <a:tr h="467905">
                <a:tc>
                  <a:txBody>
                    <a:bodyPr/>
                    <a:lstStyle/>
                    <a:p>
                      <a:pPr algn="just">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Ежегодная выплата в размере 3 б.в.</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en-US" sz="15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extLst>
                  <a:ext uri="{0D108BD9-81ED-4DB2-BD59-A6C34878D82A}">
                    <a16:rowId xmlns:a16="http://schemas.microsoft.com/office/drawing/2014/main" val="2257660455"/>
                  </a:ext>
                </a:extLst>
              </a:tr>
              <a:tr h="467905">
                <a:tc>
                  <a:txBody>
                    <a:bodyPr/>
                    <a:lstStyle/>
                    <a:p>
                      <a:pPr algn="just">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Скидка на платные медицинские услуги</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500" kern="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нет</a:t>
                      </a:r>
                      <a:endParaRPr lang="ru-RU" sz="150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D4B4"/>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875" marR="56875" marT="789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a:txBody>
                    <a:bodyPr/>
                    <a:lstStyle/>
                    <a:p>
                      <a:pPr algn="ctr">
                        <a:lnSpc>
                          <a:spcPct val="115000"/>
                        </a:lnSpc>
                        <a:spcAft>
                          <a:spcPts val="1000"/>
                        </a:spcAft>
                      </a:pPr>
                      <a:r>
                        <a:rPr lang="ru-RU" sz="15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да</a:t>
                      </a:r>
                      <a:endParaRPr lang="ru-RU" sz="15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extLst>
                  <a:ext uri="{0D108BD9-81ED-4DB2-BD59-A6C34878D82A}">
                    <a16:rowId xmlns:a16="http://schemas.microsoft.com/office/drawing/2014/main" val="2009263132"/>
                  </a:ext>
                </a:extLst>
              </a:tr>
            </a:tbl>
          </a:graphicData>
        </a:graphic>
      </p:graphicFrame>
    </p:spTree>
    <p:extLst>
      <p:ext uri="{BB962C8B-B14F-4D97-AF65-F5344CB8AC3E}">
        <p14:creationId xmlns:p14="http://schemas.microsoft.com/office/powerpoint/2010/main" val="213301016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3000" fill="hold"/>
                                        <p:tgtEl>
                                          <p:spTgt spid="5"/>
                                        </p:tgtEl>
                                        <p:attrNameLst>
                                          <p:attrName>ppt_w</p:attrName>
                                        </p:attrNameLst>
                                      </p:cBhvr>
                                      <p:tavLst>
                                        <p:tav tm="0">
                                          <p:val>
                                            <p:fltVal val="0"/>
                                          </p:val>
                                        </p:tav>
                                        <p:tav tm="100000">
                                          <p:val>
                                            <p:strVal val="#ppt_w"/>
                                          </p:val>
                                        </p:tav>
                                      </p:tavLst>
                                    </p:anim>
                                    <p:anim calcmode="lin" valueType="num">
                                      <p:cBhvr>
                                        <p:cTn id="8" dur="3000" fill="hold"/>
                                        <p:tgtEl>
                                          <p:spTgt spid="5"/>
                                        </p:tgtEl>
                                        <p:attrNameLst>
                                          <p:attrName>ppt_h</p:attrName>
                                        </p:attrNameLst>
                                      </p:cBhvr>
                                      <p:tavLst>
                                        <p:tav tm="0">
                                          <p:val>
                                            <p:fltVal val="0"/>
                                          </p:val>
                                        </p:tav>
                                        <p:tav tm="100000">
                                          <p:val>
                                            <p:strVal val="#ppt_h"/>
                                          </p:val>
                                        </p:tav>
                                      </p:tavLst>
                                    </p:anim>
                                    <p:anim calcmode="lin" valueType="num">
                                      <p:cBhvr>
                                        <p:cTn id="9" dur="3000" fill="hold"/>
                                        <p:tgtEl>
                                          <p:spTgt spid="5"/>
                                        </p:tgtEl>
                                        <p:attrNameLst>
                                          <p:attrName>style.rotation</p:attrName>
                                        </p:attrNameLst>
                                      </p:cBhvr>
                                      <p:tavLst>
                                        <p:tav tm="0">
                                          <p:val>
                                            <p:fltVal val="360"/>
                                          </p:val>
                                        </p:tav>
                                        <p:tav tm="100000">
                                          <p:val>
                                            <p:fltVal val="0"/>
                                          </p:val>
                                        </p:tav>
                                      </p:tavLst>
                                    </p:anim>
                                    <p:animEffect transition="in" filter="fade">
                                      <p:cBhvr>
                                        <p:cTn id="10"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34DEA8E6-A233-4D15-B284-A0964101609B}"/>
              </a:ext>
            </a:extLst>
          </p:cNvPr>
          <p:cNvGraphicFramePr>
            <a:graphicFrameLocks noGrp="1"/>
          </p:cNvGraphicFramePr>
          <p:nvPr>
            <p:extLst>
              <p:ext uri="{D42A27DB-BD31-4B8C-83A1-F6EECF244321}">
                <p14:modId xmlns:p14="http://schemas.microsoft.com/office/powerpoint/2010/main" val="1933314741"/>
              </p:ext>
            </p:extLst>
          </p:nvPr>
        </p:nvGraphicFramePr>
        <p:xfrm>
          <a:off x="335360" y="351561"/>
          <a:ext cx="11521279" cy="6432442"/>
        </p:xfrm>
        <a:graphic>
          <a:graphicData uri="http://schemas.openxmlformats.org/drawingml/2006/table">
            <a:tbl>
              <a:tblPr firstRow="1" firstCol="1" bandRow="1"/>
              <a:tblGrid>
                <a:gridCol w="2316119">
                  <a:extLst>
                    <a:ext uri="{9D8B030D-6E8A-4147-A177-3AD203B41FA5}">
                      <a16:colId xmlns:a16="http://schemas.microsoft.com/office/drawing/2014/main" val="1395503262"/>
                    </a:ext>
                  </a:extLst>
                </a:gridCol>
                <a:gridCol w="1322256">
                  <a:extLst>
                    <a:ext uri="{9D8B030D-6E8A-4147-A177-3AD203B41FA5}">
                      <a16:colId xmlns:a16="http://schemas.microsoft.com/office/drawing/2014/main" val="2496673478"/>
                    </a:ext>
                  </a:extLst>
                </a:gridCol>
                <a:gridCol w="1322256">
                  <a:extLst>
                    <a:ext uri="{9D8B030D-6E8A-4147-A177-3AD203B41FA5}">
                      <a16:colId xmlns:a16="http://schemas.microsoft.com/office/drawing/2014/main" val="3494682549"/>
                    </a:ext>
                  </a:extLst>
                </a:gridCol>
                <a:gridCol w="1322980">
                  <a:extLst>
                    <a:ext uri="{9D8B030D-6E8A-4147-A177-3AD203B41FA5}">
                      <a16:colId xmlns:a16="http://schemas.microsoft.com/office/drawing/2014/main" val="114772139"/>
                    </a:ext>
                  </a:extLst>
                </a:gridCol>
                <a:gridCol w="1322980">
                  <a:extLst>
                    <a:ext uri="{9D8B030D-6E8A-4147-A177-3AD203B41FA5}">
                      <a16:colId xmlns:a16="http://schemas.microsoft.com/office/drawing/2014/main" val="673862838"/>
                    </a:ext>
                  </a:extLst>
                </a:gridCol>
                <a:gridCol w="1328043">
                  <a:extLst>
                    <a:ext uri="{9D8B030D-6E8A-4147-A177-3AD203B41FA5}">
                      <a16:colId xmlns:a16="http://schemas.microsoft.com/office/drawing/2014/main" val="509848677"/>
                    </a:ext>
                  </a:extLst>
                </a:gridCol>
                <a:gridCol w="1328043">
                  <a:extLst>
                    <a:ext uri="{9D8B030D-6E8A-4147-A177-3AD203B41FA5}">
                      <a16:colId xmlns:a16="http://schemas.microsoft.com/office/drawing/2014/main" val="3294180460"/>
                    </a:ext>
                  </a:extLst>
                </a:gridCol>
                <a:gridCol w="1258602">
                  <a:extLst>
                    <a:ext uri="{9D8B030D-6E8A-4147-A177-3AD203B41FA5}">
                      <a16:colId xmlns:a16="http://schemas.microsoft.com/office/drawing/2014/main" val="149510427"/>
                    </a:ext>
                  </a:extLst>
                </a:gridCol>
              </a:tblGrid>
              <a:tr h="363440">
                <a:tc rowSpan="3">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Гарантии и компенсации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800"/>
                        </a:spcAft>
                      </a:pPr>
                      <a:r>
                        <a:rPr lang="ru-RU"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Республика Беларусь (существующий Закон)</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ru-RU"/>
                    </a:p>
                  </a:txBody>
                  <a:tcPr/>
                </a:tc>
                <a:tc gridSpan="2">
                  <a:txBody>
                    <a:bodyPr/>
                    <a:lstStyle/>
                    <a:p>
                      <a:pPr algn="ctr">
                        <a:lnSpc>
                          <a:spcPct val="107000"/>
                        </a:lnSpc>
                        <a:spcAft>
                          <a:spcPts val="800"/>
                        </a:spcAft>
                      </a:pPr>
                      <a:r>
                        <a:rPr lang="ru-RU" sz="1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Российская Федерация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CC2E5"/>
                    </a:solidFill>
                  </a:tcPr>
                </a:tc>
                <a:tc hMerge="1">
                  <a:txBody>
                    <a:bodyPr/>
                    <a:lstStyle/>
                    <a:p>
                      <a:endParaRPr lang="ru-RU"/>
                    </a:p>
                  </a:txBody>
                  <a:tcPr/>
                </a:tc>
                <a:tc gridSpan="2">
                  <a:txBody>
                    <a:bodyPr/>
                    <a:lstStyle/>
                    <a:p>
                      <a:pPr algn="ctr">
                        <a:lnSpc>
                          <a:spcPct val="107000"/>
                        </a:lnSpc>
                        <a:spcAft>
                          <a:spcPts val="800"/>
                        </a:spcAft>
                      </a:pPr>
                      <a:r>
                        <a:rPr lang="ru-RU"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Республика Казахстан</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5E0EB"/>
                    </a:solidFill>
                  </a:tcPr>
                </a:tc>
                <a:tc hMerge="1">
                  <a:txBody>
                    <a:bodyPr/>
                    <a:lstStyle/>
                    <a:p>
                      <a:endParaRPr lang="ru-RU"/>
                    </a:p>
                  </a:txBody>
                  <a:tcPr/>
                </a:tc>
                <a:tc>
                  <a:txBody>
                    <a:bodyPr/>
                    <a:lstStyle/>
                    <a:p>
                      <a:pPr algn="ctr">
                        <a:lnSpc>
                          <a:spcPct val="107000"/>
                        </a:lnSpc>
                        <a:spcAft>
                          <a:spcPts val="800"/>
                        </a:spcAft>
                      </a:pPr>
                      <a:r>
                        <a:rPr lang="ru-RU" sz="12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Республика Польша</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2828"/>
                    </a:solidFill>
                  </a:tcPr>
                </a:tc>
                <a:extLst>
                  <a:ext uri="{0D108BD9-81ED-4DB2-BD59-A6C34878D82A}">
                    <a16:rowId xmlns:a16="http://schemas.microsoft.com/office/drawing/2014/main" val="1403322803"/>
                  </a:ext>
                </a:extLst>
              </a:tr>
              <a:tr h="363440">
                <a:tc vMerge="1">
                  <a:txBody>
                    <a:bodyPr/>
                    <a:lstStyle/>
                    <a:p>
                      <a:endParaRPr lang="ru-RU"/>
                    </a:p>
                  </a:txBody>
                  <a:tcPr/>
                </a:tc>
                <a:tc gridSpan="2">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Категории донорства</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a:lnSpc>
                          <a:spcPct val="107000"/>
                        </a:lnSpc>
                        <a:spcAft>
                          <a:spcPts val="800"/>
                        </a:spcAft>
                      </a:pPr>
                      <a:r>
                        <a:rPr lang="ru-RU" sz="1200">
                          <a:effectLst/>
                          <a:latin typeface="Times New Roman" panose="02020603050405020304" pitchFamily="18" charset="0"/>
                          <a:ea typeface="Calibri" panose="020F0502020204030204" pitchFamily="34" charset="0"/>
                          <a:cs typeface="Times New Roman" panose="02020603050405020304" pitchFamily="18" charset="0"/>
                        </a:rPr>
                        <a:t>Категории донорства</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a:lnSpc>
                          <a:spcPct val="107000"/>
                        </a:lnSpc>
                        <a:spcAft>
                          <a:spcPts val="800"/>
                        </a:spcAft>
                      </a:pPr>
                      <a:r>
                        <a:rPr lang="ru-RU" sz="1200">
                          <a:effectLst/>
                          <a:latin typeface="Times New Roman" panose="02020603050405020304" pitchFamily="18" charset="0"/>
                          <a:ea typeface="Calibri" panose="020F0502020204030204" pitchFamily="34" charset="0"/>
                          <a:cs typeface="Times New Roman" panose="02020603050405020304" pitchFamily="18" charset="0"/>
                        </a:rPr>
                        <a:t>Категории донорства</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07000"/>
                        </a:lnSpc>
                        <a:spcAft>
                          <a:spcPts val="800"/>
                        </a:spcAft>
                      </a:pPr>
                      <a:r>
                        <a:rPr lang="ru-RU" sz="1200">
                          <a:effectLst/>
                          <a:latin typeface="Times New Roman" panose="02020603050405020304" pitchFamily="18" charset="0"/>
                          <a:ea typeface="Calibri" panose="020F0502020204030204" pitchFamily="34" charset="0"/>
                          <a:cs typeface="Times New Roman" panose="02020603050405020304" pitchFamily="18" charset="0"/>
                        </a:rPr>
                        <a:t>Категории донорства</a:t>
                      </a:r>
                      <a:endParaRPr lang="ru-RU" sz="120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8990438"/>
                  </a:ext>
                </a:extLst>
              </a:tr>
              <a:tr h="294203">
                <a:tc vMerge="1">
                  <a:txBody>
                    <a:bodyPr/>
                    <a:lstStyle/>
                    <a:p>
                      <a:endParaRPr lang="ru-RU"/>
                    </a:p>
                  </a:txBody>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платные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безвозмездные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Платные(отдельные категории)</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безвозмездные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платные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безвозмездные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200" dirty="0">
                          <a:effectLst/>
                          <a:latin typeface="Times New Roman" panose="02020603050405020304" pitchFamily="18" charset="0"/>
                          <a:ea typeface="Calibri" panose="020F0502020204030204" pitchFamily="34" charset="0"/>
                          <a:cs typeface="Times New Roman" panose="02020603050405020304" pitchFamily="18" charset="0"/>
                        </a:rPr>
                        <a:t>безвозмездные</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3596673"/>
                  </a:ext>
                </a:extLst>
              </a:tr>
              <a:tr h="287573">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Питание до донации </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effectLst/>
                          <a:latin typeface="Calibri" panose="020F0502020204030204" pitchFamily="34" charset="0"/>
                          <a:ea typeface="Calibri" panose="020F0502020204030204" pitchFamily="34" charset="0"/>
                          <a:cs typeface="Times New Roman" panose="02020603050405020304" pitchFamily="18" charset="0"/>
                        </a:rPr>
                        <a:t>Да</a:t>
                      </a: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effectLst/>
                          <a:latin typeface="Calibri" panose="020F0502020204030204" pitchFamily="34" charset="0"/>
                          <a:ea typeface="Calibri" panose="020F0502020204030204" pitchFamily="34" charset="0"/>
                          <a:cs typeface="Times New Roman" panose="02020603050405020304" pitchFamily="18" charset="0"/>
                        </a:rPr>
                        <a:t>да</a:t>
                      </a: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effectLst/>
                          <a:latin typeface="Calibri" panose="020F0502020204030204" pitchFamily="34" charset="0"/>
                          <a:ea typeface="Calibri" panose="020F0502020204030204" pitchFamily="34" charset="0"/>
                          <a:cs typeface="Times New Roman" panose="02020603050405020304" pitchFamily="18" charset="0"/>
                        </a:rPr>
                        <a:t>Да</a:t>
                      </a: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effectLst/>
                          <a:latin typeface="Calibri" panose="020F0502020204030204" pitchFamily="34" charset="0"/>
                          <a:ea typeface="Calibri" panose="020F0502020204030204" pitchFamily="34" charset="0"/>
                          <a:cs typeface="Times New Roman" panose="02020603050405020304" pitchFamily="18" charset="0"/>
                        </a:rPr>
                        <a:t>Да</a:t>
                      </a: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883694142"/>
                  </a:ext>
                </a:extLst>
              </a:tr>
              <a:tr h="454163">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Питание после донации</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(замена деньгами)</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876757628"/>
                  </a:ext>
                </a:extLst>
              </a:tr>
              <a:tr h="595296">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Освобождение от работы в день донации, </a:t>
                      </a:r>
                      <a:r>
                        <a:rPr lang="ru-RU" sz="1300" dirty="0">
                          <a:effectLst/>
                          <a:latin typeface="Times New Roman" panose="02020603050405020304" pitchFamily="18" charset="0"/>
                          <a:ea typeface="Times New Roman" panose="02020603050405020304" pitchFamily="18" charset="0"/>
                          <a:cs typeface="Times New Roman" panose="02020603050405020304" pitchFamily="18" charset="0"/>
                        </a:rPr>
                        <a:t>с сохранением за ними среднего заработка</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службы крови )</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(за счет </a:t>
                      </a:r>
                      <a:r>
                        <a:rPr lang="ru-RU" sz="1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аннимателя</a:t>
                      </a: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902277995"/>
                  </a:ext>
                </a:extLst>
              </a:tr>
              <a:tr h="595296">
                <a:tc>
                  <a:txBody>
                    <a:bodyPr/>
                    <a:lstStyle/>
                    <a:p>
                      <a:pPr>
                        <a:lnSpc>
                          <a:spcPct val="107000"/>
                        </a:lnSpc>
                        <a:spcAft>
                          <a:spcPts val="800"/>
                        </a:spcAft>
                      </a:pPr>
                      <a:r>
                        <a:rPr lang="ru-RU" sz="1300" dirty="0">
                          <a:effectLst/>
                          <a:latin typeface="Times New Roman" panose="02020603050405020304" pitchFamily="18" charset="0"/>
                          <a:ea typeface="Calibri" panose="020F0502020204030204" pitchFamily="34" charset="0"/>
                          <a:cs typeface="Times New Roman" panose="02020603050405020304" pitchFamily="18" charset="0"/>
                        </a:rPr>
                        <a:t>Дополнительно, </a:t>
                      </a:r>
                      <a:r>
                        <a:rPr lang="ru-RU" sz="1300" dirty="0">
                          <a:effectLst/>
                          <a:latin typeface="Times New Roman" panose="02020603050405020304" pitchFamily="18" charset="0"/>
                          <a:ea typeface="Times New Roman" panose="02020603050405020304" pitchFamily="18" charset="0"/>
                          <a:cs typeface="Times New Roman" panose="02020603050405020304" pitchFamily="18" charset="0"/>
                        </a:rPr>
                        <a:t>один день отдыха с сохранением за ним среднего заработка</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Да(за счет службы крови)</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Да(за счет нанимателя)</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60834163"/>
                  </a:ext>
                </a:extLst>
              </a:tr>
              <a:tr h="595296">
                <a:tc>
                  <a:txBody>
                    <a:bodyPr/>
                    <a:lstStyle/>
                    <a:p>
                      <a:pPr>
                        <a:lnSpc>
                          <a:spcPct val="107000"/>
                        </a:lnSpc>
                        <a:spcAft>
                          <a:spcPts val="800"/>
                        </a:spcAft>
                      </a:pPr>
                      <a:r>
                        <a:rPr lang="ru-RU" sz="1300" dirty="0">
                          <a:effectLst/>
                          <a:latin typeface="Times New Roman" panose="02020603050405020304" pitchFamily="18" charset="0"/>
                          <a:ea typeface="Calibri" panose="020F0502020204030204" pitchFamily="34" charset="0"/>
                          <a:cs typeface="Times New Roman" panose="02020603050405020304" pitchFamily="18" charset="0"/>
                        </a:rPr>
                        <a:t>Дополнительно, </a:t>
                      </a:r>
                      <a:r>
                        <a:rPr lang="ru-RU" sz="1300" dirty="0">
                          <a:effectLst/>
                          <a:latin typeface="Times New Roman" panose="02020603050405020304" pitchFamily="18" charset="0"/>
                          <a:ea typeface="Times New Roman" panose="02020603050405020304" pitchFamily="18" charset="0"/>
                          <a:cs typeface="Times New Roman" panose="02020603050405020304" pitchFamily="18" charset="0"/>
                        </a:rPr>
                        <a:t>один день отдыха без сохранения среднего заработка.</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45257716"/>
                  </a:ext>
                </a:extLst>
              </a:tr>
              <a:tr h="595296">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Денежные выплаты  </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(отдельным категориям доноров)</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86783823"/>
                  </a:ext>
                </a:extLst>
              </a:tr>
              <a:tr h="393540">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Право награждения знаком отличия</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194033586"/>
                  </a:ext>
                </a:extLst>
              </a:tr>
              <a:tr h="595296">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Право на сохранение оплаты листка нетрудоспособности в размере 100% с первого дня</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107143913"/>
                  </a:ext>
                </a:extLst>
              </a:tr>
              <a:tr h="221340">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Налоговые льготы</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221130761"/>
                  </a:ext>
                </a:extLst>
              </a:tr>
              <a:tr h="686987">
                <a:tc>
                  <a:txBody>
                    <a:bodyPr/>
                    <a:lstStyle/>
                    <a:p>
                      <a:pPr>
                        <a:lnSpc>
                          <a:spcPct val="107000"/>
                        </a:lnSpc>
                        <a:spcAft>
                          <a:spcPts val="800"/>
                        </a:spcAft>
                      </a:pPr>
                      <a:r>
                        <a:rPr lang="ru-RU" sz="13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Бесплатный проезд городским транспортом</a:t>
                      </a:r>
                      <a:endParaRPr lang="ru-RU"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нет</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07000"/>
                        </a:lnSpc>
                        <a:spcAft>
                          <a:spcPts val="800"/>
                        </a:spcAft>
                      </a:pPr>
                      <a:r>
                        <a:rPr lang="ru-RU" sz="1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да (после сдачи 15 л. крови)</a:t>
                      </a:r>
                      <a:endParaRPr lang="ru-RU"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50277" marR="502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642300407"/>
                  </a:ext>
                </a:extLst>
              </a:tr>
            </a:tbl>
          </a:graphicData>
        </a:graphic>
      </p:graphicFrame>
      <p:sp>
        <p:nvSpPr>
          <p:cNvPr id="4" name="TextBox 3">
            <a:extLst>
              <a:ext uri="{FF2B5EF4-FFF2-40B4-BE49-F238E27FC236}">
                <a16:creationId xmlns:a16="http://schemas.microsoft.com/office/drawing/2014/main" id="{AB6F7F5B-EADA-44C8-B419-42DBBE1E0B2C}"/>
              </a:ext>
            </a:extLst>
          </p:cNvPr>
          <p:cNvSpPr txBox="1"/>
          <p:nvPr/>
        </p:nvSpPr>
        <p:spPr>
          <a:xfrm>
            <a:off x="3359696" y="-22516"/>
            <a:ext cx="6097656" cy="374077"/>
          </a:xfrm>
          <a:prstGeom prst="rect">
            <a:avLst/>
          </a:prstGeom>
          <a:noFill/>
        </p:spPr>
        <p:txBody>
          <a:bodyPr wrap="square">
            <a:spAutoFit/>
          </a:bodyPr>
          <a:lstStyle/>
          <a:p>
            <a:pPr algn="ctr">
              <a:lnSpc>
                <a:spcPct val="107000"/>
              </a:lnSpc>
              <a:spcAft>
                <a:spcPts val="80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Гарантии и компенсации донорам крови, ее компонентов</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713407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D4B5B0-D0ED-4071-B6F7-CFB28A036760}"/>
              </a:ext>
            </a:extLst>
          </p:cNvPr>
          <p:cNvSpPr txBox="1"/>
          <p:nvPr/>
        </p:nvSpPr>
        <p:spPr>
          <a:xfrm>
            <a:off x="407368" y="620688"/>
            <a:ext cx="11377264" cy="3457357"/>
          </a:xfrm>
          <a:prstGeom prst="rect">
            <a:avLst/>
          </a:prstGeom>
          <a:noFill/>
        </p:spPr>
        <p:txBody>
          <a:bodyPr wrap="square">
            <a:spAutoFit/>
          </a:bodyPr>
          <a:lstStyle/>
          <a:p>
            <a:pPr marL="1530350" marR="161925" indent="-989965" algn="just" hangingPunct="0">
              <a:spcBef>
                <a:spcPts val="1200"/>
              </a:spcBef>
              <a:spcAft>
                <a:spcPts val="1200"/>
              </a:spcAft>
            </a:pPr>
            <a:r>
              <a:rPr lang="ru-RU" sz="2400" b="1" dirty="0">
                <a:solidFill>
                  <a:srgbClr val="000000"/>
                </a:solidFill>
                <a:effectLst/>
                <a:latin typeface="Times New Roman" panose="02020603050405020304" pitchFamily="18" charset="0"/>
                <a:ea typeface="Calibri" panose="020F0502020204030204" pitchFamily="34" charset="0"/>
              </a:rPr>
              <a:t>Статья 27. 	Условия взятия крови, ее компонентов</a:t>
            </a:r>
          </a:p>
          <a:p>
            <a:pPr indent="450215" algn="just">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Взятие крови, ее компонентов допускается при условии, что жизни и здоровью донора не будет причинен вред.</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Обязательным условием взятия крови, ее компонентов является наличие письменного согласия донора на взятие у него крови, ее компонентов. Принуждение к согласию на взятие крови, ее компонентов запрещается.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spcAft>
                <a:spcPts val="1000"/>
              </a:spcAft>
            </a:pPr>
            <a:r>
              <a:rPr lang="ru-RU" sz="2400" dirty="0">
                <a:solidFill>
                  <a:srgbClr val="000000"/>
                </a:solidFill>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t>По выбору донор крови, ее компонентов может отказаться от возмещения расходов, связанных с выполнением донорской функции.</a:t>
            </a:r>
            <a:endParaRPr lang="ru-RU" sz="24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3247977"/>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E44513-66AC-45BA-9E6C-E7F580A14AB8}"/>
              </a:ext>
            </a:extLst>
          </p:cNvPr>
          <p:cNvSpPr txBox="1"/>
          <p:nvPr/>
        </p:nvSpPr>
        <p:spPr>
          <a:xfrm>
            <a:off x="335360" y="701683"/>
            <a:ext cx="11665296" cy="5037085"/>
          </a:xfrm>
          <a:prstGeom prst="rect">
            <a:avLst/>
          </a:prstGeom>
          <a:noFill/>
        </p:spPr>
        <p:txBody>
          <a:bodyPr wrap="square">
            <a:spAutoFit/>
          </a:bodyPr>
          <a:lstStyle/>
          <a:p>
            <a:pPr marL="1530350" marR="161925" indent="-989965" algn="just" hangingPunct="0">
              <a:spcBef>
                <a:spcPts val="1200"/>
              </a:spcBef>
              <a:spcAft>
                <a:spcPts val="1200"/>
              </a:spcAft>
            </a:pPr>
            <a:r>
              <a:rPr lang="ru-RU" sz="2400" b="1" dirty="0">
                <a:solidFill>
                  <a:srgbClr val="000000"/>
                </a:solidFill>
                <a:effectLst/>
                <a:latin typeface="Times New Roman" panose="02020603050405020304" pitchFamily="18" charset="0"/>
                <a:ea typeface="Calibri" panose="020F0502020204030204" pitchFamily="34" charset="0"/>
              </a:rPr>
              <a:t>Статья 28. 	Условия применения в отношении донора вспомогательных медицинских технологий</a:t>
            </a:r>
          </a:p>
          <a:p>
            <a:pPr indent="450215"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В целях получения крови, ее компонентов со специфическими свойствами (кровь иммунная, кровь </a:t>
            </a:r>
            <a:r>
              <a:rPr lang="ru-RU"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изоиммунная</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плазма иммунная, плазма </a:t>
            </a:r>
            <a:r>
              <a:rPr lang="ru-RU"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изоиммунная</a:t>
            </a: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и другие), а также получения компонентов крови в отношении донора могут применяться вспомогательные медицинские технологии.</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ru-RU"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Обязательным условием применения вспомогательных медицинских технологий является наличие письменного согласия донора. Принуждение к согласию на применение вспомогательных медицинских технологий запрещается.</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ru-RU" sz="2400" dirty="0">
                <a:solidFill>
                  <a:srgbClr val="000000"/>
                </a:solidFill>
                <a:effectLst/>
                <a:highlight>
                  <a:srgbClr val="00FF00"/>
                </a:highlight>
                <a:latin typeface="Times New Roman" panose="02020603050405020304" pitchFamily="18" charset="0"/>
                <a:ea typeface="Calibri" panose="020F0502020204030204" pitchFamily="34" charset="0"/>
                <a:cs typeface="Times New Roman" panose="02020603050405020304" pitchFamily="18" charset="0"/>
              </a:rPr>
              <a:t>По выбору донор может отказаться от возмещения расходов, связанных с применением в отношении его вспомогательных медицинских технологий.</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2499235"/>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D00511-351F-4BD8-A5AB-895C92E08913}"/>
              </a:ext>
            </a:extLst>
          </p:cNvPr>
          <p:cNvSpPr txBox="1"/>
          <p:nvPr/>
        </p:nvSpPr>
        <p:spPr>
          <a:xfrm>
            <a:off x="263352" y="297373"/>
            <a:ext cx="11665296" cy="5740033"/>
          </a:xfrm>
          <a:prstGeom prst="rect">
            <a:avLst/>
          </a:prstGeom>
          <a:noFill/>
        </p:spPr>
        <p:txBody>
          <a:bodyPr wrap="square">
            <a:spAutoFit/>
          </a:bodyPr>
          <a:lstStyle/>
          <a:p>
            <a:pPr marL="1530350" marR="161925" indent="-989965" algn="just" hangingPunct="0">
              <a:spcBef>
                <a:spcPts val="1200"/>
              </a:spcBef>
              <a:spcAft>
                <a:spcPts val="1200"/>
              </a:spcAft>
            </a:pPr>
            <a:r>
              <a:rPr lang="ru-RU" sz="1700" b="1" dirty="0">
                <a:solidFill>
                  <a:srgbClr val="000000"/>
                </a:solidFill>
                <a:effectLst/>
                <a:latin typeface="Times New Roman" panose="02020603050405020304" pitchFamily="18" charset="0"/>
                <a:ea typeface="Calibri" panose="020F0502020204030204" pitchFamily="34" charset="0"/>
              </a:rPr>
              <a:t>Статья 37. 	Права донора</a:t>
            </a:r>
          </a:p>
          <a:p>
            <a:pPr indent="450215" algn="just"/>
            <a:r>
              <a:rPr lang="ru-RU" sz="1700" dirty="0">
                <a:solidFill>
                  <a:srgbClr val="000000"/>
                </a:solidFill>
                <a:effectLst/>
                <a:latin typeface="Times New Roman" panose="02020603050405020304" pitchFamily="18" charset="0"/>
                <a:ea typeface="Calibri" panose="020F0502020204030204" pitchFamily="34" charset="0"/>
              </a:rPr>
              <a:t>Донор в порядке, установленном законодательством, имеет право:</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ознакомиться с результатами медицинского осмотра;</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получить полную и объективную информацию о состоянии своего здоровья и последствиях, которые могут наступить в связи с выполнением донорской функции;</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освобождение от работы (исполнения обязанностей военной службы (службы), образовательного процесса) в день сдачи крови, ее компонентов, на время прохождения медицинского осмотра и (или) применения в отношении его вспомогательных медицинских технологий;</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сохранение среднего заработка (денежного довольствия) в день сдачи крови, ее компонентов, за время прохождения медицинского осмотра и (или) применения в отношении его вспомогательных медицинских технологий;</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приступить к работе (исполнению обязанностей военной службы (службы), образовательному процессу) в день сдачи крови, ее компонентов, за исключением случаев работы (военной службы, (службы)) с вредными и (или) опасными условиями труда, ночных и сверхурочных работ (исполнения служебных обязанностей в ночное и сверхурочное время), несения службы на боевом дежурстве, в суточном и караульном нарядах;</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получение бесплатного питания в день донации или его компенсации;</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возмещение расходов, связанных с выполнением им донорской функции, </a:t>
            </a:r>
            <a:r>
              <a:rPr lang="ru-RU" sz="1700" dirty="0">
                <a:solidFill>
                  <a:srgbClr val="000000"/>
                </a:solidFill>
                <a:effectLst/>
                <a:highlight>
                  <a:srgbClr val="00FF00"/>
                </a:highlight>
                <a:latin typeface="Times New Roman" panose="02020603050405020304" pitchFamily="18" charset="0"/>
                <a:ea typeface="Calibri" panose="020F0502020204030204" pitchFamily="34" charset="0"/>
              </a:rPr>
              <a:t>применение в отношении его вспомогательных медицинских технологий</a:t>
            </a:r>
            <a:r>
              <a:rPr lang="ru-RU" sz="1700" dirty="0">
                <a:solidFill>
                  <a:srgbClr val="000000"/>
                </a:solidFill>
                <a:effectLst/>
                <a:latin typeface="Times New Roman" panose="02020603050405020304" pitchFamily="18" charset="0"/>
                <a:ea typeface="Calibri" panose="020F0502020204030204" pitchFamily="34" charset="0"/>
              </a:rPr>
              <a:t> в соответствии с частью второй статьи 40 настоящего Закона;</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получение пособия по временной нетрудоспособности в размере 100 процентов среднедневного заработка за весь период нетрудоспособности, наступившей в связи с выполнением им донорской функции;</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возмещение вреда, причиненного его жизни или здоровью в связи с выполнением им донорской функции;</a:t>
            </a:r>
            <a:endParaRPr lang="ru-RU" sz="1700" dirty="0">
              <a:effectLst/>
              <a:latin typeface="Calibri" panose="020F0502020204030204" pitchFamily="34" charset="0"/>
              <a:ea typeface="Calibri" panose="020F0502020204030204" pitchFamily="34" charset="0"/>
            </a:endParaRPr>
          </a:p>
          <a:p>
            <a:pPr indent="450215" algn="just"/>
            <a:r>
              <a:rPr lang="ru-RU" sz="1700" dirty="0">
                <a:solidFill>
                  <a:srgbClr val="000000"/>
                </a:solidFill>
                <a:effectLst/>
                <a:latin typeface="Times New Roman" panose="02020603050405020304" pitchFamily="18" charset="0"/>
                <a:ea typeface="Calibri" panose="020F0502020204030204" pitchFamily="34" charset="0"/>
              </a:rPr>
              <a:t>на реализацию иных прав в соответствии с настоящим Законом и иными актами законодательства…</a:t>
            </a:r>
            <a:endParaRPr lang="ru-RU" sz="17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53496674"/>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F9B23A-7685-4392-B478-4277C22CE682}"/>
              </a:ext>
            </a:extLst>
          </p:cNvPr>
          <p:cNvSpPr txBox="1"/>
          <p:nvPr/>
        </p:nvSpPr>
        <p:spPr>
          <a:xfrm>
            <a:off x="119336" y="404664"/>
            <a:ext cx="11809312" cy="5844549"/>
          </a:xfrm>
          <a:prstGeom prst="rect">
            <a:avLst/>
          </a:prstGeom>
          <a:noFill/>
        </p:spPr>
        <p:txBody>
          <a:bodyPr wrap="square">
            <a:spAutoFit/>
          </a:bodyPr>
          <a:lstStyle/>
          <a:p>
            <a:pPr marL="1530350" marR="161925" indent="-989965" algn="just" hangingPunct="0">
              <a:spcBef>
                <a:spcPts val="1200"/>
              </a:spcBef>
              <a:spcAft>
                <a:spcPts val="1200"/>
              </a:spcAft>
            </a:pPr>
            <a:r>
              <a:rPr lang="ru-RU" sz="1800" b="1" dirty="0">
                <a:solidFill>
                  <a:srgbClr val="000000"/>
                </a:solidFill>
                <a:effectLst/>
                <a:latin typeface="Times New Roman" panose="02020603050405020304" pitchFamily="18" charset="0"/>
                <a:ea typeface="Calibri" panose="020F0502020204030204" pitchFamily="34" charset="0"/>
              </a:rPr>
              <a:t>Статья 40. 	Дополнительные гарантии и компенсации, предоставляемые донору, сдавшему кровь, ее компоненты</a:t>
            </a:r>
            <a:endParaRPr lang="ru-RU" sz="1800" b="1" dirty="0">
              <a:solidFill>
                <a:srgbClr val="FF0000"/>
              </a:solidFill>
              <a:effectLst/>
              <a:latin typeface="Times New Roman" panose="02020603050405020304" pitchFamily="18" charset="0"/>
              <a:ea typeface="Calibri" panose="020F0502020204030204" pitchFamily="34" charset="0"/>
            </a:endParaRPr>
          </a:p>
          <a:p>
            <a:pPr indent="450215" algn="just">
              <a:lnSpc>
                <a:spcPct val="115000"/>
              </a:lnSpc>
              <a:spcAft>
                <a:spcPts val="100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Донору, сдавшему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кровь, ее</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компоненты дополнительно к гарантиям, предусмотренным статьей 39 настоящего Закона, предоставляются гарантии и компенсации в порядке и на условиях, предусмотренных настоящей статьей.</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ru-RU" sz="1800" dirty="0">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Возмещение расходов, связанных с выполнением донорской функции,</a:t>
            </a:r>
            <a:r>
              <a:rPr lang="ru-RU" sz="12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 </a:t>
            </a:r>
            <a:r>
              <a:rPr lang="ru-RU" sz="1800" dirty="0">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 применение в отношении донора вспомогательных медицинских технологий, за счет средств субъектов обращения крови, ее компонентов, указанных в части третьей статьи 20 настоящего Закона.</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r>
              <a:rPr lang="ru-RU"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Работнику, сдавшему кровь, предоставляется дополнительный день освобождения от работы на все рабочее время (всю смену) согласно правилам внутреннего трудового распорядка или утвержденному графику работ (сменности) без сохранения за ним среднего заработка за этот день (эту смену), военнослужащим, лицам начальствующего и рядового состава — дополнительный день освобождения от исполнения обязанностей военной службы (службы) без сохранения за ними денежного довольствия за этот день, а обучающемуся в дневной форме получения образования — дополнительный день освобождения от образовательного процесса. Указанный день может быть присоединен к трудовому отпуску, предоставляемому работникам, отпуску, предоставляемому военнослужащим, лицам начальствующего и рядового состава в соответствии с порядком прохождения военной службы (службы) (далее — отпуск военнослужащих), или использован в иное время…</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1000"/>
              </a:spcAft>
            </a:pP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9286474"/>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DDB375-9FAE-4D0D-8580-8E29A2D0B42D}"/>
              </a:ext>
            </a:extLst>
          </p:cNvPr>
          <p:cNvSpPr>
            <a:spLocks noGrp="1"/>
          </p:cNvSpPr>
          <p:nvPr>
            <p:ph type="title"/>
          </p:nvPr>
        </p:nvSpPr>
        <p:spPr>
          <a:xfrm>
            <a:off x="609600" y="386830"/>
            <a:ext cx="11277600" cy="563563"/>
          </a:xfrm>
        </p:spPr>
        <p:txBody>
          <a:bodyPr>
            <a:normAutofit fontScale="90000"/>
          </a:bodyPr>
          <a:lstStyle/>
          <a:p>
            <a:endParaRPr lang="ru-RU" dirty="0"/>
          </a:p>
        </p:txBody>
      </p:sp>
      <p:sp>
        <p:nvSpPr>
          <p:cNvPr id="3" name="Таблица 2">
            <a:extLst>
              <a:ext uri="{FF2B5EF4-FFF2-40B4-BE49-F238E27FC236}">
                <a16:creationId xmlns:a16="http://schemas.microsoft.com/office/drawing/2014/main" id="{67760C34-0367-49E0-8D92-2FB710300173}"/>
              </a:ext>
            </a:extLst>
          </p:cNvPr>
          <p:cNvSpPr>
            <a:spLocks noGrp="1"/>
          </p:cNvSpPr>
          <p:nvPr>
            <p:ph type="tbl" idx="1"/>
          </p:nvPr>
        </p:nvSpPr>
        <p:spPr/>
      </p:sp>
      <p:sp>
        <p:nvSpPr>
          <p:cNvPr id="5" name="TextBox 4">
            <a:extLst>
              <a:ext uri="{FF2B5EF4-FFF2-40B4-BE49-F238E27FC236}">
                <a16:creationId xmlns:a16="http://schemas.microsoft.com/office/drawing/2014/main" id="{A4F18C5D-BB96-4E04-B70E-EB7BC37922FF}"/>
              </a:ext>
            </a:extLst>
          </p:cNvPr>
          <p:cNvSpPr txBox="1"/>
          <p:nvPr/>
        </p:nvSpPr>
        <p:spPr>
          <a:xfrm>
            <a:off x="609600" y="1550490"/>
            <a:ext cx="10814992" cy="3785652"/>
          </a:xfrm>
          <a:prstGeom prst="rect">
            <a:avLst/>
          </a:prstGeom>
          <a:noFill/>
        </p:spPr>
        <p:txBody>
          <a:bodyPr wrap="square">
            <a:spAutoFit/>
          </a:bodyPr>
          <a:lstStyle/>
          <a:p>
            <a:pPr algn="just"/>
            <a:r>
              <a:rPr lang="ru-RU" sz="2400" dirty="0"/>
              <a:t>Принятие Закона с учетом предложений позволит сохранить существующий донорский потенциал, установив единые оптимальные гарантии  и компенсации всем категориям доноров и не допустить снижения существующего уровня денежных выплат. По желанию донора сохраняется возможность отказа от денежных компенсаций за выполнение донорской функции;</a:t>
            </a:r>
          </a:p>
          <a:p>
            <a:pPr algn="just"/>
            <a:endParaRPr lang="ru-RU" sz="2400" dirty="0"/>
          </a:p>
          <a:p>
            <a:pPr algn="just"/>
            <a:r>
              <a:rPr lang="ru-RU" sz="2400" dirty="0"/>
              <a:t>позволит обеспечить переход на современные стандарты безопасности и дальнейшее динамическое развитие службы крови, как важного элемента системы здравоохранения и национальной безопасности Республики Беларусь.</a:t>
            </a:r>
          </a:p>
          <a:p>
            <a:pPr algn="just"/>
            <a:endParaRPr lang="ru-RU" sz="2400" dirty="0"/>
          </a:p>
        </p:txBody>
      </p:sp>
      <p:sp>
        <p:nvSpPr>
          <p:cNvPr id="6" name="Rectangle 330">
            <a:extLst>
              <a:ext uri="{FF2B5EF4-FFF2-40B4-BE49-F238E27FC236}">
                <a16:creationId xmlns:a16="http://schemas.microsoft.com/office/drawing/2014/main" id="{E99A482E-32EE-4885-9554-C153481C676B}"/>
              </a:ext>
            </a:extLst>
          </p:cNvPr>
          <p:cNvSpPr>
            <a:spLocks noChangeArrowheads="1"/>
          </p:cNvSpPr>
          <p:nvPr/>
        </p:nvSpPr>
        <p:spPr bwMode="auto">
          <a:xfrm>
            <a:off x="1521619" y="434269"/>
            <a:ext cx="9144000" cy="480131"/>
          </a:xfrm>
          <a:prstGeom prst="rect">
            <a:avLst/>
          </a:prstGeom>
          <a:noFill/>
          <a:ln>
            <a:noFill/>
          </a:ln>
          <a:effectLst/>
        </p:spPr>
        <p:txBody>
          <a:bodyPr>
            <a:spAutoFit/>
          </a:bodyPr>
          <a:lstStyle/>
          <a:p>
            <a:pPr algn="ctr" defTabSz="809625" eaLnBrk="0" hangingPunct="0">
              <a:lnSpc>
                <a:spcPct val="90000"/>
              </a:lnSpc>
              <a:defRPr/>
            </a:pPr>
            <a:r>
              <a:rPr lang="ru-RU" altLang="ru-RU" sz="2800" b="1" dirty="0">
                <a:solidFill>
                  <a:schemeClr val="accent1">
                    <a:lumMod val="50000"/>
                  </a:schemeClr>
                </a:solidFill>
                <a:latin typeface="Tahoma" pitchFamily="34" charset="0"/>
                <a:cs typeface="Tahoma" pitchFamily="34" charset="0"/>
              </a:rPr>
              <a:t>Вывод</a:t>
            </a:r>
          </a:p>
        </p:txBody>
      </p:sp>
    </p:spTree>
    <p:extLst>
      <p:ext uri="{BB962C8B-B14F-4D97-AF65-F5344CB8AC3E}">
        <p14:creationId xmlns:p14="http://schemas.microsoft.com/office/powerpoint/2010/main" val="14582644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a:xfrm>
            <a:off x="2135560" y="4437112"/>
            <a:ext cx="8229600" cy="1143000"/>
          </a:xfrm>
          <a:prstGeom prst="rect">
            <a:avLst/>
          </a:prstGeom>
        </p:spPr>
        <p:txBody>
          <a:bodyPr>
            <a:normAutofit/>
          </a:bodyPr>
          <a:lstStyle>
            <a:lvl1pPr eaLnBrk="0" hangingPunct="0">
              <a:spcBef>
                <a:spcPct val="20000"/>
              </a:spcBef>
              <a:buClr>
                <a:srgbClr val="F9F9F9"/>
              </a:buClr>
              <a:buSzPct val="65000"/>
              <a:buFont typeface="Wingdings 2" pitchFamily="18" charset="2"/>
              <a:buChar char=""/>
              <a:defRPr sz="2800">
                <a:solidFill>
                  <a:schemeClr val="tx1"/>
                </a:solidFill>
                <a:latin typeface="Times New Roman" pitchFamily="18" charset="0"/>
              </a:defRPr>
            </a:lvl1pPr>
            <a:lvl2pPr marL="868363" indent="-282575" eaLnBrk="0" hangingPunct="0">
              <a:spcBef>
                <a:spcPct val="20000"/>
              </a:spcBef>
              <a:buClr>
                <a:schemeClr val="tx1"/>
              </a:buClr>
              <a:buSzPct val="80000"/>
              <a:buFont typeface="Wingdings 2" pitchFamily="18" charset="2"/>
              <a:buChar char=""/>
              <a:defRPr sz="2400">
                <a:solidFill>
                  <a:schemeClr val="tx1"/>
                </a:solidFill>
                <a:latin typeface="Times New Roman" pitchFamily="18" charset="0"/>
              </a:defRPr>
            </a:lvl2pPr>
            <a:lvl3pPr marL="1133475" indent="-228600" eaLnBrk="0" hangingPunct="0">
              <a:spcBef>
                <a:spcPct val="20000"/>
              </a:spcBef>
              <a:buClr>
                <a:schemeClr val="tx1"/>
              </a:buClr>
              <a:buSzPct val="95000"/>
              <a:buFont typeface="Wingdings" pitchFamily="2" charset="2"/>
              <a:buChar char=""/>
              <a:defRPr sz="2200">
                <a:solidFill>
                  <a:schemeClr val="tx1"/>
                </a:solidFill>
                <a:latin typeface="Times New Roman" pitchFamily="18" charset="0"/>
              </a:defRPr>
            </a:lvl3pPr>
            <a:lvl4pPr marL="1352550" indent="-182563" eaLnBrk="0" hangingPunct="0">
              <a:spcBef>
                <a:spcPct val="20000"/>
              </a:spcBef>
              <a:buClr>
                <a:schemeClr val="tx1"/>
              </a:buClr>
              <a:buSzPct val="100000"/>
              <a:buFont typeface="Wingdings 3" pitchFamily="18" charset="2"/>
              <a:buChar char=""/>
              <a:defRPr sz="2000">
                <a:solidFill>
                  <a:schemeClr val="tx1"/>
                </a:solidFill>
                <a:latin typeface="Times New Roman" pitchFamily="18" charset="0"/>
              </a:defRPr>
            </a:lvl4pPr>
            <a:lvl5pPr marL="1544638" indent="-182563" eaLnBrk="0" hangingPunct="0">
              <a:spcBef>
                <a:spcPct val="20000"/>
              </a:spcBef>
              <a:buClr>
                <a:schemeClr val="tx1"/>
              </a:buClr>
              <a:buFont typeface="Wingdings 2" pitchFamily="18" charset="2"/>
              <a:buChar char=""/>
              <a:defRPr sz="2000">
                <a:solidFill>
                  <a:schemeClr val="tx1"/>
                </a:solidFill>
                <a:latin typeface="Times New Roman" pitchFamily="18" charset="0"/>
              </a:defRPr>
            </a:lvl5pPr>
            <a:lvl6pPr marL="2001838" indent="-182563"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6pPr>
            <a:lvl7pPr marL="2459038" indent="-182563"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7pPr>
            <a:lvl8pPr marL="2916238" indent="-182563"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8pPr>
            <a:lvl9pPr marL="3373438" indent="-182563" eaLnBrk="0" fontAlgn="base" hangingPunct="0">
              <a:spcBef>
                <a:spcPct val="20000"/>
              </a:spcBef>
              <a:spcAft>
                <a:spcPct val="0"/>
              </a:spcAft>
              <a:buClr>
                <a:schemeClr val="tx1"/>
              </a:buClr>
              <a:buFont typeface="Wingdings 2" pitchFamily="18" charset="2"/>
              <a:buChar char=""/>
              <a:defRPr sz="2000">
                <a:solidFill>
                  <a:schemeClr val="tx1"/>
                </a:solidFill>
                <a:latin typeface="Times New Roman" pitchFamily="18" charset="0"/>
              </a:defRPr>
            </a:lvl9pPr>
          </a:lstStyle>
          <a:p>
            <a:pPr algn="ctr" eaLnBrk="1" hangingPunct="1">
              <a:spcBef>
                <a:spcPct val="0"/>
              </a:spcBef>
              <a:buClrTx/>
              <a:buSzTx/>
              <a:buFontTx/>
              <a:buNone/>
            </a:pPr>
            <a:r>
              <a:rPr lang="ru-RU" altLang="ru-RU" sz="4000" b="1" dirty="0">
                <a:solidFill>
                  <a:schemeClr val="accent5">
                    <a:lumMod val="75000"/>
                  </a:schemeClr>
                </a:solidFill>
                <a:effectLst>
                  <a:outerShdw blurRad="38100" dist="38100" dir="2700000" algn="tl">
                    <a:srgbClr val="000000"/>
                  </a:outerShdw>
                </a:effectLst>
                <a:latin typeface="Arial" charset="0"/>
                <a:cs typeface="Tahoma" pitchFamily="34" charset="0"/>
              </a:rPr>
              <a:t>БЛАГОДАРЮ ЗА ВНИМАНИЕ</a:t>
            </a:r>
            <a:r>
              <a:rPr lang="ru-RU" altLang="ru-RU" sz="6000" b="1" dirty="0">
                <a:solidFill>
                  <a:schemeClr val="accent5">
                    <a:lumMod val="75000"/>
                  </a:schemeClr>
                </a:solidFill>
                <a:latin typeface="Arial" charset="0"/>
              </a:rPr>
              <a:t>!</a:t>
            </a:r>
            <a:endParaRPr lang="en-US" altLang="ru-RU" sz="6000" b="1" dirty="0">
              <a:solidFill>
                <a:schemeClr val="accent5">
                  <a:lumMod val="75000"/>
                </a:schemeClr>
              </a:solidFill>
              <a:latin typeface="Lucida Sans" pitchFamily="34" charset="0"/>
            </a:endParaRPr>
          </a:p>
        </p:txBody>
      </p:sp>
      <p:pic>
        <p:nvPicPr>
          <p:cNvPr id="1026" name="Picture 2" descr="Министерство здравоохранения Республики Беларусь">
            <a:extLst>
              <a:ext uri="{FF2B5EF4-FFF2-40B4-BE49-F238E27FC236}">
                <a16:creationId xmlns:a16="http://schemas.microsoft.com/office/drawing/2014/main" id="{5A78B3A5-824C-408F-86F8-7F6608CFBF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2016" y="1412776"/>
            <a:ext cx="2247968" cy="2247968"/>
          </a:xfrm>
          <a:prstGeom prst="rect">
            <a:avLst/>
          </a:prstGeom>
          <a:noFill/>
          <a:effectLst>
            <a:glow rad="203200">
              <a:schemeClr val="accent1">
                <a:alpha val="55000"/>
              </a:schemeClr>
            </a:glow>
            <a:outerShdw blurRad="50800" dist="50800" dir="5400000" sx="106000" sy="106000" algn="ctr" rotWithShape="0">
              <a:srgbClr val="000000">
                <a:alpha val="35000"/>
              </a:srgbClr>
            </a:outerShdw>
            <a:reflection stA="45000" endPos="0" dist="50800" dir="5400000" sy="-100000" algn="bl" rotWithShape="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58419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15988" y="463920"/>
            <a:ext cx="9144000" cy="739460"/>
          </a:xfrm>
          <a:noFill/>
        </p:spPr>
        <p:txBody>
          <a:bodyPr>
            <a:noAutofit/>
          </a:bodyPr>
          <a:lstStyle/>
          <a:p>
            <a:pPr algn="ctr"/>
            <a:r>
              <a:rPr lang="ru-RU" sz="2800"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Рекомендации ВОЗ</a:t>
            </a:r>
            <a:br>
              <a:rPr lang="ru-RU" sz="2800"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br>
            <a:r>
              <a:rPr lang="ru-RU" sz="2800" dirty="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rPr>
              <a:t>по организации донорства</a:t>
            </a:r>
          </a:p>
        </p:txBody>
      </p:sp>
      <p:sp>
        <p:nvSpPr>
          <p:cNvPr id="4" name="Прямоугольник 3"/>
          <p:cNvSpPr/>
          <p:nvPr/>
        </p:nvSpPr>
        <p:spPr>
          <a:xfrm>
            <a:off x="551384" y="1842346"/>
            <a:ext cx="10873208" cy="4732514"/>
          </a:xfrm>
          <a:prstGeom prst="rect">
            <a:avLst/>
          </a:prstGeom>
        </p:spPr>
        <p:txBody>
          <a:bodyPr wrap="square">
            <a:spAutoFit/>
          </a:bodyPr>
          <a:lstStyle/>
          <a:p>
            <a:pPr marL="342900" marR="36195" indent="-342900" algn="just">
              <a:lnSpc>
                <a:spcPts val="1800"/>
              </a:lnSpc>
              <a:spcAft>
                <a:spcPts val="0"/>
              </a:spcAft>
              <a:buFontTx/>
              <a:buChar char="-"/>
            </a:pPr>
            <a:r>
              <a:rPr lang="ru-RU" sz="2100" dirty="0">
                <a:latin typeface="+mj-lt"/>
                <a:cs typeface="+mn-cs"/>
              </a:rPr>
              <a:t>принцип </a:t>
            </a:r>
            <a:r>
              <a:rPr lang="ru-RU" sz="2100" dirty="0">
                <a:solidFill>
                  <a:srgbClr val="FF0000"/>
                </a:solidFill>
                <a:latin typeface="+mj-lt"/>
                <a:cs typeface="+mn-cs"/>
              </a:rPr>
              <a:t>финансовой нейтральности</a:t>
            </a:r>
            <a:r>
              <a:rPr lang="ru-RU" sz="2100" dirty="0">
                <a:latin typeface="+mj-lt"/>
                <a:cs typeface="+mn-cs"/>
              </a:rPr>
              <a:t>. Компенсация затрат связанных с выполнением донорской функции;</a:t>
            </a:r>
          </a:p>
          <a:p>
            <a:pPr marL="342900" marR="36195" indent="-342900" algn="just">
              <a:lnSpc>
                <a:spcPts val="1800"/>
              </a:lnSpc>
              <a:spcAft>
                <a:spcPts val="0"/>
              </a:spcAft>
              <a:buFontTx/>
              <a:buChar char="-"/>
            </a:pPr>
            <a:endParaRPr lang="ru-RU" sz="2100" dirty="0">
              <a:latin typeface="+mj-lt"/>
              <a:cs typeface="+mn-cs"/>
            </a:endParaRPr>
          </a:p>
          <a:p>
            <a:pPr marL="342900" marR="36195" indent="-342900" algn="just">
              <a:lnSpc>
                <a:spcPts val="1800"/>
              </a:lnSpc>
              <a:spcAft>
                <a:spcPts val="0"/>
              </a:spcAft>
              <a:buFontTx/>
              <a:buChar char="-"/>
            </a:pPr>
            <a:r>
              <a:rPr lang="ru-RU" sz="2100" dirty="0">
                <a:latin typeface="+mj-lt"/>
                <a:cs typeface="+mn-cs"/>
              </a:rPr>
              <a:t>предоставление донору права выбора вида донации, оптимальной частоты донации, </a:t>
            </a:r>
            <a:r>
              <a:rPr lang="ru-RU" sz="2100" dirty="0">
                <a:solidFill>
                  <a:srgbClr val="FF0000"/>
                </a:solidFill>
                <a:latin typeface="+mj-lt"/>
                <a:cs typeface="+mn-cs"/>
              </a:rPr>
              <a:t>минимизация постоянных отводов и возврат доноров после временных отводов;</a:t>
            </a:r>
          </a:p>
          <a:p>
            <a:pPr marL="342900" marR="36195" indent="-342900" algn="just">
              <a:lnSpc>
                <a:spcPts val="1800"/>
              </a:lnSpc>
              <a:spcAft>
                <a:spcPts val="0"/>
              </a:spcAft>
              <a:buFontTx/>
              <a:buChar char="-"/>
            </a:pPr>
            <a:endParaRPr lang="ru-RU" sz="2100" dirty="0">
              <a:solidFill>
                <a:schemeClr val="accent6">
                  <a:lumMod val="20000"/>
                  <a:lumOff val="80000"/>
                </a:schemeClr>
              </a:solidFill>
              <a:latin typeface="+mj-lt"/>
              <a:cs typeface="+mn-cs"/>
            </a:endParaRPr>
          </a:p>
          <a:p>
            <a:pPr marL="342900" marR="36195" indent="-342900" algn="just">
              <a:lnSpc>
                <a:spcPts val="1800"/>
              </a:lnSpc>
              <a:spcAft>
                <a:spcPts val="0"/>
              </a:spcAft>
              <a:buFontTx/>
              <a:buChar char="-"/>
            </a:pPr>
            <a:r>
              <a:rPr lang="ru-RU" sz="2100" dirty="0">
                <a:latin typeface="+mj-lt"/>
                <a:cs typeface="+mn-cs"/>
              </a:rPr>
              <a:t>заготовка крови, плазмы и других компонентов крови от регулярных, добровольных и не получающих вознаграждения доноров из группы низкого риска;</a:t>
            </a:r>
          </a:p>
          <a:p>
            <a:pPr marL="342900" marR="36195" indent="-342900" algn="just">
              <a:lnSpc>
                <a:spcPts val="1800"/>
              </a:lnSpc>
              <a:spcAft>
                <a:spcPts val="0"/>
              </a:spcAft>
              <a:buFontTx/>
              <a:buChar char="-"/>
            </a:pPr>
            <a:endParaRPr lang="ru-RU" sz="2100" dirty="0">
              <a:latin typeface="+mj-lt"/>
              <a:cs typeface="+mn-cs"/>
            </a:endParaRPr>
          </a:p>
          <a:p>
            <a:pPr marL="342900" marR="36195" indent="-342900" algn="just">
              <a:lnSpc>
                <a:spcPts val="1800"/>
              </a:lnSpc>
              <a:spcAft>
                <a:spcPts val="0"/>
              </a:spcAft>
              <a:buFontTx/>
              <a:buChar char="-"/>
            </a:pPr>
            <a:r>
              <a:rPr lang="ru-RU" sz="2100" dirty="0">
                <a:latin typeface="+mj-lt"/>
                <a:cs typeface="+mn-cs"/>
              </a:rPr>
              <a:t>изучение различных групп доноров  и их мотивация на добровольное регулярное донорство крови;</a:t>
            </a:r>
          </a:p>
          <a:p>
            <a:pPr marL="342900" marR="36195" indent="-342900" algn="just">
              <a:lnSpc>
                <a:spcPts val="1800"/>
              </a:lnSpc>
              <a:spcAft>
                <a:spcPts val="0"/>
              </a:spcAft>
              <a:buFontTx/>
              <a:buChar char="-"/>
            </a:pPr>
            <a:endParaRPr lang="ru-RU" sz="2100" dirty="0">
              <a:latin typeface="+mj-lt"/>
              <a:cs typeface="+mn-cs"/>
            </a:endParaRPr>
          </a:p>
          <a:p>
            <a:pPr marL="342900" marR="36195" indent="-342900" algn="just">
              <a:lnSpc>
                <a:spcPts val="1800"/>
              </a:lnSpc>
              <a:spcAft>
                <a:spcPts val="0"/>
              </a:spcAft>
              <a:buFontTx/>
              <a:buChar char="-"/>
            </a:pPr>
            <a:r>
              <a:rPr lang="ru-RU" sz="2100" dirty="0">
                <a:latin typeface="+mj-lt"/>
                <a:cs typeface="+mn-cs"/>
              </a:rPr>
              <a:t>постепенное свертывание семейного/заместительного донорства; </a:t>
            </a:r>
          </a:p>
          <a:p>
            <a:pPr marL="342900" marR="36195" indent="-342900" algn="just">
              <a:lnSpc>
                <a:spcPts val="1800"/>
              </a:lnSpc>
              <a:spcAft>
                <a:spcPts val="0"/>
              </a:spcAft>
              <a:buFontTx/>
              <a:buChar char="-"/>
            </a:pPr>
            <a:endParaRPr lang="ru-RU" sz="2100" dirty="0">
              <a:latin typeface="+mj-lt"/>
              <a:cs typeface="+mn-cs"/>
            </a:endParaRPr>
          </a:p>
          <a:p>
            <a:pPr marL="342900" marR="36195" indent="-342900" algn="just">
              <a:lnSpc>
                <a:spcPts val="1800"/>
              </a:lnSpc>
              <a:spcAft>
                <a:spcPts val="0"/>
              </a:spcAft>
              <a:buFontTx/>
              <a:buChar char="-"/>
            </a:pPr>
            <a:r>
              <a:rPr lang="ru-RU" sz="2100" dirty="0">
                <a:latin typeface="+mj-lt"/>
                <a:cs typeface="+mn-cs"/>
              </a:rPr>
              <a:t>ликвидация платного донорства;</a:t>
            </a:r>
          </a:p>
          <a:p>
            <a:pPr marL="342900" marR="36195" indent="-342900" algn="just">
              <a:lnSpc>
                <a:spcPts val="1800"/>
              </a:lnSpc>
              <a:spcAft>
                <a:spcPts val="0"/>
              </a:spcAft>
              <a:buFontTx/>
              <a:buChar char="-"/>
            </a:pPr>
            <a:endParaRPr lang="ru-RU" sz="2100" dirty="0">
              <a:latin typeface="+mj-lt"/>
              <a:cs typeface="+mn-cs"/>
            </a:endParaRPr>
          </a:p>
          <a:p>
            <a:pPr marL="342900" marR="36195" indent="-342900" algn="just">
              <a:lnSpc>
                <a:spcPts val="1800"/>
              </a:lnSpc>
              <a:spcAft>
                <a:spcPts val="0"/>
              </a:spcAft>
              <a:buFontTx/>
              <a:buChar char="-"/>
            </a:pPr>
            <a:r>
              <a:rPr lang="ru-RU" sz="2100" dirty="0">
                <a:latin typeface="+mj-lt"/>
                <a:cs typeface="+mn-cs"/>
              </a:rPr>
              <a:t>эффективное обращение с донорами, включая медицинскую помощь и консультирование, составление и адаптация долгосрочных донорских программ в соответствии с параметрами здоровья доноров,  минимизация риска отводов от донации.</a:t>
            </a:r>
          </a:p>
          <a:p>
            <a:pPr marL="342900" marR="36195" indent="-342900" algn="just">
              <a:lnSpc>
                <a:spcPts val="1800"/>
              </a:lnSpc>
              <a:spcAft>
                <a:spcPts val="0"/>
              </a:spcAft>
              <a:buFontTx/>
              <a:buChar char="-"/>
            </a:pPr>
            <a:endParaRPr lang="ru-RU" sz="2400" dirty="0">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ВОЗ обновила руководство по лечению COVID-19 | MogilevNews | Новости  Могилева и Могилевской области">
            <a:extLst>
              <a:ext uri="{FF2B5EF4-FFF2-40B4-BE49-F238E27FC236}">
                <a16:creationId xmlns:a16="http://schemas.microsoft.com/office/drawing/2014/main" id="{E8BC0801-8023-4149-88F2-A9F55782BC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16632"/>
            <a:ext cx="2469729" cy="14340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3987086"/>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3472" y="116632"/>
            <a:ext cx="10441160" cy="6624736"/>
          </a:xfrm>
        </p:spPr>
        <p:txBody>
          <a:bodyPr>
            <a:normAutofit/>
          </a:bodyPr>
          <a:lstStyle/>
          <a:p>
            <a:pPr marL="0" indent="0">
              <a:buNone/>
            </a:pPr>
            <a:r>
              <a:rPr lang="ru-RU" b="1" dirty="0">
                <a:solidFill>
                  <a:srgbClr val="002060"/>
                </a:solidFill>
                <a:effectLst>
                  <a:outerShdw blurRad="38100" dist="38100" dir="2700000" algn="tl">
                    <a:srgbClr val="000000"/>
                  </a:outerShdw>
                </a:effectLst>
                <a:latin typeface="Arial" pitchFamily="34" charset="0"/>
                <a:cs typeface="Arial" pitchFamily="34" charset="0"/>
              </a:rPr>
              <a:t>Рекомендации по питанию в день </a:t>
            </a:r>
            <a:r>
              <a:rPr lang="ru-RU" b="1" dirty="0" err="1">
                <a:solidFill>
                  <a:srgbClr val="002060"/>
                </a:solidFill>
                <a:effectLst>
                  <a:outerShdw blurRad="38100" dist="38100" dir="2700000" algn="tl">
                    <a:srgbClr val="000000"/>
                  </a:outerShdw>
                </a:effectLst>
                <a:latin typeface="Arial" pitchFamily="34" charset="0"/>
                <a:cs typeface="Arial" pitchFamily="34" charset="0"/>
              </a:rPr>
              <a:t>донации</a:t>
            </a:r>
            <a:endParaRPr lang="ru-RU" b="1" dirty="0">
              <a:solidFill>
                <a:srgbClr val="00206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r>
              <a:rPr lang="ru-RU" sz="2400" b="1" dirty="0"/>
              <a:t>Наиболее значимыми потерями организма донора после сдачи одной дозы (450 мл) крови являются: около 72 г белка, 2 г жира, </a:t>
            </a:r>
            <a:r>
              <a:rPr lang="ru-RU" sz="2400" b="1" dirty="0">
                <a:solidFill>
                  <a:srgbClr val="FF0000"/>
                </a:solidFill>
              </a:rPr>
              <a:t>0,2–0,25 г</a:t>
            </a:r>
            <a:r>
              <a:rPr lang="ru-RU" sz="2400" b="1" dirty="0"/>
              <a:t> железа, 4 г минеральных солей, до 350 мл воды.</a:t>
            </a:r>
          </a:p>
          <a:p>
            <a:endParaRPr lang="ru-RU" sz="2400" b="1" dirty="0"/>
          </a:p>
          <a:p>
            <a:r>
              <a:rPr lang="ru-RU" sz="2400" b="1" dirty="0"/>
              <a:t>После </a:t>
            </a:r>
            <a:r>
              <a:rPr lang="ru-RU" sz="2400" b="1" dirty="0" err="1"/>
              <a:t>плазмодачи</a:t>
            </a:r>
            <a:r>
              <a:rPr lang="ru-RU" sz="2400" b="1" dirty="0"/>
              <a:t> в объеме 600 мл потери в питательных веществах составляют: около 50 г белка, 3 г жира, около 0,05 г железа, 4–5 г минеральных солей, до 540 мл воды. </a:t>
            </a:r>
          </a:p>
          <a:p>
            <a:endParaRPr lang="ru-RU" sz="2400" b="1" dirty="0"/>
          </a:p>
          <a:p>
            <a:pPr marL="137160" indent="0">
              <a:buNone/>
            </a:pPr>
            <a:r>
              <a:rPr lang="ru-RU" sz="2400" b="1" dirty="0"/>
              <a:t>Особо следует отметить снижение уровня кальция в крови у доноров аппаратного плазмафереза непосредственно после донации в результате его связывания используемым при выполнении данной процедуры антикоагулянтом. </a:t>
            </a:r>
          </a:p>
          <a:p>
            <a:pPr algn="ctr"/>
            <a:endParaRPr lang="ru-RU" sz="2400"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sz="1400" b="1" dirty="0">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p:txBody>
      </p:sp>
      <p:pic>
        <p:nvPicPr>
          <p:cNvPr id="4" name="Picture 8" descr="C:\Users\Zal\Downloads\РНПЦ ТиМБ (2).png">
            <a:extLst>
              <a:ext uri="{FF2B5EF4-FFF2-40B4-BE49-F238E27FC236}">
                <a16:creationId xmlns:a16="http://schemas.microsoft.com/office/drawing/2014/main" id="{441A2A12-BC7E-402B-B660-55F347B5F058}"/>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209221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anim calcmode="lin" valueType="num">
                                      <p:cBhvr>
                                        <p:cTn id="9" dur="3000" fill="hold"/>
                                        <p:tgtEl>
                                          <p:spTgt spid="4"/>
                                        </p:tgtEl>
                                        <p:attrNameLst>
                                          <p:attrName>style.rotation</p:attrName>
                                        </p:attrNameLst>
                                      </p:cBhvr>
                                      <p:tavLst>
                                        <p:tav tm="0">
                                          <p:val>
                                            <p:fltVal val="360"/>
                                          </p:val>
                                        </p:tav>
                                        <p:tav tm="100000">
                                          <p:val>
                                            <p:fltVal val="0"/>
                                          </p:val>
                                        </p:tav>
                                      </p:tavLst>
                                    </p:anim>
                                    <p:animEffect transition="in" filter="fade">
                                      <p:cBhvr>
                                        <p:cTn id="10"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116632"/>
            <a:ext cx="9721080" cy="6624736"/>
          </a:xfrm>
        </p:spPr>
        <p:txBody>
          <a:bodyPr>
            <a:normAutofit/>
          </a:bodyPr>
          <a:lstStyle/>
          <a:p>
            <a:pPr marL="0" indent="0">
              <a:buNone/>
            </a:pPr>
            <a:r>
              <a:rPr lang="ru-RU" b="1" dirty="0">
                <a:solidFill>
                  <a:srgbClr val="002060"/>
                </a:solidFill>
                <a:effectLst>
                  <a:outerShdw blurRad="38100" dist="38100" dir="2700000" algn="tl">
                    <a:srgbClr val="000000"/>
                  </a:outerShdw>
                </a:effectLst>
                <a:latin typeface="Arial" pitchFamily="34" charset="0"/>
                <a:cs typeface="Arial" pitchFamily="34" charset="0"/>
              </a:rPr>
              <a:t>Рекомендации по  дополнительному питанию доноров крови в междонационный период</a:t>
            </a: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r>
              <a:rPr lang="ru-RU" sz="2400" dirty="0"/>
              <a:t>Примерами набора продуктов, содержащих 10 мг железа, могут являться следующие:</a:t>
            </a:r>
          </a:p>
          <a:p>
            <a:r>
              <a:rPr lang="ru-RU" sz="2400" dirty="0"/>
              <a:t>1) печень говяжья – 80 г (5,5 мг железа), капуста свежая или тушеная – 200 г (1,2 мг железа), хурма – 2 шт. (4 мг железа); </a:t>
            </a:r>
          </a:p>
          <a:p>
            <a:r>
              <a:rPr lang="ru-RU" sz="2400" dirty="0"/>
              <a:t>2) говядина тушеная – 150 г (4 мг железа), картофель отварной – 250 г (2,25 мг железа), среднее яблоко – 1 шт. (3,3 мг железа).</a:t>
            </a:r>
          </a:p>
          <a:p>
            <a:endParaRPr lang="ru-RU" sz="2400" dirty="0"/>
          </a:p>
          <a:p>
            <a:pPr marL="0" indent="0">
              <a:buNone/>
            </a:pPr>
            <a:r>
              <a:rPr lang="ru-RU" sz="2400" dirty="0">
                <a:solidFill>
                  <a:srgbClr val="C00000"/>
                </a:solidFill>
              </a:rPr>
              <a:t>Ориентировочная стоимость данных продуктовых наборов составляет 1,25 руб.</a:t>
            </a:r>
          </a:p>
          <a:p>
            <a:pPr marL="0" indent="0">
              <a:buNone/>
            </a:pPr>
            <a:r>
              <a:rPr lang="ru-RU" sz="2400" b="1" dirty="0">
                <a:solidFill>
                  <a:srgbClr val="C00000"/>
                </a:solidFill>
                <a:effectLst>
                  <a:outerShdw blurRad="38100" dist="38100" dir="2700000" algn="tl">
                    <a:srgbClr val="000000"/>
                  </a:outerShdw>
                </a:effectLst>
                <a:cs typeface="Arial" pitchFamily="34" charset="0"/>
              </a:rPr>
              <a:t>В случае введения компенсации на усиленное питание в междонационный период 60*1,25=75 рублей</a:t>
            </a:r>
          </a:p>
          <a:p>
            <a:endParaRPr lang="ru-RU" sz="24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sz="1600" dirty="0">
              <a:solidFill>
                <a:srgbClr val="FF0000"/>
              </a:solidFill>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sz="1400" b="1" dirty="0">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a:p>
            <a:pPr algn="ctr"/>
            <a:endParaRPr lang="ru-RU" b="1" dirty="0">
              <a:solidFill>
                <a:srgbClr val="FFFF00"/>
              </a:solidFill>
              <a:effectLst>
                <a:outerShdw blurRad="38100" dist="38100" dir="2700000" algn="tl">
                  <a:srgbClr val="000000"/>
                </a:outerShdw>
              </a:effectLst>
              <a:latin typeface="Arial" pitchFamily="34" charset="0"/>
              <a:cs typeface="Arial" pitchFamily="34" charset="0"/>
            </a:endParaRPr>
          </a:p>
        </p:txBody>
      </p:sp>
      <p:pic>
        <p:nvPicPr>
          <p:cNvPr id="4" name="Picture 8" descr="C:\Users\Zal\Downloads\РНПЦ ТиМБ (2).png">
            <a:extLst>
              <a:ext uri="{FF2B5EF4-FFF2-40B4-BE49-F238E27FC236}">
                <a16:creationId xmlns:a16="http://schemas.microsoft.com/office/drawing/2014/main" id="{7FDF25F8-0705-4E11-AA03-17073F93CC95}"/>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69620195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3000" fill="hold"/>
                                        <p:tgtEl>
                                          <p:spTgt spid="4"/>
                                        </p:tgtEl>
                                        <p:attrNameLst>
                                          <p:attrName>ppt_w</p:attrName>
                                        </p:attrNameLst>
                                      </p:cBhvr>
                                      <p:tavLst>
                                        <p:tav tm="0">
                                          <p:val>
                                            <p:fltVal val="0"/>
                                          </p:val>
                                        </p:tav>
                                        <p:tav tm="100000">
                                          <p:val>
                                            <p:strVal val="#ppt_w"/>
                                          </p:val>
                                        </p:tav>
                                      </p:tavLst>
                                    </p:anim>
                                    <p:anim calcmode="lin" valueType="num">
                                      <p:cBhvr>
                                        <p:cTn id="8" dur="3000" fill="hold"/>
                                        <p:tgtEl>
                                          <p:spTgt spid="4"/>
                                        </p:tgtEl>
                                        <p:attrNameLst>
                                          <p:attrName>ppt_h</p:attrName>
                                        </p:attrNameLst>
                                      </p:cBhvr>
                                      <p:tavLst>
                                        <p:tav tm="0">
                                          <p:val>
                                            <p:fltVal val="0"/>
                                          </p:val>
                                        </p:tav>
                                        <p:tav tm="100000">
                                          <p:val>
                                            <p:strVal val="#ppt_h"/>
                                          </p:val>
                                        </p:tav>
                                      </p:tavLst>
                                    </p:anim>
                                    <p:anim calcmode="lin" valueType="num">
                                      <p:cBhvr>
                                        <p:cTn id="9" dur="3000" fill="hold"/>
                                        <p:tgtEl>
                                          <p:spTgt spid="4"/>
                                        </p:tgtEl>
                                        <p:attrNameLst>
                                          <p:attrName>style.rotation</p:attrName>
                                        </p:attrNameLst>
                                      </p:cBhvr>
                                      <p:tavLst>
                                        <p:tav tm="0">
                                          <p:val>
                                            <p:fltVal val="360"/>
                                          </p:val>
                                        </p:tav>
                                        <p:tav tm="100000">
                                          <p:val>
                                            <p:fltVal val="0"/>
                                          </p:val>
                                        </p:tav>
                                      </p:tavLst>
                                    </p:anim>
                                    <p:animEffect transition="in" filter="fade">
                                      <p:cBhvr>
                                        <p:cTn id="10"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47728" y="149541"/>
            <a:ext cx="4752528" cy="6558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8618901"/>
      </p:ext>
    </p:extLst>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260648"/>
            <a:ext cx="8579296"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1456976377"/>
              </p:ext>
            </p:extLst>
          </p:nvPr>
        </p:nvGraphicFramePr>
        <p:xfrm>
          <a:off x="1919536" y="1340769"/>
          <a:ext cx="8136904" cy="5290055"/>
        </p:xfrm>
        <a:graphic>
          <a:graphicData uri="http://schemas.openxmlformats.org/drawingml/2006/table">
            <a:tbl>
              <a:tblPr firstRow="1" firstCol="1" bandRow="1">
                <a:tableStyleId>{5C22544A-7EE6-4342-B048-85BDC9FD1C3A}</a:tableStyleId>
              </a:tblPr>
              <a:tblGrid>
                <a:gridCol w="424847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907156">
                  <a:extLst>
                    <a:ext uri="{9D8B030D-6E8A-4147-A177-3AD203B41FA5}">
                      <a16:colId xmlns:a16="http://schemas.microsoft.com/office/drawing/2014/main" val="20003"/>
                    </a:ext>
                  </a:extLst>
                </a:gridCol>
                <a:gridCol w="965052">
                  <a:extLst>
                    <a:ext uri="{9D8B030D-6E8A-4147-A177-3AD203B41FA5}">
                      <a16:colId xmlns:a16="http://schemas.microsoft.com/office/drawing/2014/main" val="20004"/>
                    </a:ext>
                  </a:extLst>
                </a:gridCol>
              </a:tblGrid>
              <a:tr h="365826">
                <a:tc>
                  <a:txBody>
                    <a:bodyPr/>
                    <a:lstStyle/>
                    <a:p>
                      <a:pPr>
                        <a:spcAft>
                          <a:spcPts val="0"/>
                        </a:spcAft>
                      </a:pPr>
                      <a:r>
                        <a:rPr lang="ru-RU" sz="1600" dirty="0">
                          <a:effectLst/>
                        </a:rPr>
                        <a:t>Вы являетесь донором? </a:t>
                      </a: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latin typeface="+mn-lt"/>
                          <a:ea typeface="+mn-ea"/>
                        </a:rPr>
                        <a:t>Доноры</a:t>
                      </a:r>
                      <a:r>
                        <a:rPr lang="ru-RU" sz="1600" baseline="0" dirty="0">
                          <a:effectLst/>
                          <a:latin typeface="+mn-lt"/>
                          <a:ea typeface="+mn-ea"/>
                        </a:rPr>
                        <a:t> крови</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rPr>
                        <a:t> доноры компонентов крови</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0"/>
                  </a:ext>
                </a:extLst>
              </a:tr>
              <a:tr h="656435">
                <a:tc>
                  <a:txBody>
                    <a:bodyPr/>
                    <a:lstStyle/>
                    <a:p>
                      <a:pPr>
                        <a:spcAft>
                          <a:spcPts val="0"/>
                        </a:spcAft>
                      </a:pPr>
                      <a:r>
                        <a:rPr lang="ru-RU" sz="1600" dirty="0">
                          <a:effectLst/>
                        </a:rPr>
                        <a:t>  крови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546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100,00%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1"/>
                  </a:ext>
                </a:extLst>
              </a:tr>
              <a:tr h="365826">
                <a:tc>
                  <a:txBody>
                    <a:bodyPr/>
                    <a:lstStyle/>
                    <a:p>
                      <a:pPr>
                        <a:spcAft>
                          <a:spcPts val="0"/>
                        </a:spcAft>
                      </a:pPr>
                      <a:r>
                        <a:rPr lang="ru-RU" sz="1600" dirty="0">
                          <a:effectLst/>
                        </a:rPr>
                        <a:t>компонентов крови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360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100,00%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2"/>
                  </a:ext>
                </a:extLst>
              </a:tr>
              <a:tr h="365826">
                <a:tc>
                  <a:txBody>
                    <a:bodyPr/>
                    <a:lstStyle/>
                    <a:p>
                      <a:pPr>
                        <a:spcAft>
                          <a:spcPts val="0"/>
                        </a:spcAft>
                      </a:pPr>
                      <a:r>
                        <a:rPr lang="ru-RU" sz="1600" dirty="0">
                          <a:effectLst/>
                        </a:rPr>
                        <a:t>Сколько раз Вы сдавали кровь</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3"/>
                  </a:ext>
                </a:extLst>
              </a:tr>
              <a:tr h="365826">
                <a:tc>
                  <a:txBody>
                    <a:bodyPr/>
                    <a:lstStyle/>
                    <a:p>
                      <a:pPr>
                        <a:spcAft>
                          <a:spcPts val="0"/>
                        </a:spcAft>
                      </a:pPr>
                      <a:r>
                        <a:rPr lang="ru-RU" sz="1600" dirty="0">
                          <a:effectLst/>
                        </a:rPr>
                        <a:t> один раз</a:t>
                      </a:r>
                      <a:endParaRPr lang="ru-RU" sz="1600" dirty="0">
                        <a:effectLst/>
                        <a:latin typeface="Times New Roman"/>
                        <a:ea typeface="MS Mincho"/>
                      </a:endParaRPr>
                    </a:p>
                  </a:txBody>
                  <a:tcPr marL="68580" marR="68580" marT="0" marB="0"/>
                </a:tc>
                <a:tc>
                  <a:txBody>
                    <a:bodyPr/>
                    <a:lstStyle/>
                    <a:p>
                      <a:pPr algn="ctr">
                        <a:spcAft>
                          <a:spcPts val="0"/>
                        </a:spcAft>
                      </a:pPr>
                      <a:r>
                        <a:rPr lang="ru-RU" sz="1600" dirty="0">
                          <a:effectLst/>
                        </a:rPr>
                        <a:t>48</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8,79%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0,83%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4"/>
                  </a:ext>
                </a:extLst>
              </a:tr>
              <a:tr h="365826">
                <a:tc>
                  <a:txBody>
                    <a:bodyPr/>
                    <a:lstStyle/>
                    <a:p>
                      <a:pPr>
                        <a:spcAft>
                          <a:spcPts val="0"/>
                        </a:spcAft>
                      </a:pPr>
                      <a:r>
                        <a:rPr lang="ru-RU" sz="1600" dirty="0">
                          <a:effectLst/>
                        </a:rPr>
                        <a:t>  до 10 раз</a:t>
                      </a:r>
                      <a:endParaRPr lang="ru-RU" sz="1600" dirty="0">
                        <a:effectLst/>
                        <a:latin typeface="Times New Roman"/>
                        <a:ea typeface="MS Mincho"/>
                      </a:endParaRPr>
                    </a:p>
                  </a:txBody>
                  <a:tcPr marL="68580" marR="68580" marT="0" marB="0"/>
                </a:tc>
                <a:tc>
                  <a:txBody>
                    <a:bodyPr/>
                    <a:lstStyle/>
                    <a:p>
                      <a:pPr algn="ctr">
                        <a:spcAft>
                          <a:spcPts val="0"/>
                        </a:spcAft>
                      </a:pPr>
                      <a:r>
                        <a:rPr lang="ru-RU" sz="1600" dirty="0">
                          <a:effectLst/>
                        </a:rPr>
                        <a:t>202</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37,00%</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51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14,17%</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5"/>
                  </a:ext>
                </a:extLst>
              </a:tr>
              <a:tr h="365826">
                <a:tc>
                  <a:txBody>
                    <a:bodyPr/>
                    <a:lstStyle/>
                    <a:p>
                      <a:pPr>
                        <a:spcAft>
                          <a:spcPts val="0"/>
                        </a:spcAft>
                      </a:pPr>
                      <a:r>
                        <a:rPr lang="ru-RU" sz="1600">
                          <a:effectLst/>
                        </a:rPr>
                        <a:t>  более 10 раз</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296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54,21%</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306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85,00%</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6"/>
                  </a:ext>
                </a:extLst>
              </a:tr>
              <a:tr h="365826">
                <a:tc>
                  <a:txBody>
                    <a:bodyPr/>
                    <a:lstStyle/>
                    <a:p>
                      <a:pPr>
                        <a:spcAft>
                          <a:spcPts val="0"/>
                        </a:spcAft>
                      </a:pPr>
                      <a:r>
                        <a:rPr lang="ru-RU" sz="1600">
                          <a:effectLst/>
                        </a:rPr>
                        <a:t>В каком возрасте Вы стали донором крови?</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7"/>
                  </a:ext>
                </a:extLst>
              </a:tr>
              <a:tr h="365826">
                <a:tc>
                  <a:txBody>
                    <a:bodyPr/>
                    <a:lstStyle/>
                    <a:p>
                      <a:pPr>
                        <a:spcAft>
                          <a:spcPts val="0"/>
                        </a:spcAft>
                      </a:pPr>
                      <a:r>
                        <a:rPr lang="ru-RU" sz="1600">
                          <a:effectLst/>
                        </a:rPr>
                        <a:t>  от18 до 25 лет </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245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44,87%</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dirty="0">
                          <a:effectLst/>
                        </a:rPr>
                        <a:t>151</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41,94%</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8"/>
                  </a:ext>
                </a:extLst>
              </a:tr>
              <a:tr h="365826">
                <a:tc>
                  <a:txBody>
                    <a:bodyPr/>
                    <a:lstStyle/>
                    <a:p>
                      <a:pPr>
                        <a:spcAft>
                          <a:spcPts val="0"/>
                        </a:spcAft>
                      </a:pPr>
                      <a:r>
                        <a:rPr lang="ru-RU" sz="1600">
                          <a:effectLst/>
                        </a:rPr>
                        <a:t>  от 26 до 35 лет</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186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34,07%</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127</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35,28%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9"/>
                  </a:ext>
                </a:extLst>
              </a:tr>
              <a:tr h="365826">
                <a:tc>
                  <a:txBody>
                    <a:bodyPr/>
                    <a:lstStyle/>
                    <a:p>
                      <a:pPr>
                        <a:spcAft>
                          <a:spcPts val="0"/>
                        </a:spcAft>
                      </a:pPr>
                      <a:r>
                        <a:rPr lang="ru-RU" sz="1600">
                          <a:effectLst/>
                        </a:rPr>
                        <a:t>  от 36 до 55 лет </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103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18,86%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67</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18,61%</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0"/>
                  </a:ext>
                </a:extLst>
              </a:tr>
              <a:tr h="365826">
                <a:tc>
                  <a:txBody>
                    <a:bodyPr/>
                    <a:lstStyle/>
                    <a:p>
                      <a:pPr>
                        <a:spcAft>
                          <a:spcPts val="0"/>
                        </a:spcAft>
                      </a:pPr>
                      <a:r>
                        <a:rPr lang="ru-RU" sz="1600" dirty="0">
                          <a:effectLst/>
                        </a:rPr>
                        <a:t>  от 56 до 60 лет </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0,55%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859092276"/>
      </p:ext>
    </p:extLst>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3196"/>
            <a:ext cx="8579296"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2" name="Таблица 1"/>
          <p:cNvGraphicFramePr>
            <a:graphicFrameLocks noGrp="1"/>
          </p:cNvGraphicFramePr>
          <p:nvPr/>
        </p:nvGraphicFramePr>
        <p:xfrm>
          <a:off x="1654763" y="1052737"/>
          <a:ext cx="8928993" cy="5629367"/>
        </p:xfrm>
        <a:graphic>
          <a:graphicData uri="http://schemas.openxmlformats.org/drawingml/2006/table">
            <a:tbl>
              <a:tblPr firstRow="1" firstCol="1" bandRow="1">
                <a:tableStyleId>{5C22544A-7EE6-4342-B048-85BDC9FD1C3A}</a:tableStyleId>
              </a:tblPr>
              <a:tblGrid>
                <a:gridCol w="5327382">
                  <a:extLst>
                    <a:ext uri="{9D8B030D-6E8A-4147-A177-3AD203B41FA5}">
                      <a16:colId xmlns:a16="http://schemas.microsoft.com/office/drawing/2014/main" val="20000"/>
                    </a:ext>
                  </a:extLst>
                </a:gridCol>
                <a:gridCol w="830576">
                  <a:extLst>
                    <a:ext uri="{9D8B030D-6E8A-4147-A177-3AD203B41FA5}">
                      <a16:colId xmlns:a16="http://schemas.microsoft.com/office/drawing/2014/main" val="20001"/>
                    </a:ext>
                  </a:extLst>
                </a:gridCol>
                <a:gridCol w="921511">
                  <a:extLst>
                    <a:ext uri="{9D8B030D-6E8A-4147-A177-3AD203B41FA5}">
                      <a16:colId xmlns:a16="http://schemas.microsoft.com/office/drawing/2014/main" val="20002"/>
                    </a:ext>
                  </a:extLst>
                </a:gridCol>
                <a:gridCol w="790529">
                  <a:extLst>
                    <a:ext uri="{9D8B030D-6E8A-4147-A177-3AD203B41FA5}">
                      <a16:colId xmlns:a16="http://schemas.microsoft.com/office/drawing/2014/main" val="20003"/>
                    </a:ext>
                  </a:extLst>
                </a:gridCol>
                <a:gridCol w="1058995">
                  <a:extLst>
                    <a:ext uri="{9D8B030D-6E8A-4147-A177-3AD203B41FA5}">
                      <a16:colId xmlns:a16="http://schemas.microsoft.com/office/drawing/2014/main" val="20004"/>
                    </a:ext>
                  </a:extLst>
                </a:gridCol>
              </a:tblGrid>
              <a:tr h="265498">
                <a:tc>
                  <a:txBody>
                    <a:bodyPr/>
                    <a:lstStyle/>
                    <a:p>
                      <a:pPr>
                        <a:spcAft>
                          <a:spcPts val="0"/>
                        </a:spcAft>
                      </a:pPr>
                      <a:r>
                        <a:rPr lang="ru-RU" sz="1600" dirty="0">
                          <a:solidFill>
                            <a:srgbClr val="FFC000"/>
                          </a:solidFill>
                          <a:effectLst/>
                        </a:rPr>
                        <a:t>Почему Вы сдаете кровь и ее компоненты?</a:t>
                      </a:r>
                      <a:endParaRPr lang="ru-RU" sz="1600" dirty="0">
                        <a:solidFill>
                          <a:srgbClr val="FFC000"/>
                        </a:solidFill>
                        <a:effectLst/>
                        <a:latin typeface="Times New Roman"/>
                        <a:ea typeface="MS Mincho"/>
                      </a:endParaRPr>
                    </a:p>
                  </a:txBody>
                  <a:tcPr marL="68580" marR="68580" marT="0" marB="0"/>
                </a:tc>
                <a:tc gridSpan="2">
                  <a:txBody>
                    <a:bodyPr/>
                    <a:lstStyle/>
                    <a:p>
                      <a:pPr algn="ctr">
                        <a:spcAft>
                          <a:spcPts val="0"/>
                        </a:spcAft>
                      </a:pPr>
                      <a:r>
                        <a:rPr lang="ru-RU" sz="1600" dirty="0">
                          <a:effectLst/>
                        </a:rPr>
                        <a:t>Доноры</a:t>
                      </a:r>
                      <a:r>
                        <a:rPr lang="ru-RU" sz="1600" baseline="0" dirty="0">
                          <a:effectLst/>
                        </a:rPr>
                        <a:t> крови</a:t>
                      </a:r>
                      <a:r>
                        <a:rPr lang="ru-RU" sz="1600" dirty="0">
                          <a:effectLst/>
                        </a:rPr>
                        <a:t>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rPr>
                        <a:t>Доноры </a:t>
                      </a:r>
                      <a:r>
                        <a:rPr lang="ru-RU" sz="1600" dirty="0" err="1">
                          <a:effectLst/>
                        </a:rPr>
                        <a:t>компонетов</a:t>
                      </a:r>
                      <a:r>
                        <a:rPr lang="ru-RU" sz="1600" dirty="0">
                          <a:effectLst/>
                        </a:rPr>
                        <a:t>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0"/>
                  </a:ext>
                </a:extLst>
              </a:tr>
              <a:tr h="501673">
                <a:tc>
                  <a:txBody>
                    <a:bodyPr/>
                    <a:lstStyle/>
                    <a:p>
                      <a:pPr>
                        <a:spcAft>
                          <a:spcPts val="0"/>
                        </a:spcAft>
                      </a:pPr>
                      <a:r>
                        <a:rPr lang="ru-RU" sz="1600" dirty="0">
                          <a:effectLst/>
                        </a:rPr>
                        <a:t> стремлюсь помочь нуждающимся в переливании крови, ее компонентах</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347</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63,55%</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191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53,06%</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1"/>
                  </a:ext>
                </a:extLst>
              </a:tr>
              <a:tr h="265498">
                <a:tc>
                  <a:txBody>
                    <a:bodyPr/>
                    <a:lstStyle/>
                    <a:p>
                      <a:pPr>
                        <a:spcAft>
                          <a:spcPts val="0"/>
                        </a:spcAft>
                      </a:pPr>
                      <a:r>
                        <a:rPr lang="ru-RU" sz="1600" dirty="0">
                          <a:effectLst/>
                        </a:rPr>
                        <a:t> быть донором престижно в моем круге общения</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4,95%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4,17%</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2"/>
                  </a:ext>
                </a:extLst>
              </a:tr>
              <a:tr h="265498">
                <a:tc>
                  <a:txBody>
                    <a:bodyPr/>
                    <a:lstStyle/>
                    <a:p>
                      <a:pPr>
                        <a:spcAft>
                          <a:spcPts val="0"/>
                        </a:spcAft>
                      </a:pPr>
                      <a:r>
                        <a:rPr lang="ru-RU" sz="1600" dirty="0">
                          <a:effectLst/>
                        </a:rPr>
                        <a:t> для проверки состояния собственного здоровья</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112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20,51%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28,89%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3"/>
                  </a:ext>
                </a:extLst>
              </a:tr>
              <a:tr h="265498">
                <a:tc>
                  <a:txBody>
                    <a:bodyPr/>
                    <a:lstStyle/>
                    <a:p>
                      <a:pPr>
                        <a:spcAft>
                          <a:spcPts val="0"/>
                        </a:spcAft>
                      </a:pPr>
                      <a:r>
                        <a:rPr lang="ru-RU" sz="1600" dirty="0">
                          <a:effectLst/>
                        </a:rPr>
                        <a:t>  для благоприятного воздействия на мое здоровье</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125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22,89%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73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20,28%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4"/>
                  </a:ext>
                </a:extLst>
              </a:tr>
              <a:tr h="265498">
                <a:tc>
                  <a:txBody>
                    <a:bodyPr/>
                    <a:lstStyle/>
                    <a:p>
                      <a:pPr>
                        <a:spcAft>
                          <a:spcPts val="0"/>
                        </a:spcAft>
                      </a:pPr>
                      <a:r>
                        <a:rPr lang="ru-RU" sz="1600" dirty="0">
                          <a:effectLst/>
                        </a:rPr>
                        <a:t>  из-за материальной заинтересованности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229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41,94%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255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70,83%</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5"/>
                  </a:ext>
                </a:extLst>
              </a:tr>
              <a:tr h="265498">
                <a:tc>
                  <a:txBody>
                    <a:bodyPr/>
                    <a:lstStyle/>
                    <a:p>
                      <a:pPr>
                        <a:spcAft>
                          <a:spcPts val="0"/>
                        </a:spcAft>
                      </a:pPr>
                      <a:r>
                        <a:rPr lang="ru-RU" sz="1600" dirty="0">
                          <a:effectLst/>
                        </a:rPr>
                        <a:t>  как стимул к здоровому образу жизни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99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18,13%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77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21,39%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6"/>
                  </a:ext>
                </a:extLst>
              </a:tr>
              <a:tr h="501673">
                <a:tc>
                  <a:txBody>
                    <a:bodyPr/>
                    <a:lstStyle/>
                    <a:p>
                      <a:pPr>
                        <a:spcAft>
                          <a:spcPts val="0"/>
                        </a:spcAft>
                      </a:pPr>
                      <a:r>
                        <a:rPr lang="ru-RU" sz="1600" dirty="0">
                          <a:solidFill>
                            <a:srgbClr val="FFC000"/>
                          </a:solidFill>
                          <a:effectLst/>
                        </a:rPr>
                        <a:t>Какие гарантии и компенсации для добровольного безвозмездного донора?  </a:t>
                      </a:r>
                      <a:endParaRPr lang="ru-RU" sz="1600" dirty="0">
                        <a:solidFill>
                          <a:srgbClr val="FFC000"/>
                        </a:solidFill>
                        <a:effectLst/>
                        <a:latin typeface="Times New Roman"/>
                        <a:ea typeface="MS Mincho"/>
                      </a:endParaRPr>
                    </a:p>
                  </a:txBody>
                  <a:tcPr marL="68580" marR="68580" marT="0" marB="0"/>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7"/>
                  </a:ext>
                </a:extLst>
              </a:tr>
              <a:tr h="501673">
                <a:tc>
                  <a:txBody>
                    <a:bodyPr/>
                    <a:lstStyle/>
                    <a:p>
                      <a:pPr>
                        <a:spcAft>
                          <a:spcPts val="0"/>
                        </a:spcAft>
                      </a:pPr>
                      <a:r>
                        <a:rPr lang="ru-RU" sz="1600">
                          <a:effectLst/>
                        </a:rPr>
                        <a:t>   освобождение от работы в день сдачи крови с сохранением среднего заработка</a:t>
                      </a:r>
                      <a:endParaRPr lang="ru-RU" sz="1600">
                        <a:effectLst/>
                        <a:latin typeface="Times New Roman"/>
                        <a:ea typeface="MS Mincho"/>
                      </a:endParaRPr>
                    </a:p>
                  </a:txBody>
                  <a:tcPr marL="68580" marR="68580" marT="0" marB="0"/>
                </a:tc>
                <a:tc>
                  <a:txBody>
                    <a:bodyPr/>
                    <a:lstStyle/>
                    <a:p>
                      <a:pPr algn="ctr">
                        <a:spcAft>
                          <a:spcPts val="0"/>
                        </a:spcAft>
                      </a:pPr>
                      <a:r>
                        <a:rPr lang="ru-RU" sz="1600" dirty="0">
                          <a:effectLst/>
                        </a:rPr>
                        <a:t>401</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73,44%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245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68,06%</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8"/>
                  </a:ext>
                </a:extLst>
              </a:tr>
              <a:tr h="265498">
                <a:tc>
                  <a:txBody>
                    <a:bodyPr/>
                    <a:lstStyle/>
                    <a:p>
                      <a:pPr>
                        <a:spcAft>
                          <a:spcPts val="0"/>
                        </a:spcAft>
                      </a:pPr>
                      <a:r>
                        <a:rPr lang="ru-RU" sz="1600">
                          <a:effectLst/>
                        </a:rPr>
                        <a:t>   бесплатное питание в день сдачи крови</a:t>
                      </a:r>
                      <a:endParaRPr lang="ru-RU" sz="1600">
                        <a:effectLst/>
                        <a:latin typeface="Times New Roman"/>
                        <a:ea typeface="MS Mincho"/>
                      </a:endParaRPr>
                    </a:p>
                  </a:txBody>
                  <a:tcPr marL="68580" marR="68580" marT="0" marB="0"/>
                </a:tc>
                <a:tc>
                  <a:txBody>
                    <a:bodyPr/>
                    <a:lstStyle/>
                    <a:p>
                      <a:pPr algn="ctr">
                        <a:spcAft>
                          <a:spcPts val="0"/>
                        </a:spcAft>
                      </a:pPr>
                      <a:r>
                        <a:rPr lang="ru-RU" sz="1600" dirty="0">
                          <a:effectLst/>
                        </a:rPr>
                        <a:t>140</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25,64%</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111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30,83%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9"/>
                  </a:ext>
                </a:extLst>
              </a:tr>
              <a:tr h="501673">
                <a:tc>
                  <a:txBody>
                    <a:bodyPr/>
                    <a:lstStyle/>
                    <a:p>
                      <a:pPr>
                        <a:spcAft>
                          <a:spcPts val="0"/>
                        </a:spcAft>
                      </a:pPr>
                      <a:r>
                        <a:rPr lang="ru-RU" sz="1600">
                          <a:effectLst/>
                        </a:rPr>
                        <a:t>  компенсация на усиленное питание в период между донациями</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105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19,23%</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113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31,39%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0"/>
                  </a:ext>
                </a:extLst>
              </a:tr>
              <a:tr h="501673">
                <a:tc>
                  <a:txBody>
                    <a:bodyPr/>
                    <a:lstStyle/>
                    <a:p>
                      <a:pPr>
                        <a:spcAft>
                          <a:spcPts val="0"/>
                        </a:spcAft>
                      </a:pPr>
                      <a:r>
                        <a:rPr lang="ru-RU" sz="1600">
                          <a:effectLst/>
                        </a:rPr>
                        <a:t>  награждение нагрудным знаком отличия «Ганаровы донар Рэспублiкi Беларусь»</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128</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23,44%</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104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28,89%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1"/>
                  </a:ext>
                </a:extLst>
              </a:tr>
              <a:tr h="265498">
                <a:tc>
                  <a:txBody>
                    <a:bodyPr/>
                    <a:lstStyle/>
                    <a:p>
                      <a:pPr>
                        <a:spcAft>
                          <a:spcPts val="0"/>
                        </a:spcAft>
                      </a:pPr>
                      <a:r>
                        <a:rPr lang="ru-RU" sz="1600">
                          <a:effectLst/>
                        </a:rPr>
                        <a:t>  компенсация для проезда к месту сдачи крови</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87</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15,93%</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77</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21,39%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2"/>
                  </a:ext>
                </a:extLst>
              </a:tr>
              <a:tr h="265498">
                <a:tc>
                  <a:txBody>
                    <a:bodyPr/>
                    <a:lstStyle/>
                    <a:p>
                      <a:pPr>
                        <a:spcAft>
                          <a:spcPts val="0"/>
                        </a:spcAft>
                      </a:pPr>
                      <a:r>
                        <a:rPr lang="ru-RU" sz="1600">
                          <a:effectLst/>
                        </a:rPr>
                        <a:t>  налоговые льготы</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137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25,09%</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147</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40,83%</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3"/>
                  </a:ext>
                </a:extLst>
              </a:tr>
              <a:tr h="265498">
                <a:tc>
                  <a:txBody>
                    <a:bodyPr/>
                    <a:lstStyle/>
                    <a:p>
                      <a:pPr>
                        <a:spcAft>
                          <a:spcPts val="0"/>
                        </a:spcAft>
                      </a:pPr>
                      <a:r>
                        <a:rPr lang="ru-RU" sz="1600">
                          <a:effectLst/>
                        </a:rPr>
                        <a:t>  другое  </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64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11,72%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72</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20,00%</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018452903"/>
      </p:ext>
    </p:extLst>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260648"/>
            <a:ext cx="9073008" cy="5544656"/>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561468343"/>
              </p:ext>
            </p:extLst>
          </p:nvPr>
        </p:nvGraphicFramePr>
        <p:xfrm>
          <a:off x="1560004" y="1749936"/>
          <a:ext cx="9216007" cy="3358128"/>
        </p:xfrm>
        <a:graphic>
          <a:graphicData uri="http://schemas.openxmlformats.org/drawingml/2006/table">
            <a:tbl>
              <a:tblPr firstRow="1" firstCol="1" bandRow="1">
                <a:tableStyleId>{5C22544A-7EE6-4342-B048-85BDC9FD1C3A}</a:tableStyleId>
              </a:tblPr>
              <a:tblGrid>
                <a:gridCol w="5537199">
                  <a:extLst>
                    <a:ext uri="{9D8B030D-6E8A-4147-A177-3AD203B41FA5}">
                      <a16:colId xmlns:a16="http://schemas.microsoft.com/office/drawing/2014/main" val="20000"/>
                    </a:ext>
                  </a:extLst>
                </a:gridCol>
                <a:gridCol w="818700">
                  <a:extLst>
                    <a:ext uri="{9D8B030D-6E8A-4147-A177-3AD203B41FA5}">
                      <a16:colId xmlns:a16="http://schemas.microsoft.com/office/drawing/2014/main" val="20001"/>
                    </a:ext>
                  </a:extLst>
                </a:gridCol>
                <a:gridCol w="951133">
                  <a:extLst>
                    <a:ext uri="{9D8B030D-6E8A-4147-A177-3AD203B41FA5}">
                      <a16:colId xmlns:a16="http://schemas.microsoft.com/office/drawing/2014/main" val="20002"/>
                    </a:ext>
                  </a:extLst>
                </a:gridCol>
                <a:gridCol w="815941">
                  <a:extLst>
                    <a:ext uri="{9D8B030D-6E8A-4147-A177-3AD203B41FA5}">
                      <a16:colId xmlns:a16="http://schemas.microsoft.com/office/drawing/2014/main" val="20003"/>
                    </a:ext>
                  </a:extLst>
                </a:gridCol>
                <a:gridCol w="1093034">
                  <a:extLst>
                    <a:ext uri="{9D8B030D-6E8A-4147-A177-3AD203B41FA5}">
                      <a16:colId xmlns:a16="http://schemas.microsoft.com/office/drawing/2014/main" val="20004"/>
                    </a:ext>
                  </a:extLst>
                </a:gridCol>
              </a:tblGrid>
              <a:tr h="432048">
                <a:tc>
                  <a:txBody>
                    <a:bodyPr/>
                    <a:lstStyle/>
                    <a:p>
                      <a:pPr>
                        <a:spcAft>
                          <a:spcPts val="0"/>
                        </a:spcAft>
                      </a:pPr>
                      <a:r>
                        <a:rPr lang="ru-RU" sz="1600" dirty="0">
                          <a:solidFill>
                            <a:srgbClr val="FFC000"/>
                          </a:solidFill>
                          <a:effectLst/>
                        </a:rPr>
                        <a:t>Какие льготы необходимо для </a:t>
                      </a:r>
                      <a:r>
                        <a:rPr lang="ru-RU" sz="1600" dirty="0" err="1">
                          <a:solidFill>
                            <a:srgbClr val="FFC000"/>
                          </a:solidFill>
                          <a:effectLst/>
                        </a:rPr>
                        <a:t>донора«Ганаровы</a:t>
                      </a:r>
                      <a:r>
                        <a:rPr lang="ru-RU" sz="1600" dirty="0">
                          <a:solidFill>
                            <a:srgbClr val="FFC000"/>
                          </a:solidFill>
                          <a:effectLst/>
                        </a:rPr>
                        <a:t> </a:t>
                      </a:r>
                      <a:r>
                        <a:rPr lang="ru-RU" sz="1600" dirty="0" err="1">
                          <a:solidFill>
                            <a:srgbClr val="FFC000"/>
                          </a:solidFill>
                          <a:effectLst/>
                        </a:rPr>
                        <a:t>донар</a:t>
                      </a:r>
                      <a:r>
                        <a:rPr lang="ru-RU" sz="1600" dirty="0">
                          <a:solidFill>
                            <a:srgbClr val="FFC000"/>
                          </a:solidFill>
                          <a:effectLst/>
                        </a:rPr>
                        <a:t> </a:t>
                      </a:r>
                      <a:r>
                        <a:rPr lang="ru-RU" sz="1600" dirty="0" err="1">
                          <a:solidFill>
                            <a:srgbClr val="FFC000"/>
                          </a:solidFill>
                          <a:effectLst/>
                        </a:rPr>
                        <a:t>Рэспублiкi</a:t>
                      </a:r>
                      <a:r>
                        <a:rPr lang="ru-RU" sz="1600" dirty="0">
                          <a:solidFill>
                            <a:srgbClr val="FFC000"/>
                          </a:solidFill>
                          <a:effectLst/>
                        </a:rPr>
                        <a:t> Беларусь»? </a:t>
                      </a:r>
                      <a:endParaRPr lang="ru-RU" sz="1600" dirty="0">
                        <a:solidFill>
                          <a:srgbClr val="FFC000"/>
                        </a:solidFill>
                        <a:effectLst/>
                        <a:latin typeface="Times New Roman"/>
                        <a:ea typeface="MS Mincho"/>
                      </a:endParaRPr>
                    </a:p>
                  </a:txBody>
                  <a:tcPr marL="66656" marR="66656" marT="0" marB="0"/>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Доноры крови </a:t>
                      </a:r>
                      <a:endParaRPr lang="ru-RU" sz="1600" dirty="0">
                        <a:effectLst/>
                        <a:latin typeface="Times New Roman"/>
                        <a:ea typeface="MS Mincho"/>
                      </a:endParaRPr>
                    </a:p>
                  </a:txBody>
                  <a:tcPr marL="66656" marR="66656" marT="0" marB="0" anchor="ctr"/>
                </a:tc>
                <a:tc hMerge="1">
                  <a:txBody>
                    <a:bodyPr/>
                    <a:lstStyle/>
                    <a:p>
                      <a:pPr algn="ctr">
                        <a:spcAft>
                          <a:spcPts val="0"/>
                        </a:spcAft>
                      </a:pPr>
                      <a:endParaRPr lang="ru-RU" sz="1600" dirty="0">
                        <a:effectLst/>
                        <a:latin typeface="Times New Roman"/>
                        <a:ea typeface="MS Mincho"/>
                      </a:endParaRPr>
                    </a:p>
                  </a:txBody>
                  <a:tcPr marL="66656" marR="66656" marT="0" marB="0" anchor="ctr"/>
                </a:tc>
                <a:tc gridSpan="2">
                  <a:txBody>
                    <a:bodyPr/>
                    <a:lstStyle/>
                    <a:p>
                      <a:pPr algn="ctr">
                        <a:spcAft>
                          <a:spcPts val="0"/>
                        </a:spcAft>
                      </a:pPr>
                      <a:r>
                        <a:rPr lang="ru-RU" sz="1600" dirty="0">
                          <a:effectLst/>
                        </a:rPr>
                        <a:t>Доноры компонентов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6656" marR="66656" marT="0" marB="0" anchor="ctr"/>
                </a:tc>
                <a:tc hMerge="1">
                  <a:txBody>
                    <a:bodyPr/>
                    <a:lstStyle/>
                    <a:p>
                      <a:pPr algn="ctr">
                        <a:spcAft>
                          <a:spcPts val="0"/>
                        </a:spcAft>
                      </a:pP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0"/>
                  </a:ext>
                </a:extLst>
              </a:tr>
              <a:tr h="432048">
                <a:tc>
                  <a:txBody>
                    <a:bodyPr/>
                    <a:lstStyle/>
                    <a:p>
                      <a:pPr>
                        <a:spcAft>
                          <a:spcPts val="0"/>
                        </a:spcAft>
                      </a:pPr>
                      <a:r>
                        <a:rPr lang="ru-RU" sz="1600" dirty="0">
                          <a:effectLst/>
                        </a:rPr>
                        <a:t>   бесплатный проезд в местном общественном транспорте</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276</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50,55%</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222</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61,67%</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1"/>
                  </a:ext>
                </a:extLst>
              </a:tr>
              <a:tr h="432048">
                <a:tc>
                  <a:txBody>
                    <a:bodyPr/>
                    <a:lstStyle/>
                    <a:p>
                      <a:pPr>
                        <a:spcAft>
                          <a:spcPts val="0"/>
                        </a:spcAft>
                      </a:pPr>
                      <a:r>
                        <a:rPr lang="ru-RU" sz="1600" dirty="0">
                          <a:effectLst/>
                        </a:rPr>
                        <a:t>   ежегодная денежная выплата               (трех базовых величин)</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213</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39,01%</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199</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55,28%</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2"/>
                  </a:ext>
                </a:extLst>
              </a:tr>
              <a:tr h="216024">
                <a:tc>
                  <a:txBody>
                    <a:bodyPr/>
                    <a:lstStyle/>
                    <a:p>
                      <a:pPr>
                        <a:spcAft>
                          <a:spcPts val="0"/>
                        </a:spcAft>
                      </a:pPr>
                      <a:r>
                        <a:rPr lang="ru-RU" sz="1600" dirty="0">
                          <a:effectLst/>
                        </a:rPr>
                        <a:t>   надбавка к пенсии</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303</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55,49%</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238</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66,11%</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3"/>
                  </a:ext>
                </a:extLst>
              </a:tr>
              <a:tr h="216024">
                <a:tc>
                  <a:txBody>
                    <a:bodyPr/>
                    <a:lstStyle/>
                    <a:p>
                      <a:pPr>
                        <a:spcAft>
                          <a:spcPts val="0"/>
                        </a:spcAft>
                      </a:pPr>
                      <a:r>
                        <a:rPr lang="ru-RU" sz="1600" dirty="0">
                          <a:effectLst/>
                        </a:rPr>
                        <a:t>   скидка на санаторно-курортное лечение </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168</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30,77%</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146</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40,56%</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4"/>
                  </a:ext>
                </a:extLst>
              </a:tr>
              <a:tr h="216024">
                <a:tc>
                  <a:txBody>
                    <a:bodyPr/>
                    <a:lstStyle/>
                    <a:p>
                      <a:pPr>
                        <a:spcAft>
                          <a:spcPts val="0"/>
                        </a:spcAft>
                      </a:pPr>
                      <a:r>
                        <a:rPr lang="ru-RU" sz="1600" dirty="0">
                          <a:effectLst/>
                        </a:rPr>
                        <a:t>   скидки на зубопротезирование</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146</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26,74%</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159</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44,17%</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5"/>
                  </a:ext>
                </a:extLst>
              </a:tr>
              <a:tr h="216024">
                <a:tc>
                  <a:txBody>
                    <a:bodyPr/>
                    <a:lstStyle/>
                    <a:p>
                      <a:pPr>
                        <a:spcAft>
                          <a:spcPts val="0"/>
                        </a:spcAft>
                      </a:pPr>
                      <a:r>
                        <a:rPr lang="ru-RU" sz="1600" dirty="0">
                          <a:effectLst/>
                        </a:rPr>
                        <a:t>   скидка на лекарства</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205</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37,55%</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157</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43,61%</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6"/>
                  </a:ext>
                </a:extLst>
              </a:tr>
              <a:tr h="216024">
                <a:tc>
                  <a:txBody>
                    <a:bodyPr/>
                    <a:lstStyle/>
                    <a:p>
                      <a:pPr>
                        <a:spcAft>
                          <a:spcPts val="0"/>
                        </a:spcAft>
                      </a:pPr>
                      <a:r>
                        <a:rPr lang="ru-RU" sz="1600" dirty="0">
                          <a:effectLst/>
                        </a:rPr>
                        <a:t>   никакие</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18</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3,30%</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6</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1,67%</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7"/>
                  </a:ext>
                </a:extLst>
              </a:tr>
              <a:tr h="216024">
                <a:tc>
                  <a:txBody>
                    <a:bodyPr/>
                    <a:lstStyle/>
                    <a:p>
                      <a:pPr>
                        <a:spcAft>
                          <a:spcPts val="0"/>
                        </a:spcAft>
                      </a:pPr>
                      <a:r>
                        <a:rPr lang="ru-RU" sz="1600" dirty="0">
                          <a:effectLst/>
                        </a:rPr>
                        <a:t>   другое </a:t>
                      </a:r>
                      <a:endParaRPr lang="ru-RU" sz="1600" dirty="0">
                        <a:effectLst/>
                        <a:latin typeface="Times New Roman"/>
                        <a:ea typeface="MS Mincho"/>
                      </a:endParaRPr>
                    </a:p>
                  </a:txBody>
                  <a:tcPr marL="66656" marR="66656" marT="0" marB="0"/>
                </a:tc>
                <a:tc>
                  <a:txBody>
                    <a:bodyPr/>
                    <a:lstStyle/>
                    <a:p>
                      <a:pPr algn="ctr">
                        <a:spcAft>
                          <a:spcPts val="0"/>
                        </a:spcAft>
                      </a:pPr>
                      <a:r>
                        <a:rPr lang="ru-RU" sz="1600" dirty="0">
                          <a:effectLst/>
                        </a:rPr>
                        <a:t>24</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4,40%</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25</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6,94%</a:t>
                      </a: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29479133"/>
      </p:ext>
    </p:extLst>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404664"/>
            <a:ext cx="8579296" cy="6696744"/>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4088167683"/>
              </p:ext>
            </p:extLst>
          </p:nvPr>
        </p:nvGraphicFramePr>
        <p:xfrm>
          <a:off x="1344489" y="1628800"/>
          <a:ext cx="9216007" cy="4089648"/>
        </p:xfrm>
        <a:graphic>
          <a:graphicData uri="http://schemas.openxmlformats.org/drawingml/2006/table">
            <a:tbl>
              <a:tblPr firstRow="1" firstCol="1" bandRow="1">
                <a:tableStyleId>{5C22544A-7EE6-4342-B048-85BDC9FD1C3A}</a:tableStyleId>
              </a:tblPr>
              <a:tblGrid>
                <a:gridCol w="5537199">
                  <a:extLst>
                    <a:ext uri="{9D8B030D-6E8A-4147-A177-3AD203B41FA5}">
                      <a16:colId xmlns:a16="http://schemas.microsoft.com/office/drawing/2014/main" val="20000"/>
                    </a:ext>
                  </a:extLst>
                </a:gridCol>
                <a:gridCol w="818700">
                  <a:extLst>
                    <a:ext uri="{9D8B030D-6E8A-4147-A177-3AD203B41FA5}">
                      <a16:colId xmlns:a16="http://schemas.microsoft.com/office/drawing/2014/main" val="20001"/>
                    </a:ext>
                  </a:extLst>
                </a:gridCol>
                <a:gridCol w="951133">
                  <a:extLst>
                    <a:ext uri="{9D8B030D-6E8A-4147-A177-3AD203B41FA5}">
                      <a16:colId xmlns:a16="http://schemas.microsoft.com/office/drawing/2014/main" val="20002"/>
                    </a:ext>
                  </a:extLst>
                </a:gridCol>
                <a:gridCol w="815941">
                  <a:extLst>
                    <a:ext uri="{9D8B030D-6E8A-4147-A177-3AD203B41FA5}">
                      <a16:colId xmlns:a16="http://schemas.microsoft.com/office/drawing/2014/main" val="20003"/>
                    </a:ext>
                  </a:extLst>
                </a:gridCol>
                <a:gridCol w="1093034">
                  <a:extLst>
                    <a:ext uri="{9D8B030D-6E8A-4147-A177-3AD203B41FA5}">
                      <a16:colId xmlns:a16="http://schemas.microsoft.com/office/drawing/2014/main" val="20004"/>
                    </a:ext>
                  </a:extLst>
                </a:gridCol>
              </a:tblGrid>
              <a:tr h="432048">
                <a:tc>
                  <a:txBody>
                    <a:bodyPr/>
                    <a:lstStyle/>
                    <a:p>
                      <a:pPr>
                        <a:spcAft>
                          <a:spcPts val="0"/>
                        </a:spcAft>
                      </a:pPr>
                      <a:r>
                        <a:rPr lang="ru-RU" sz="1600" dirty="0">
                          <a:solidFill>
                            <a:srgbClr val="FFC000"/>
                          </a:solidFill>
                          <a:effectLst/>
                        </a:rPr>
                        <a:t>Какие льготы необходимо для </a:t>
                      </a:r>
                      <a:r>
                        <a:rPr lang="ru-RU" sz="1600" dirty="0" err="1">
                          <a:solidFill>
                            <a:srgbClr val="FFC000"/>
                          </a:solidFill>
                          <a:effectLst/>
                        </a:rPr>
                        <a:t>донора«Ганаровы</a:t>
                      </a:r>
                      <a:r>
                        <a:rPr lang="ru-RU" sz="1600" dirty="0">
                          <a:solidFill>
                            <a:srgbClr val="FFC000"/>
                          </a:solidFill>
                          <a:effectLst/>
                        </a:rPr>
                        <a:t> </a:t>
                      </a:r>
                      <a:r>
                        <a:rPr lang="ru-RU" sz="1600" dirty="0" err="1">
                          <a:solidFill>
                            <a:srgbClr val="FFC000"/>
                          </a:solidFill>
                          <a:effectLst/>
                        </a:rPr>
                        <a:t>донар</a:t>
                      </a:r>
                      <a:r>
                        <a:rPr lang="ru-RU" sz="1600" dirty="0">
                          <a:solidFill>
                            <a:srgbClr val="FFC000"/>
                          </a:solidFill>
                          <a:effectLst/>
                        </a:rPr>
                        <a:t> </a:t>
                      </a:r>
                      <a:r>
                        <a:rPr lang="ru-RU" sz="1600" dirty="0" err="1">
                          <a:solidFill>
                            <a:srgbClr val="FFC000"/>
                          </a:solidFill>
                          <a:effectLst/>
                        </a:rPr>
                        <a:t>Рэспублiкi</a:t>
                      </a:r>
                      <a:r>
                        <a:rPr lang="ru-RU" sz="1600" dirty="0">
                          <a:solidFill>
                            <a:srgbClr val="FFC000"/>
                          </a:solidFill>
                          <a:effectLst/>
                        </a:rPr>
                        <a:t> Беларусь»? </a:t>
                      </a:r>
                      <a:endParaRPr lang="ru-RU" sz="1600" dirty="0">
                        <a:solidFill>
                          <a:srgbClr val="FFC000"/>
                        </a:solidFill>
                        <a:effectLst/>
                        <a:latin typeface="Times New Roman"/>
                        <a:ea typeface="MS Mincho"/>
                      </a:endParaRPr>
                    </a:p>
                  </a:txBody>
                  <a:tcPr marL="66656" marR="66656" marT="0" marB="0"/>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Доноры крови </a:t>
                      </a:r>
                      <a:endParaRPr lang="ru-RU" sz="1600" dirty="0">
                        <a:effectLst/>
                        <a:latin typeface="Times New Roman"/>
                        <a:ea typeface="MS Mincho"/>
                      </a:endParaRPr>
                    </a:p>
                  </a:txBody>
                  <a:tcPr marL="66656" marR="66656" marT="0" marB="0" anchor="ctr"/>
                </a:tc>
                <a:tc hMerge="1">
                  <a:txBody>
                    <a:bodyPr/>
                    <a:lstStyle/>
                    <a:p>
                      <a:pPr algn="ctr">
                        <a:spcAft>
                          <a:spcPts val="0"/>
                        </a:spcAft>
                      </a:pPr>
                      <a:endParaRPr lang="ru-RU" sz="1600" dirty="0">
                        <a:effectLst/>
                        <a:latin typeface="Times New Roman"/>
                        <a:ea typeface="MS Mincho"/>
                      </a:endParaRPr>
                    </a:p>
                  </a:txBody>
                  <a:tcPr marL="66656" marR="66656" marT="0" marB="0" anchor="ctr"/>
                </a:tc>
                <a:tc gridSpan="2">
                  <a:txBody>
                    <a:bodyPr/>
                    <a:lstStyle/>
                    <a:p>
                      <a:pPr algn="ctr">
                        <a:spcAft>
                          <a:spcPts val="0"/>
                        </a:spcAft>
                      </a:pPr>
                      <a:r>
                        <a:rPr lang="ru-RU" sz="1600" dirty="0">
                          <a:effectLst/>
                        </a:rPr>
                        <a:t>Доноры компонентов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6656" marR="66656" marT="0" marB="0" anchor="ctr"/>
                </a:tc>
                <a:tc hMerge="1">
                  <a:txBody>
                    <a:bodyPr/>
                    <a:lstStyle/>
                    <a:p>
                      <a:pPr algn="ctr">
                        <a:spcAft>
                          <a:spcPts val="0"/>
                        </a:spcAft>
                      </a:pP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0"/>
                  </a:ext>
                </a:extLst>
              </a:tr>
              <a:tr h="432048">
                <a:tc>
                  <a:txBody>
                    <a:bodyPr/>
                    <a:lstStyle/>
                    <a:p>
                      <a:pPr>
                        <a:spcAft>
                          <a:spcPts val="0"/>
                        </a:spcAft>
                      </a:pPr>
                      <a:r>
                        <a:rPr lang="ru-RU" sz="1600" dirty="0">
                          <a:solidFill>
                            <a:srgbClr val="FFC000"/>
                          </a:solidFill>
                          <a:effectLst/>
                        </a:rPr>
                        <a:t>Считаете ли Вы добровольное безвозмездное  донорство  приемлемым?</a:t>
                      </a:r>
                      <a:endParaRPr lang="ru-RU" sz="1600" dirty="0">
                        <a:solidFill>
                          <a:srgbClr val="FFC000"/>
                        </a:solidFill>
                        <a:effectLst/>
                        <a:latin typeface="Times New Roman"/>
                        <a:ea typeface="MS Mincho"/>
                      </a:endParaRPr>
                    </a:p>
                  </a:txBody>
                  <a:tcPr marL="66656" marR="66656" marT="0" marB="0"/>
                </a:tc>
                <a:tc>
                  <a:txBody>
                    <a:bodyPr/>
                    <a:lstStyle/>
                    <a:p>
                      <a:pPr algn="ctr">
                        <a:spcAft>
                          <a:spcPts val="0"/>
                        </a:spcAft>
                      </a:pPr>
                      <a:r>
                        <a:rPr lang="ru-RU" sz="1600" dirty="0">
                          <a:effectLst/>
                        </a:rPr>
                        <a:t> </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1"/>
                  </a:ext>
                </a:extLst>
              </a:tr>
              <a:tr h="216024">
                <a:tc>
                  <a:txBody>
                    <a:bodyPr/>
                    <a:lstStyle/>
                    <a:p>
                      <a:pPr>
                        <a:spcAft>
                          <a:spcPts val="0"/>
                        </a:spcAft>
                      </a:pPr>
                      <a:r>
                        <a:rPr lang="ru-RU" sz="1600" dirty="0">
                          <a:effectLst/>
                        </a:rPr>
                        <a:t>    да</a:t>
                      </a:r>
                      <a:endParaRPr lang="ru-RU" sz="1600" dirty="0">
                        <a:effectLst/>
                        <a:latin typeface="Times New Roman"/>
                        <a:ea typeface="MS Mincho"/>
                      </a:endParaRPr>
                    </a:p>
                  </a:txBody>
                  <a:tcPr marL="66656" marR="66656" marT="0" marB="0"/>
                </a:tc>
                <a:tc>
                  <a:txBody>
                    <a:bodyPr/>
                    <a:lstStyle/>
                    <a:p>
                      <a:pPr algn="ctr">
                        <a:spcAft>
                          <a:spcPts val="0"/>
                        </a:spcAft>
                      </a:pPr>
                      <a:r>
                        <a:rPr lang="ru-RU" sz="1600" dirty="0">
                          <a:effectLst/>
                        </a:rPr>
                        <a:t>392</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71,79%</a:t>
                      </a:r>
                      <a:endParaRPr lang="ru-RU" sz="1600" dirty="0">
                        <a:solidFill>
                          <a:srgbClr val="FF0000"/>
                        </a:solidFill>
                        <a:effectLst/>
                        <a:latin typeface="Times New Roman"/>
                        <a:ea typeface="MS Mincho"/>
                      </a:endParaRPr>
                    </a:p>
                  </a:txBody>
                  <a:tcPr marL="66656" marR="66656" marT="0" marB="0" anchor="ctr"/>
                </a:tc>
                <a:tc>
                  <a:txBody>
                    <a:bodyPr/>
                    <a:lstStyle/>
                    <a:p>
                      <a:pPr algn="ctr">
                        <a:spcAft>
                          <a:spcPts val="0"/>
                        </a:spcAft>
                      </a:pPr>
                      <a:r>
                        <a:rPr lang="ru-RU" sz="1600">
                          <a:effectLst/>
                        </a:rPr>
                        <a:t>202</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56,11%</a:t>
                      </a:r>
                      <a:endParaRPr lang="ru-RU" sz="1600" dirty="0">
                        <a:solidFill>
                          <a:srgbClr val="FF0000"/>
                        </a:solidFill>
                        <a:effectLst/>
                        <a:latin typeface="Times New Roman"/>
                        <a:ea typeface="MS Mincho"/>
                      </a:endParaRPr>
                    </a:p>
                  </a:txBody>
                  <a:tcPr marL="66656" marR="66656" marT="0" marB="0" anchor="ctr"/>
                </a:tc>
                <a:extLst>
                  <a:ext uri="{0D108BD9-81ED-4DB2-BD59-A6C34878D82A}">
                    <a16:rowId xmlns:a16="http://schemas.microsoft.com/office/drawing/2014/main" val="10002"/>
                  </a:ext>
                </a:extLst>
              </a:tr>
              <a:tr h="216024">
                <a:tc>
                  <a:txBody>
                    <a:bodyPr/>
                    <a:lstStyle/>
                    <a:p>
                      <a:pPr>
                        <a:spcAft>
                          <a:spcPts val="0"/>
                        </a:spcAft>
                      </a:pPr>
                      <a:r>
                        <a:rPr lang="ru-RU" sz="1600">
                          <a:effectLst/>
                        </a:rPr>
                        <a:t>    нет</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47</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8,61%</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53</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14,72%</a:t>
                      </a: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3"/>
                  </a:ext>
                </a:extLst>
              </a:tr>
              <a:tr h="216024">
                <a:tc>
                  <a:txBody>
                    <a:bodyPr/>
                    <a:lstStyle/>
                    <a:p>
                      <a:pPr>
                        <a:spcAft>
                          <a:spcPts val="0"/>
                        </a:spcAft>
                      </a:pPr>
                      <a:r>
                        <a:rPr lang="ru-RU" sz="1600">
                          <a:effectLst/>
                        </a:rPr>
                        <a:t>    затрудняюсь ответить</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107</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19,60%</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90</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25,00%</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4"/>
                  </a:ext>
                </a:extLst>
              </a:tr>
              <a:tr h="216024">
                <a:tc>
                  <a:txBody>
                    <a:bodyPr/>
                    <a:lstStyle/>
                    <a:p>
                      <a:pPr>
                        <a:spcAft>
                          <a:spcPts val="0"/>
                        </a:spcAft>
                      </a:pPr>
                      <a:r>
                        <a:rPr lang="ru-RU" sz="1600">
                          <a:effectLst/>
                        </a:rPr>
                        <a:t>Где Вам удобнее сдавать кровь? </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5"/>
                  </a:ext>
                </a:extLst>
              </a:tr>
              <a:tr h="216024">
                <a:tc>
                  <a:txBody>
                    <a:bodyPr/>
                    <a:lstStyle/>
                    <a:p>
                      <a:pPr>
                        <a:spcAft>
                          <a:spcPts val="0"/>
                        </a:spcAft>
                      </a:pPr>
                      <a:r>
                        <a:rPr lang="ru-RU" sz="1600">
                          <a:effectLst/>
                        </a:rPr>
                        <a:t>     в организациях переливания крови</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251</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45,97%</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dirty="0">
                          <a:effectLst/>
                        </a:rPr>
                        <a:t>292</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81,11%</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6"/>
                  </a:ext>
                </a:extLst>
              </a:tr>
              <a:tr h="216024">
                <a:tc>
                  <a:txBody>
                    <a:bodyPr/>
                    <a:lstStyle/>
                    <a:p>
                      <a:pPr>
                        <a:spcAft>
                          <a:spcPts val="0"/>
                        </a:spcAft>
                      </a:pPr>
                      <a:r>
                        <a:rPr lang="ru-RU" sz="1600">
                          <a:effectLst/>
                        </a:rPr>
                        <a:t>     по месту работы/учебы</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212</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solidFill>
                            <a:srgbClr val="FF0000"/>
                          </a:solidFill>
                          <a:effectLst/>
                        </a:rPr>
                        <a:t>38,83%</a:t>
                      </a:r>
                      <a:endParaRPr lang="ru-RU" sz="1600" dirty="0">
                        <a:solidFill>
                          <a:srgbClr val="FF0000"/>
                        </a:solidFill>
                        <a:effectLst/>
                        <a:latin typeface="Times New Roman"/>
                        <a:ea typeface="MS Mincho"/>
                      </a:endParaRPr>
                    </a:p>
                  </a:txBody>
                  <a:tcPr marL="66656" marR="66656" marT="0" marB="0" anchor="ctr"/>
                </a:tc>
                <a:tc>
                  <a:txBody>
                    <a:bodyPr/>
                    <a:lstStyle/>
                    <a:p>
                      <a:pPr algn="ctr">
                        <a:spcAft>
                          <a:spcPts val="0"/>
                        </a:spcAft>
                      </a:pPr>
                      <a:r>
                        <a:rPr lang="ru-RU" sz="1600" dirty="0">
                          <a:effectLst/>
                        </a:rPr>
                        <a:t>32</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8,89%</a:t>
                      </a:r>
                      <a:endParaRPr lang="ru-RU" sz="1600">
                        <a:effectLst/>
                        <a:latin typeface="Times New Roman"/>
                        <a:ea typeface="MS Mincho"/>
                      </a:endParaRPr>
                    </a:p>
                  </a:txBody>
                  <a:tcPr marL="66656" marR="66656" marT="0" marB="0" anchor="ctr"/>
                </a:tc>
                <a:extLst>
                  <a:ext uri="{0D108BD9-81ED-4DB2-BD59-A6C34878D82A}">
                    <a16:rowId xmlns:a16="http://schemas.microsoft.com/office/drawing/2014/main" val="10007"/>
                  </a:ext>
                </a:extLst>
              </a:tr>
              <a:tr h="432048">
                <a:tc>
                  <a:txBody>
                    <a:bodyPr/>
                    <a:lstStyle/>
                    <a:p>
                      <a:pPr>
                        <a:spcAft>
                          <a:spcPts val="0"/>
                        </a:spcAft>
                      </a:pPr>
                      <a:r>
                        <a:rPr lang="ru-RU" sz="1600">
                          <a:effectLst/>
                        </a:rPr>
                        <a:t>     в передвижных (мобильных) пунктах заготовки крови</a:t>
                      </a:r>
                      <a:endParaRPr lang="ru-RU" sz="1600">
                        <a:effectLst/>
                        <a:latin typeface="Times New Roman"/>
                        <a:ea typeface="MS Mincho"/>
                      </a:endParaRPr>
                    </a:p>
                  </a:txBody>
                  <a:tcPr marL="66656" marR="66656" marT="0" marB="0"/>
                </a:tc>
                <a:tc>
                  <a:txBody>
                    <a:bodyPr/>
                    <a:lstStyle/>
                    <a:p>
                      <a:pPr algn="ctr">
                        <a:spcAft>
                          <a:spcPts val="0"/>
                        </a:spcAft>
                      </a:pPr>
                      <a:r>
                        <a:rPr lang="ru-RU" sz="1600">
                          <a:effectLst/>
                        </a:rPr>
                        <a:t>39</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7,14%</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10</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dirty="0">
                          <a:effectLst/>
                        </a:rPr>
                        <a:t>2,78%</a:t>
                      </a: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8"/>
                  </a:ext>
                </a:extLst>
              </a:tr>
              <a:tr h="432048">
                <a:tc>
                  <a:txBody>
                    <a:bodyPr/>
                    <a:lstStyle/>
                    <a:p>
                      <a:pPr>
                        <a:spcAft>
                          <a:spcPts val="0"/>
                        </a:spcAft>
                      </a:pPr>
                      <a:r>
                        <a:rPr lang="ru-RU" sz="1600" dirty="0">
                          <a:effectLst/>
                        </a:rPr>
                        <a:t>     во временных пунктах в общественных местах (торговые центры и др.)</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13</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2,38%</a:t>
                      </a:r>
                      <a:endParaRPr lang="ru-RU" sz="1600" dirty="0">
                        <a:effectLst/>
                        <a:latin typeface="Times New Roman"/>
                        <a:ea typeface="MS Mincho"/>
                      </a:endParaRPr>
                    </a:p>
                  </a:txBody>
                  <a:tcPr marL="66656" marR="66656" marT="0" marB="0" anchor="ctr"/>
                </a:tc>
                <a:tc>
                  <a:txBody>
                    <a:bodyPr/>
                    <a:lstStyle/>
                    <a:p>
                      <a:pPr algn="ctr">
                        <a:spcAft>
                          <a:spcPts val="0"/>
                        </a:spcAft>
                      </a:pPr>
                      <a:r>
                        <a:rPr lang="ru-RU" sz="1600">
                          <a:effectLst/>
                        </a:rPr>
                        <a:t>7</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1,94%</a:t>
                      </a: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09"/>
                  </a:ext>
                </a:extLst>
              </a:tr>
              <a:tr h="216024">
                <a:tc>
                  <a:txBody>
                    <a:bodyPr/>
                    <a:lstStyle/>
                    <a:p>
                      <a:pPr>
                        <a:spcAft>
                          <a:spcPts val="0"/>
                        </a:spcAft>
                      </a:pPr>
                      <a:r>
                        <a:rPr lang="ru-RU" sz="1600" dirty="0">
                          <a:effectLst/>
                        </a:rPr>
                        <a:t>     не принципиально</a:t>
                      </a:r>
                      <a:endParaRPr lang="ru-RU" sz="1600" dirty="0">
                        <a:effectLst/>
                        <a:latin typeface="Times New Roman"/>
                        <a:ea typeface="MS Mincho"/>
                      </a:endParaRPr>
                    </a:p>
                  </a:txBody>
                  <a:tcPr marL="66656" marR="66656" marT="0" marB="0"/>
                </a:tc>
                <a:tc>
                  <a:txBody>
                    <a:bodyPr/>
                    <a:lstStyle/>
                    <a:p>
                      <a:pPr algn="ctr">
                        <a:spcAft>
                          <a:spcPts val="0"/>
                        </a:spcAft>
                      </a:pPr>
                      <a:r>
                        <a:rPr lang="ru-RU" sz="1600">
                          <a:effectLst/>
                        </a:rPr>
                        <a:t>100</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18,32%</a:t>
                      </a:r>
                      <a:endParaRPr lang="ru-RU" sz="1600">
                        <a:effectLst/>
                        <a:latin typeface="Times New Roman"/>
                        <a:ea typeface="MS Mincho"/>
                      </a:endParaRPr>
                    </a:p>
                  </a:txBody>
                  <a:tcPr marL="66656" marR="66656" marT="0" marB="0" anchor="ctr"/>
                </a:tc>
                <a:tc>
                  <a:txBody>
                    <a:bodyPr/>
                    <a:lstStyle/>
                    <a:p>
                      <a:pPr algn="ctr">
                        <a:spcAft>
                          <a:spcPts val="0"/>
                        </a:spcAft>
                      </a:pPr>
                      <a:r>
                        <a:rPr lang="ru-RU" sz="1600">
                          <a:effectLst/>
                        </a:rPr>
                        <a:t>63</a:t>
                      </a:r>
                      <a:endParaRPr lang="ru-RU" sz="1600">
                        <a:effectLst/>
                        <a:latin typeface="Times New Roman"/>
                        <a:ea typeface="MS Mincho"/>
                      </a:endParaRPr>
                    </a:p>
                  </a:txBody>
                  <a:tcPr marL="66656" marR="66656" marT="0" marB="0" anchor="ctr"/>
                </a:tc>
                <a:tc>
                  <a:txBody>
                    <a:bodyPr/>
                    <a:lstStyle/>
                    <a:p>
                      <a:pPr algn="ctr">
                        <a:spcAft>
                          <a:spcPts val="0"/>
                        </a:spcAft>
                      </a:pPr>
                      <a:r>
                        <a:rPr lang="ru-RU" sz="1600" dirty="0">
                          <a:effectLst/>
                        </a:rPr>
                        <a:t>17,50%</a:t>
                      </a:r>
                      <a:endParaRPr lang="ru-RU" sz="1600" dirty="0">
                        <a:effectLst/>
                        <a:latin typeface="Times New Roman"/>
                        <a:ea typeface="MS Mincho"/>
                      </a:endParaRPr>
                    </a:p>
                  </a:txBody>
                  <a:tcPr marL="66656" marR="66656" marT="0" marB="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801309364"/>
      </p:ext>
    </p:extLst>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35360" y="0"/>
            <a:ext cx="11449272"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2965370179"/>
              </p:ext>
            </p:extLst>
          </p:nvPr>
        </p:nvGraphicFramePr>
        <p:xfrm>
          <a:off x="551384" y="620688"/>
          <a:ext cx="11089231" cy="6073413"/>
        </p:xfrm>
        <a:graphic>
          <a:graphicData uri="http://schemas.openxmlformats.org/drawingml/2006/table">
            <a:tbl>
              <a:tblPr firstRow="1" firstCol="1" bandRow="1">
                <a:tableStyleId>{5C22544A-7EE6-4342-B048-85BDC9FD1C3A}</a:tableStyleId>
              </a:tblPr>
              <a:tblGrid>
                <a:gridCol w="6829821">
                  <a:extLst>
                    <a:ext uri="{9D8B030D-6E8A-4147-A177-3AD203B41FA5}">
                      <a16:colId xmlns:a16="http://schemas.microsoft.com/office/drawing/2014/main" val="20000"/>
                    </a:ext>
                  </a:extLst>
                </a:gridCol>
                <a:gridCol w="817964">
                  <a:extLst>
                    <a:ext uri="{9D8B030D-6E8A-4147-A177-3AD203B41FA5}">
                      <a16:colId xmlns:a16="http://schemas.microsoft.com/office/drawing/2014/main" val="20001"/>
                    </a:ext>
                  </a:extLst>
                </a:gridCol>
                <a:gridCol w="1144458">
                  <a:extLst>
                    <a:ext uri="{9D8B030D-6E8A-4147-A177-3AD203B41FA5}">
                      <a16:colId xmlns:a16="http://schemas.microsoft.com/office/drawing/2014/main" val="20002"/>
                    </a:ext>
                  </a:extLst>
                </a:gridCol>
                <a:gridCol w="981785">
                  <a:extLst>
                    <a:ext uri="{9D8B030D-6E8A-4147-A177-3AD203B41FA5}">
                      <a16:colId xmlns:a16="http://schemas.microsoft.com/office/drawing/2014/main" val="20003"/>
                    </a:ext>
                  </a:extLst>
                </a:gridCol>
                <a:gridCol w="1315203">
                  <a:extLst>
                    <a:ext uri="{9D8B030D-6E8A-4147-A177-3AD203B41FA5}">
                      <a16:colId xmlns:a16="http://schemas.microsoft.com/office/drawing/2014/main" val="20004"/>
                    </a:ext>
                  </a:extLst>
                </a:gridCol>
              </a:tblGrid>
              <a:tr h="403768">
                <a:tc>
                  <a:txBody>
                    <a:bodyPr/>
                    <a:lstStyle/>
                    <a:p>
                      <a:pPr>
                        <a:spcAft>
                          <a:spcPts val="0"/>
                        </a:spcAft>
                      </a:pPr>
                      <a:r>
                        <a:rPr lang="ru-RU" sz="1600" dirty="0">
                          <a:solidFill>
                            <a:srgbClr val="FFC000"/>
                          </a:solidFill>
                          <a:effectLst/>
                        </a:rPr>
                        <a:t>Сколько времени Вы готовы затратить на процедуру сдачи крови? </a:t>
                      </a:r>
                      <a:endParaRPr lang="ru-RU" sz="1600" dirty="0">
                        <a:solidFill>
                          <a:srgbClr val="FFC000"/>
                        </a:solidFill>
                        <a:effectLst/>
                        <a:latin typeface="Times New Roman"/>
                        <a:ea typeface="MS Mincho"/>
                      </a:endParaRPr>
                    </a:p>
                  </a:txBody>
                  <a:tcPr marL="66085" marR="66085" marT="0" marB="0"/>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 крови </a:t>
                      </a:r>
                      <a:endParaRPr lang="ru-RU" sz="1600" dirty="0">
                        <a:effectLst/>
                        <a:latin typeface="Times New Roman"/>
                        <a:ea typeface="MS Mincho"/>
                      </a:endParaRPr>
                    </a:p>
                  </a:txBody>
                  <a:tcPr marL="66085" marR="66085" marT="0" marB="0" anchor="ctr"/>
                </a:tc>
                <a:tc hMerge="1">
                  <a:txBody>
                    <a:bodyPr/>
                    <a:lstStyle/>
                    <a:p>
                      <a:pPr algn="ctr">
                        <a:spcAft>
                          <a:spcPts val="0"/>
                        </a:spcAft>
                      </a:pPr>
                      <a:endParaRPr lang="ru-RU" sz="1600" dirty="0">
                        <a:effectLst/>
                        <a:latin typeface="Times New Roman"/>
                        <a:ea typeface="MS Mincho"/>
                      </a:endParaRPr>
                    </a:p>
                  </a:txBody>
                  <a:tcPr marL="66085" marR="66085" marT="0" marB="0" anchor="ctr"/>
                </a:tc>
                <a:tc gridSpan="2">
                  <a:txBody>
                    <a:bodyPr/>
                    <a:lstStyle/>
                    <a:p>
                      <a:pPr algn="ctr">
                        <a:spcAft>
                          <a:spcPts val="0"/>
                        </a:spcAft>
                      </a:pPr>
                      <a:r>
                        <a:rPr lang="ru-RU" sz="1600" dirty="0">
                          <a:effectLst/>
                        </a:rPr>
                        <a:t>Донор компонентов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6085" marR="66085" marT="0" marB="0" anchor="ctr"/>
                </a:tc>
                <a:tc hMerge="1">
                  <a:txBody>
                    <a:bodyPr/>
                    <a:lstStyle/>
                    <a:p>
                      <a:pPr algn="ctr">
                        <a:spcAft>
                          <a:spcPts val="0"/>
                        </a:spcAft>
                      </a:pPr>
                      <a:endParaRPr lang="ru-RU" sz="1600" dirty="0">
                        <a:effectLst/>
                        <a:latin typeface="Times New Roman"/>
                        <a:ea typeface="MS Mincho"/>
                      </a:endParaRPr>
                    </a:p>
                  </a:txBody>
                  <a:tcPr marL="66085" marR="66085" marT="0" marB="0" anchor="ctr"/>
                </a:tc>
                <a:extLst>
                  <a:ext uri="{0D108BD9-81ED-4DB2-BD59-A6C34878D82A}">
                    <a16:rowId xmlns:a16="http://schemas.microsoft.com/office/drawing/2014/main" val="10000"/>
                  </a:ext>
                </a:extLst>
              </a:tr>
              <a:tr h="216829">
                <a:tc>
                  <a:txBody>
                    <a:bodyPr/>
                    <a:lstStyle/>
                    <a:p>
                      <a:pPr>
                        <a:spcAft>
                          <a:spcPts val="0"/>
                        </a:spcAft>
                      </a:pPr>
                      <a:r>
                        <a:rPr lang="ru-RU" sz="1600" dirty="0">
                          <a:effectLst/>
                        </a:rPr>
                        <a:t>      до 1 часа</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260</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47,62%</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a:effectLst/>
                        </a:rPr>
                        <a:t>68</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18,89%</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1"/>
                  </a:ext>
                </a:extLst>
              </a:tr>
              <a:tr h="216829">
                <a:tc>
                  <a:txBody>
                    <a:bodyPr/>
                    <a:lstStyle/>
                    <a:p>
                      <a:pPr>
                        <a:spcAft>
                          <a:spcPts val="0"/>
                        </a:spcAft>
                      </a:pPr>
                      <a:r>
                        <a:rPr lang="ru-RU" sz="1600" dirty="0">
                          <a:effectLst/>
                        </a:rPr>
                        <a:t>      от 1 до 3 часов</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251</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45,97%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245</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68,06%</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02"/>
                  </a:ext>
                </a:extLst>
              </a:tr>
              <a:tr h="216829">
                <a:tc>
                  <a:txBody>
                    <a:bodyPr/>
                    <a:lstStyle/>
                    <a:p>
                      <a:pPr>
                        <a:spcAft>
                          <a:spcPts val="0"/>
                        </a:spcAft>
                      </a:pPr>
                      <a:r>
                        <a:rPr lang="ru-RU" sz="1600" dirty="0">
                          <a:effectLst/>
                        </a:rPr>
                        <a:t>      более 3 часов</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35</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6,41%</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47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13,06%</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3"/>
                  </a:ext>
                </a:extLst>
              </a:tr>
              <a:tr h="403768">
                <a:tc>
                  <a:txBody>
                    <a:bodyPr/>
                    <a:lstStyle/>
                    <a:p>
                      <a:pPr>
                        <a:spcAft>
                          <a:spcPts val="0"/>
                        </a:spcAft>
                      </a:pPr>
                      <a:r>
                        <a:rPr lang="ru-RU" sz="1600" dirty="0">
                          <a:solidFill>
                            <a:srgbClr val="FFC000"/>
                          </a:solidFill>
                          <a:effectLst/>
                        </a:rPr>
                        <a:t>Возможен ли  обмен информации   для отмены бумажных справок?</a:t>
                      </a:r>
                      <a:endParaRPr lang="ru-RU" sz="1600" dirty="0">
                        <a:solidFill>
                          <a:srgbClr val="FFC000"/>
                        </a:solidFill>
                        <a:effectLst/>
                        <a:latin typeface="Times New Roman"/>
                        <a:ea typeface="MS Mincho"/>
                      </a:endParaRPr>
                    </a:p>
                  </a:txBody>
                  <a:tcPr marL="66085" marR="66085" marT="0" marB="0"/>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4"/>
                  </a:ext>
                </a:extLst>
              </a:tr>
              <a:tr h="216829">
                <a:tc>
                  <a:txBody>
                    <a:bodyPr/>
                    <a:lstStyle/>
                    <a:p>
                      <a:pPr>
                        <a:spcAft>
                          <a:spcPts val="0"/>
                        </a:spcAft>
                      </a:pPr>
                      <a:r>
                        <a:rPr lang="ru-RU" sz="1600" dirty="0">
                          <a:effectLst/>
                        </a:rPr>
                        <a:t>      да</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385</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70,51%</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dirty="0">
                          <a:effectLst/>
                        </a:rPr>
                        <a:t>256</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71,11%</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05"/>
                  </a:ext>
                </a:extLst>
              </a:tr>
              <a:tr h="216829">
                <a:tc>
                  <a:txBody>
                    <a:bodyPr/>
                    <a:lstStyle/>
                    <a:p>
                      <a:pPr>
                        <a:spcAft>
                          <a:spcPts val="0"/>
                        </a:spcAft>
                      </a:pPr>
                      <a:r>
                        <a:rPr lang="ru-RU" sz="1600" dirty="0">
                          <a:effectLst/>
                        </a:rPr>
                        <a:t>      нет</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57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10,44%</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47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13,06%</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6"/>
                  </a:ext>
                </a:extLst>
              </a:tr>
              <a:tr h="216829">
                <a:tc>
                  <a:txBody>
                    <a:bodyPr/>
                    <a:lstStyle/>
                    <a:p>
                      <a:pPr>
                        <a:spcAft>
                          <a:spcPts val="0"/>
                        </a:spcAft>
                      </a:pPr>
                      <a:r>
                        <a:rPr lang="ru-RU" sz="1600" dirty="0">
                          <a:effectLst/>
                        </a:rPr>
                        <a:t>      затрудняюсь ответить</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104</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19,05%</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57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15,83%</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7"/>
                  </a:ext>
                </a:extLst>
              </a:tr>
              <a:tr h="216829">
                <a:tc>
                  <a:txBody>
                    <a:bodyPr/>
                    <a:lstStyle/>
                    <a:p>
                      <a:pPr>
                        <a:spcAft>
                          <a:spcPts val="0"/>
                        </a:spcAft>
                      </a:pPr>
                      <a:r>
                        <a:rPr lang="ru-RU" sz="1600" dirty="0">
                          <a:solidFill>
                            <a:srgbClr val="FFC000"/>
                          </a:solidFill>
                          <a:effectLst/>
                        </a:rPr>
                        <a:t>Что Вы считаете важным при сдаче крови? </a:t>
                      </a:r>
                      <a:endParaRPr lang="ru-RU" sz="1600" dirty="0">
                        <a:solidFill>
                          <a:srgbClr val="FFC000"/>
                        </a:solidFill>
                        <a:effectLst/>
                        <a:latin typeface="Times New Roman"/>
                        <a:ea typeface="MS Mincho"/>
                      </a:endParaRPr>
                    </a:p>
                  </a:txBody>
                  <a:tcPr marL="66085" marR="66085" marT="0" marB="0"/>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08"/>
                  </a:ext>
                </a:extLst>
              </a:tr>
              <a:tr h="403768">
                <a:tc>
                  <a:txBody>
                    <a:bodyPr/>
                    <a:lstStyle/>
                    <a:p>
                      <a:pPr>
                        <a:spcAft>
                          <a:spcPts val="0"/>
                        </a:spcAft>
                      </a:pPr>
                      <a:r>
                        <a:rPr lang="ru-RU" sz="1600" dirty="0">
                          <a:effectLst/>
                        </a:rPr>
                        <a:t>      современное оборудование при взятии крови и ее компонентов</a:t>
                      </a:r>
                      <a:endParaRPr lang="ru-RU" sz="1600" dirty="0">
                        <a:effectLst/>
                        <a:latin typeface="Times New Roman"/>
                        <a:ea typeface="MS Mincho"/>
                      </a:endParaRPr>
                    </a:p>
                  </a:txBody>
                  <a:tcPr marL="66085" marR="66085" marT="0" marB="0"/>
                </a:tc>
                <a:tc>
                  <a:txBody>
                    <a:bodyPr/>
                    <a:lstStyle/>
                    <a:p>
                      <a:pPr algn="ctr">
                        <a:spcAft>
                          <a:spcPts val="0"/>
                        </a:spcAft>
                      </a:pPr>
                      <a:r>
                        <a:rPr lang="ru-RU" sz="1600">
                          <a:effectLst/>
                        </a:rPr>
                        <a:t>337</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61,72%</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dirty="0">
                          <a:effectLst/>
                        </a:rPr>
                        <a:t>277</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76,94%</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09"/>
                  </a:ext>
                </a:extLst>
              </a:tr>
              <a:tr h="216829">
                <a:tc>
                  <a:txBody>
                    <a:bodyPr/>
                    <a:lstStyle/>
                    <a:p>
                      <a:pPr>
                        <a:spcAft>
                          <a:spcPts val="0"/>
                        </a:spcAft>
                      </a:pPr>
                      <a:r>
                        <a:rPr lang="ru-RU" sz="1600">
                          <a:effectLst/>
                        </a:rPr>
                        <a:t>      внешний вид медицинского персонала </a:t>
                      </a:r>
                      <a:endParaRPr lang="ru-RU" sz="1600">
                        <a:effectLst/>
                        <a:latin typeface="Times New Roman"/>
                        <a:ea typeface="MS Mincho"/>
                      </a:endParaRPr>
                    </a:p>
                  </a:txBody>
                  <a:tcPr marL="66085" marR="66085" marT="0" marB="0"/>
                </a:tc>
                <a:tc>
                  <a:txBody>
                    <a:bodyPr/>
                    <a:lstStyle/>
                    <a:p>
                      <a:pPr>
                        <a:spcAft>
                          <a:spcPts val="0"/>
                        </a:spcAft>
                      </a:pPr>
                      <a:r>
                        <a:rPr lang="ru-RU" sz="1600" dirty="0">
                          <a:effectLst/>
                        </a:rPr>
                        <a:t>99</a:t>
                      </a:r>
                      <a:endParaRPr lang="ru-RU" sz="1600" dirty="0">
                        <a:effectLst/>
                        <a:latin typeface="Times New Roman"/>
                        <a:ea typeface="MS Mincho"/>
                      </a:endParaRPr>
                    </a:p>
                  </a:txBody>
                  <a:tcPr marL="66085" marR="66085" marT="0" marB="0"/>
                </a:tc>
                <a:tc>
                  <a:txBody>
                    <a:bodyPr/>
                    <a:lstStyle/>
                    <a:p>
                      <a:pPr>
                        <a:spcAft>
                          <a:spcPts val="0"/>
                        </a:spcAft>
                      </a:pPr>
                      <a:r>
                        <a:rPr lang="ru-RU" sz="1600">
                          <a:effectLst/>
                        </a:rPr>
                        <a:t>18,13%</a:t>
                      </a:r>
                      <a:endParaRPr lang="ru-RU" sz="1600">
                        <a:effectLst/>
                        <a:latin typeface="Times New Roman"/>
                        <a:ea typeface="MS Mincho"/>
                      </a:endParaRPr>
                    </a:p>
                  </a:txBody>
                  <a:tcPr marL="66085" marR="66085" marT="0" marB="0"/>
                </a:tc>
                <a:tc>
                  <a:txBody>
                    <a:bodyPr/>
                    <a:lstStyle/>
                    <a:p>
                      <a:pPr>
                        <a:spcAft>
                          <a:spcPts val="0"/>
                        </a:spcAft>
                      </a:pPr>
                      <a:r>
                        <a:rPr lang="ru-RU" sz="1600">
                          <a:effectLst/>
                        </a:rPr>
                        <a:t>79</a:t>
                      </a:r>
                      <a:endParaRPr lang="ru-RU" sz="1600">
                        <a:effectLst/>
                        <a:latin typeface="Times New Roman"/>
                        <a:ea typeface="MS Mincho"/>
                      </a:endParaRPr>
                    </a:p>
                  </a:txBody>
                  <a:tcPr marL="66085" marR="66085" marT="0" marB="0"/>
                </a:tc>
                <a:tc>
                  <a:txBody>
                    <a:bodyPr/>
                    <a:lstStyle/>
                    <a:p>
                      <a:pPr>
                        <a:spcAft>
                          <a:spcPts val="0"/>
                        </a:spcAft>
                      </a:pPr>
                      <a:r>
                        <a:rPr lang="ru-RU" sz="1600">
                          <a:effectLst/>
                        </a:rPr>
                        <a:t>21,94%</a:t>
                      </a:r>
                      <a:endParaRPr lang="ru-RU" sz="1600">
                        <a:effectLst/>
                        <a:latin typeface="Times New Roman"/>
                        <a:ea typeface="MS Mincho"/>
                      </a:endParaRPr>
                    </a:p>
                  </a:txBody>
                  <a:tcPr marL="66085" marR="66085" marT="0" marB="0"/>
                </a:tc>
                <a:extLst>
                  <a:ext uri="{0D108BD9-81ED-4DB2-BD59-A6C34878D82A}">
                    <a16:rowId xmlns:a16="http://schemas.microsoft.com/office/drawing/2014/main" val="10010"/>
                  </a:ext>
                </a:extLst>
              </a:tr>
              <a:tr h="216829">
                <a:tc>
                  <a:txBody>
                    <a:bodyPr/>
                    <a:lstStyle/>
                    <a:p>
                      <a:pPr>
                        <a:spcAft>
                          <a:spcPts val="0"/>
                        </a:spcAft>
                      </a:pPr>
                      <a:r>
                        <a:rPr lang="ru-RU" sz="1600">
                          <a:effectLst/>
                        </a:rPr>
                        <a:t>      тактичность и вежливость медицинского персонала </a:t>
                      </a:r>
                      <a:endParaRPr lang="ru-RU" sz="1600">
                        <a:effectLst/>
                        <a:latin typeface="Times New Roman"/>
                        <a:ea typeface="MS Mincho"/>
                      </a:endParaRPr>
                    </a:p>
                  </a:txBody>
                  <a:tcPr marL="66085" marR="66085" marT="0" marB="0"/>
                </a:tc>
                <a:tc>
                  <a:txBody>
                    <a:bodyPr/>
                    <a:lstStyle/>
                    <a:p>
                      <a:pPr algn="ctr">
                        <a:spcAft>
                          <a:spcPts val="0"/>
                        </a:spcAft>
                      </a:pPr>
                      <a:r>
                        <a:rPr lang="ru-RU" sz="1600" dirty="0">
                          <a:effectLst/>
                        </a:rPr>
                        <a:t>204</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37,36%</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a:effectLst/>
                        </a:rPr>
                        <a:t>159</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44,17%</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11"/>
                  </a:ext>
                </a:extLst>
              </a:tr>
              <a:tr h="216829">
                <a:tc>
                  <a:txBody>
                    <a:bodyPr/>
                    <a:lstStyle/>
                    <a:p>
                      <a:pPr>
                        <a:spcAft>
                          <a:spcPts val="0"/>
                        </a:spcAft>
                      </a:pPr>
                      <a:r>
                        <a:rPr lang="ru-RU" sz="1600">
                          <a:effectLst/>
                        </a:rPr>
                        <a:t>      безболезненность процедуры</a:t>
                      </a:r>
                      <a:endParaRPr lang="ru-RU" sz="1600">
                        <a:effectLst/>
                        <a:latin typeface="Times New Roman"/>
                        <a:ea typeface="MS Mincho"/>
                      </a:endParaRPr>
                    </a:p>
                  </a:txBody>
                  <a:tcPr marL="66085" marR="66085" marT="0" marB="0"/>
                </a:tc>
                <a:tc>
                  <a:txBody>
                    <a:bodyPr/>
                    <a:lstStyle/>
                    <a:p>
                      <a:pPr algn="ctr">
                        <a:spcAft>
                          <a:spcPts val="0"/>
                        </a:spcAft>
                      </a:pPr>
                      <a:r>
                        <a:rPr lang="ru-RU" sz="1600" dirty="0">
                          <a:effectLst/>
                        </a:rPr>
                        <a:t>119</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a:effectLst/>
                        </a:rPr>
                        <a:t>21,79%</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105</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29,17%</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12"/>
                  </a:ext>
                </a:extLst>
              </a:tr>
              <a:tr h="216829">
                <a:tc>
                  <a:txBody>
                    <a:bodyPr/>
                    <a:lstStyle/>
                    <a:p>
                      <a:pPr>
                        <a:spcAft>
                          <a:spcPts val="0"/>
                        </a:spcAft>
                      </a:pPr>
                      <a:r>
                        <a:rPr lang="ru-RU" sz="1600">
                          <a:effectLst/>
                        </a:rPr>
                        <a:t>      отсутствие риска причинения вреда  здоровью</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341</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62,45%</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a:effectLst/>
                        </a:rPr>
                        <a:t>279</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77,50%</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13"/>
                  </a:ext>
                </a:extLst>
              </a:tr>
              <a:tr h="216829">
                <a:tc>
                  <a:txBody>
                    <a:bodyPr/>
                    <a:lstStyle/>
                    <a:p>
                      <a:pPr>
                        <a:spcAft>
                          <a:spcPts val="0"/>
                        </a:spcAft>
                      </a:pPr>
                      <a:r>
                        <a:rPr lang="ru-RU" sz="1600">
                          <a:effectLst/>
                        </a:rPr>
                        <a:t>      индивидуальный подход к донору</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108</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effectLst/>
                        </a:rPr>
                        <a:t>19,78%</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a:effectLst/>
                        </a:rPr>
                        <a:t>88</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24,44%</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14"/>
                  </a:ext>
                </a:extLst>
              </a:tr>
              <a:tr h="389077">
                <a:tc>
                  <a:txBody>
                    <a:bodyPr/>
                    <a:lstStyle/>
                    <a:p>
                      <a:pPr>
                        <a:spcAft>
                          <a:spcPts val="0"/>
                        </a:spcAft>
                      </a:pPr>
                      <a:r>
                        <a:rPr lang="ru-RU" sz="1600" dirty="0">
                          <a:solidFill>
                            <a:srgbClr val="FFC000"/>
                          </a:solidFill>
                          <a:effectLst/>
                        </a:rPr>
                        <a:t>Какая информация важна для Вас после проведения </a:t>
                      </a:r>
                      <a:r>
                        <a:rPr lang="ru-RU" sz="1600" dirty="0" err="1">
                          <a:solidFill>
                            <a:srgbClr val="FFC000"/>
                          </a:solidFill>
                          <a:effectLst/>
                        </a:rPr>
                        <a:t>донации</a:t>
                      </a:r>
                      <a:r>
                        <a:rPr lang="ru-RU" sz="1600" dirty="0">
                          <a:solidFill>
                            <a:srgbClr val="FFC000"/>
                          </a:solidFill>
                          <a:effectLst/>
                        </a:rPr>
                        <a:t>? </a:t>
                      </a:r>
                      <a:endParaRPr lang="ru-RU" sz="1600" dirty="0">
                        <a:solidFill>
                          <a:srgbClr val="FFC000"/>
                        </a:solidFill>
                        <a:effectLst/>
                        <a:latin typeface="Times New Roman"/>
                        <a:ea typeface="MS Mincho"/>
                      </a:endParaRPr>
                    </a:p>
                  </a:txBody>
                  <a:tcPr marL="66085" marR="66085" marT="0" marB="0"/>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15"/>
                  </a:ext>
                </a:extLst>
              </a:tr>
              <a:tr h="403768">
                <a:tc>
                  <a:txBody>
                    <a:bodyPr/>
                    <a:lstStyle/>
                    <a:p>
                      <a:pPr>
                        <a:spcAft>
                          <a:spcPts val="0"/>
                        </a:spcAft>
                      </a:pPr>
                      <a:r>
                        <a:rPr lang="ru-RU" sz="1600">
                          <a:effectLst/>
                        </a:rPr>
                        <a:t>      электронный личный кабинет с результатами лабораторного обследования</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293</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53,66%</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dirty="0">
                          <a:effectLst/>
                        </a:rPr>
                        <a:t>212</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58,89%</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16"/>
                  </a:ext>
                </a:extLst>
              </a:tr>
              <a:tr h="216829">
                <a:tc>
                  <a:txBody>
                    <a:bodyPr/>
                    <a:lstStyle/>
                    <a:p>
                      <a:pPr>
                        <a:spcAft>
                          <a:spcPts val="0"/>
                        </a:spcAft>
                      </a:pPr>
                      <a:r>
                        <a:rPr lang="ru-RU" sz="1600">
                          <a:effectLst/>
                        </a:rPr>
                        <a:t>      информация о том, куда направлена Ваша кровь</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167</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30,59%</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effectLst/>
                        </a:rPr>
                        <a:t>105</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a:effectLst/>
                        </a:rPr>
                        <a:t>29,17%</a:t>
                      </a:r>
                      <a:endParaRPr lang="ru-RU" sz="1600">
                        <a:effectLst/>
                        <a:latin typeface="Times New Roman"/>
                        <a:ea typeface="MS Mincho"/>
                      </a:endParaRPr>
                    </a:p>
                  </a:txBody>
                  <a:tcPr marL="66085" marR="66085" marT="0" marB="0" anchor="ctr"/>
                </a:tc>
                <a:extLst>
                  <a:ext uri="{0D108BD9-81ED-4DB2-BD59-A6C34878D82A}">
                    <a16:rowId xmlns:a16="http://schemas.microsoft.com/office/drawing/2014/main" val="10017"/>
                  </a:ext>
                </a:extLst>
              </a:tr>
              <a:tr h="216829">
                <a:tc>
                  <a:txBody>
                    <a:bodyPr/>
                    <a:lstStyle/>
                    <a:p>
                      <a:pPr>
                        <a:spcAft>
                          <a:spcPts val="0"/>
                        </a:spcAft>
                      </a:pPr>
                      <a:r>
                        <a:rPr lang="ru-RU" sz="1600">
                          <a:effectLst/>
                        </a:rPr>
                        <a:t>      наличие мобильного приложения</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105</a:t>
                      </a:r>
                      <a:endParaRPr lang="ru-RU" sz="1600">
                        <a:effectLst/>
                        <a:latin typeface="Times New Roman"/>
                        <a:ea typeface="MS Mincho"/>
                      </a:endParaRPr>
                    </a:p>
                  </a:txBody>
                  <a:tcPr marL="66085" marR="66085" marT="0" marB="0" anchor="ctr"/>
                </a:tc>
                <a:tc>
                  <a:txBody>
                    <a:bodyPr/>
                    <a:lstStyle/>
                    <a:p>
                      <a:pPr algn="ctr">
                        <a:spcAft>
                          <a:spcPts val="0"/>
                        </a:spcAft>
                      </a:pPr>
                      <a:r>
                        <a:rPr lang="ru-RU" sz="1600">
                          <a:effectLst/>
                        </a:rPr>
                        <a:t>19,23%</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effectLst/>
                        </a:rPr>
                        <a:t>95</a:t>
                      </a:r>
                      <a:endParaRPr lang="ru-RU" sz="1600" dirty="0">
                        <a:effectLst/>
                        <a:latin typeface="Times New Roman"/>
                        <a:ea typeface="MS Mincho"/>
                      </a:endParaRPr>
                    </a:p>
                  </a:txBody>
                  <a:tcPr marL="66085" marR="66085" marT="0" marB="0" anchor="ctr"/>
                </a:tc>
                <a:tc>
                  <a:txBody>
                    <a:bodyPr/>
                    <a:lstStyle/>
                    <a:p>
                      <a:pPr algn="ctr">
                        <a:spcAft>
                          <a:spcPts val="0"/>
                        </a:spcAft>
                      </a:pPr>
                      <a:r>
                        <a:rPr lang="ru-RU" sz="1600" dirty="0">
                          <a:effectLst/>
                        </a:rPr>
                        <a:t>26,39%</a:t>
                      </a:r>
                      <a:endParaRPr lang="ru-RU" sz="1600" dirty="0">
                        <a:effectLst/>
                        <a:latin typeface="Times New Roman"/>
                        <a:ea typeface="MS Mincho"/>
                      </a:endParaRPr>
                    </a:p>
                  </a:txBody>
                  <a:tcPr marL="66085" marR="66085" marT="0" marB="0" anchor="ctr"/>
                </a:tc>
                <a:extLst>
                  <a:ext uri="{0D108BD9-81ED-4DB2-BD59-A6C34878D82A}">
                    <a16:rowId xmlns:a16="http://schemas.microsoft.com/office/drawing/2014/main" val="10018"/>
                  </a:ext>
                </a:extLst>
              </a:tr>
              <a:tr h="216829">
                <a:tc>
                  <a:txBody>
                    <a:bodyPr/>
                    <a:lstStyle/>
                    <a:p>
                      <a:pPr>
                        <a:spcAft>
                          <a:spcPts val="0"/>
                        </a:spcAft>
                      </a:pPr>
                      <a:r>
                        <a:rPr lang="ru-RU" sz="1600">
                          <a:effectLst/>
                        </a:rPr>
                        <a:t>      смс-оповещения с приглашением на донацию</a:t>
                      </a:r>
                      <a:endParaRPr lang="ru-RU" sz="1600">
                        <a:effectLst/>
                        <a:latin typeface="Times New Roman"/>
                        <a:ea typeface="MS Mincho"/>
                      </a:endParaRPr>
                    </a:p>
                  </a:txBody>
                  <a:tcPr marL="66085" marR="66085" marT="0" marB="0"/>
                </a:tc>
                <a:tc>
                  <a:txBody>
                    <a:bodyPr/>
                    <a:lstStyle/>
                    <a:p>
                      <a:pPr algn="ctr">
                        <a:spcAft>
                          <a:spcPts val="0"/>
                        </a:spcAft>
                      </a:pPr>
                      <a:r>
                        <a:rPr lang="ru-RU" sz="1600">
                          <a:effectLst/>
                        </a:rPr>
                        <a:t>221</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40,48%</a:t>
                      </a:r>
                      <a:endParaRPr lang="ru-RU" sz="1600" dirty="0">
                        <a:solidFill>
                          <a:srgbClr val="FF0000"/>
                        </a:solidFill>
                        <a:effectLst/>
                        <a:latin typeface="Times New Roman"/>
                        <a:ea typeface="MS Mincho"/>
                      </a:endParaRPr>
                    </a:p>
                  </a:txBody>
                  <a:tcPr marL="66085" marR="66085" marT="0" marB="0" anchor="ctr"/>
                </a:tc>
                <a:tc>
                  <a:txBody>
                    <a:bodyPr/>
                    <a:lstStyle/>
                    <a:p>
                      <a:pPr algn="ctr">
                        <a:spcAft>
                          <a:spcPts val="0"/>
                        </a:spcAft>
                      </a:pPr>
                      <a:r>
                        <a:rPr lang="ru-RU" sz="1600">
                          <a:effectLst/>
                        </a:rPr>
                        <a:t>135</a:t>
                      </a:r>
                      <a:endParaRPr lang="ru-RU" sz="1600">
                        <a:effectLst/>
                        <a:latin typeface="Times New Roman"/>
                        <a:ea typeface="MS Mincho"/>
                      </a:endParaRPr>
                    </a:p>
                  </a:txBody>
                  <a:tcPr marL="66085" marR="66085" marT="0" marB="0" anchor="ctr"/>
                </a:tc>
                <a:tc>
                  <a:txBody>
                    <a:bodyPr/>
                    <a:lstStyle/>
                    <a:p>
                      <a:pPr algn="ctr">
                        <a:spcAft>
                          <a:spcPts val="0"/>
                        </a:spcAft>
                      </a:pPr>
                      <a:r>
                        <a:rPr lang="ru-RU" sz="1600" dirty="0">
                          <a:solidFill>
                            <a:srgbClr val="FF0000"/>
                          </a:solidFill>
                          <a:effectLst/>
                        </a:rPr>
                        <a:t>37,50%</a:t>
                      </a:r>
                      <a:endParaRPr lang="ru-RU" sz="1600" dirty="0">
                        <a:solidFill>
                          <a:srgbClr val="FF0000"/>
                        </a:solidFill>
                        <a:effectLst/>
                        <a:latin typeface="Times New Roman"/>
                        <a:ea typeface="MS Mincho"/>
                      </a:endParaRPr>
                    </a:p>
                  </a:txBody>
                  <a:tcPr marL="66085" marR="66085" marT="0" marB="0" anchor="ct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2808574737"/>
      </p:ext>
    </p:extLst>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260648"/>
            <a:ext cx="8579296"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1262088571"/>
              </p:ext>
            </p:extLst>
          </p:nvPr>
        </p:nvGraphicFramePr>
        <p:xfrm>
          <a:off x="659396" y="1196752"/>
          <a:ext cx="10873207" cy="5540808"/>
        </p:xfrm>
        <a:graphic>
          <a:graphicData uri="http://schemas.openxmlformats.org/drawingml/2006/table">
            <a:tbl>
              <a:tblPr firstRow="1" firstCol="1" bandRow="1">
                <a:tableStyleId>{5C22544A-7EE6-4342-B048-85BDC9FD1C3A}</a:tableStyleId>
              </a:tblPr>
              <a:tblGrid>
                <a:gridCol w="6696774">
                  <a:extLst>
                    <a:ext uri="{9D8B030D-6E8A-4147-A177-3AD203B41FA5}">
                      <a16:colId xmlns:a16="http://schemas.microsoft.com/office/drawing/2014/main" val="20000"/>
                    </a:ext>
                  </a:extLst>
                </a:gridCol>
                <a:gridCol w="802030">
                  <a:extLst>
                    <a:ext uri="{9D8B030D-6E8A-4147-A177-3AD203B41FA5}">
                      <a16:colId xmlns:a16="http://schemas.microsoft.com/office/drawing/2014/main" val="20001"/>
                    </a:ext>
                  </a:extLst>
                </a:gridCol>
                <a:gridCol w="1122163">
                  <a:extLst>
                    <a:ext uri="{9D8B030D-6E8A-4147-A177-3AD203B41FA5}">
                      <a16:colId xmlns:a16="http://schemas.microsoft.com/office/drawing/2014/main" val="20002"/>
                    </a:ext>
                  </a:extLst>
                </a:gridCol>
                <a:gridCol w="962660">
                  <a:extLst>
                    <a:ext uri="{9D8B030D-6E8A-4147-A177-3AD203B41FA5}">
                      <a16:colId xmlns:a16="http://schemas.microsoft.com/office/drawing/2014/main" val="20003"/>
                    </a:ext>
                  </a:extLst>
                </a:gridCol>
                <a:gridCol w="1289580">
                  <a:extLst>
                    <a:ext uri="{9D8B030D-6E8A-4147-A177-3AD203B41FA5}">
                      <a16:colId xmlns:a16="http://schemas.microsoft.com/office/drawing/2014/main" val="20004"/>
                    </a:ext>
                  </a:extLst>
                </a:gridCol>
              </a:tblGrid>
              <a:tr h="519307">
                <a:tc>
                  <a:txBody>
                    <a:bodyPr/>
                    <a:lstStyle/>
                    <a:p>
                      <a:pPr>
                        <a:spcAft>
                          <a:spcPts val="0"/>
                        </a:spcAft>
                      </a:pPr>
                      <a:r>
                        <a:rPr lang="ru-RU" sz="1600" dirty="0">
                          <a:solidFill>
                            <a:srgbClr val="FFC000"/>
                          </a:solidFill>
                          <a:effectLst/>
                        </a:rPr>
                        <a:t>За последние 12 месяцев, где Вам встречались материалы о донорстве крови? </a:t>
                      </a:r>
                      <a:endParaRPr lang="ru-RU" sz="1600" dirty="0">
                        <a:solidFill>
                          <a:srgbClr val="FFC000"/>
                        </a:solidFill>
                        <a:effectLst/>
                        <a:latin typeface="Times New Roman"/>
                        <a:ea typeface="MS Mincho"/>
                      </a:endParaRPr>
                    </a:p>
                  </a:txBody>
                  <a:tcPr marL="68580" marR="68580" marT="0" marB="0"/>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Доноры крови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rPr>
                        <a:t>Доноры компонентов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0"/>
                  </a:ext>
                </a:extLst>
              </a:tr>
              <a:tr h="271744">
                <a:tc>
                  <a:txBody>
                    <a:bodyPr/>
                    <a:lstStyle/>
                    <a:p>
                      <a:pPr>
                        <a:spcAft>
                          <a:spcPts val="0"/>
                        </a:spcAft>
                      </a:pPr>
                      <a:r>
                        <a:rPr lang="ru-RU" sz="1600" dirty="0">
                          <a:effectLst/>
                        </a:rPr>
                        <a:t>      телевидение </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170</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31,14%</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135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37,50%</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1"/>
                  </a:ext>
                </a:extLst>
              </a:tr>
              <a:tr h="271744">
                <a:tc>
                  <a:txBody>
                    <a:bodyPr/>
                    <a:lstStyle/>
                    <a:p>
                      <a:pPr>
                        <a:spcAft>
                          <a:spcPts val="0"/>
                        </a:spcAft>
                      </a:pPr>
                      <a:r>
                        <a:rPr lang="ru-RU" sz="1600" dirty="0">
                          <a:effectLst/>
                        </a:rPr>
                        <a:t>      радио</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5,49%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7,50%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2"/>
                  </a:ext>
                </a:extLst>
              </a:tr>
              <a:tr h="271744">
                <a:tc>
                  <a:txBody>
                    <a:bodyPr/>
                    <a:lstStyle/>
                    <a:p>
                      <a:pPr>
                        <a:spcAft>
                          <a:spcPts val="0"/>
                        </a:spcAft>
                      </a:pPr>
                      <a:r>
                        <a:rPr lang="ru-RU" sz="1600" dirty="0">
                          <a:effectLst/>
                        </a:rPr>
                        <a:t>      интернет (социальные сети и др.)</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142</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26,01%</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96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26,67%</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3"/>
                  </a:ext>
                </a:extLst>
              </a:tr>
              <a:tr h="271744">
                <a:tc>
                  <a:txBody>
                    <a:bodyPr/>
                    <a:lstStyle/>
                    <a:p>
                      <a:pPr>
                        <a:spcAft>
                          <a:spcPts val="0"/>
                        </a:spcAft>
                      </a:pPr>
                      <a:r>
                        <a:rPr lang="ru-RU" sz="1600" dirty="0">
                          <a:effectLst/>
                        </a:rPr>
                        <a:t>      рекламные щиты и растяжки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102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18,68%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128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35,56%</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4"/>
                  </a:ext>
                </a:extLst>
              </a:tr>
              <a:tr h="271744">
                <a:tc>
                  <a:txBody>
                    <a:bodyPr/>
                    <a:lstStyle/>
                    <a:p>
                      <a:pPr>
                        <a:spcAft>
                          <a:spcPts val="0"/>
                        </a:spcAft>
                      </a:pPr>
                      <a:r>
                        <a:rPr lang="ru-RU" sz="1600" dirty="0">
                          <a:effectLst/>
                        </a:rPr>
                        <a:t>      газеты и журналы</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6,04%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8,33%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5"/>
                  </a:ext>
                </a:extLst>
              </a:tr>
              <a:tr h="271744">
                <a:tc>
                  <a:txBody>
                    <a:bodyPr/>
                    <a:lstStyle/>
                    <a:p>
                      <a:pPr>
                        <a:spcAft>
                          <a:spcPts val="0"/>
                        </a:spcAft>
                      </a:pPr>
                      <a:r>
                        <a:rPr lang="ru-RU" sz="1600" dirty="0">
                          <a:effectLst/>
                        </a:rPr>
                        <a:t>      специализированные издания</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3,66%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5,28%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6"/>
                  </a:ext>
                </a:extLst>
              </a:tr>
              <a:tr h="271744">
                <a:tc>
                  <a:txBody>
                    <a:bodyPr/>
                    <a:lstStyle/>
                    <a:p>
                      <a:pPr>
                        <a:spcAft>
                          <a:spcPts val="0"/>
                        </a:spcAft>
                      </a:pPr>
                      <a:r>
                        <a:rPr lang="ru-RU" sz="1600" dirty="0">
                          <a:effectLst/>
                        </a:rPr>
                        <a:t>      акции по месту работы и учебы </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100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18,32%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15,83%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7"/>
                  </a:ext>
                </a:extLst>
              </a:tr>
              <a:tr h="271744">
                <a:tc>
                  <a:txBody>
                    <a:bodyPr/>
                    <a:lstStyle/>
                    <a:p>
                      <a:pPr>
                        <a:spcAft>
                          <a:spcPts val="0"/>
                        </a:spcAft>
                      </a:pPr>
                      <a:r>
                        <a:rPr lang="ru-RU" sz="1600" dirty="0">
                          <a:effectLst/>
                        </a:rPr>
                        <a:t>      информация от волонтеров</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6,23%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4,72%</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8"/>
                  </a:ext>
                </a:extLst>
              </a:tr>
              <a:tr h="271744">
                <a:tc>
                  <a:txBody>
                    <a:bodyPr/>
                    <a:lstStyle/>
                    <a:p>
                      <a:pPr>
                        <a:spcAft>
                          <a:spcPts val="0"/>
                        </a:spcAft>
                      </a:pPr>
                      <a:r>
                        <a:rPr lang="ru-RU" sz="1600">
                          <a:effectLst/>
                        </a:rPr>
                        <a:t>      не встречались</a:t>
                      </a:r>
                      <a:endParaRPr lang="ru-RU" sz="1600">
                        <a:effectLst/>
                        <a:latin typeface="Times New Roman"/>
                        <a:ea typeface="MS Mincho"/>
                      </a:endParaRPr>
                    </a:p>
                  </a:txBody>
                  <a:tcPr marL="68580" marR="68580" marT="0" marB="0"/>
                </a:tc>
                <a:tc>
                  <a:txBody>
                    <a:bodyPr/>
                    <a:lstStyle/>
                    <a:p>
                      <a:pPr algn="ctr">
                        <a:spcAft>
                          <a:spcPts val="0"/>
                        </a:spcAft>
                      </a:pPr>
                      <a:r>
                        <a:rPr lang="ru-RU" sz="1600" dirty="0">
                          <a:effectLst/>
                        </a:rPr>
                        <a:t>148</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27,11%</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88</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24,44%</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9"/>
                  </a:ext>
                </a:extLst>
              </a:tr>
              <a:tr h="502436">
                <a:tc>
                  <a:txBody>
                    <a:bodyPr/>
                    <a:lstStyle/>
                    <a:p>
                      <a:pPr>
                        <a:spcAft>
                          <a:spcPts val="0"/>
                        </a:spcAft>
                      </a:pPr>
                      <a:r>
                        <a:rPr lang="ru-RU" sz="1600" dirty="0">
                          <a:solidFill>
                            <a:srgbClr val="FFC000"/>
                          </a:solidFill>
                          <a:effectLst/>
                        </a:rPr>
                        <a:t>Готовы ли Вы в будущем сдавать кровь на регулярной основе? </a:t>
                      </a:r>
                      <a:endParaRPr lang="ru-RU" sz="1600" dirty="0">
                        <a:solidFill>
                          <a:srgbClr val="FFC000"/>
                        </a:solidFill>
                        <a:effectLst/>
                        <a:latin typeface="Times New Roman"/>
                        <a:ea typeface="MS Mincho"/>
                      </a:endParaRPr>
                    </a:p>
                  </a:txBody>
                  <a:tcPr marL="68580" marR="68580" marT="0" marB="0"/>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0"/>
                  </a:ext>
                </a:extLst>
              </a:tr>
              <a:tr h="271744">
                <a:tc>
                  <a:txBody>
                    <a:bodyPr/>
                    <a:lstStyle/>
                    <a:p>
                      <a:pPr>
                        <a:spcAft>
                          <a:spcPts val="0"/>
                        </a:spcAft>
                      </a:pPr>
                      <a:r>
                        <a:rPr lang="ru-RU" sz="1600">
                          <a:effectLst/>
                        </a:rPr>
                        <a:t>       я уже сдаю кровь регулярно</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351</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64,29%</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301</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83,61%</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11"/>
                  </a:ext>
                </a:extLst>
              </a:tr>
              <a:tr h="271744">
                <a:tc>
                  <a:txBody>
                    <a:bodyPr/>
                    <a:lstStyle/>
                    <a:p>
                      <a:pPr>
                        <a:spcAft>
                          <a:spcPts val="0"/>
                        </a:spcAft>
                      </a:pPr>
                      <a:r>
                        <a:rPr lang="ru-RU" sz="1600">
                          <a:effectLst/>
                        </a:rPr>
                        <a:t>      да</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155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28,39%</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57</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15,83%</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12"/>
                  </a:ext>
                </a:extLst>
              </a:tr>
              <a:tr h="502436">
                <a:tc>
                  <a:txBody>
                    <a:bodyPr/>
                    <a:lstStyle/>
                    <a:p>
                      <a:pPr>
                        <a:spcAft>
                          <a:spcPts val="0"/>
                        </a:spcAft>
                      </a:pPr>
                      <a:r>
                        <a:rPr lang="ru-RU" sz="1600">
                          <a:effectLst/>
                        </a:rPr>
                        <a:t>      да, если это будет необходимо моим близким, друзьям, знакомым</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58</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10,62%</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32</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8,89%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3"/>
                  </a:ext>
                </a:extLst>
              </a:tr>
              <a:tr h="271744">
                <a:tc>
                  <a:txBody>
                    <a:bodyPr/>
                    <a:lstStyle/>
                    <a:p>
                      <a:pPr>
                        <a:spcAft>
                          <a:spcPts val="0"/>
                        </a:spcAft>
                      </a:pPr>
                      <a:r>
                        <a:rPr lang="ru-RU" sz="1600">
                          <a:effectLst/>
                        </a:rPr>
                        <a:t>      да, если возникнут материальные трудности</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30</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5,49%</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41</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11,39%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4"/>
                  </a:ext>
                </a:extLst>
              </a:tr>
              <a:tr h="271744">
                <a:tc>
                  <a:txBody>
                    <a:bodyPr/>
                    <a:lstStyle/>
                    <a:p>
                      <a:pPr>
                        <a:spcAft>
                          <a:spcPts val="0"/>
                        </a:spcAft>
                      </a:pPr>
                      <a:r>
                        <a:rPr lang="ru-RU" sz="1600">
                          <a:effectLst/>
                        </a:rPr>
                        <a:t>      нет</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0,55%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5"/>
                  </a:ext>
                </a:extLst>
              </a:tr>
              <a:tr h="271744">
                <a:tc>
                  <a:txBody>
                    <a:bodyPr/>
                    <a:lstStyle/>
                    <a:p>
                      <a:pPr>
                        <a:spcAft>
                          <a:spcPts val="0"/>
                        </a:spcAft>
                      </a:pPr>
                      <a:r>
                        <a:rPr lang="ru-RU" sz="1600">
                          <a:effectLst/>
                        </a:rPr>
                        <a:t>      затрудняюсь ответить</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3,11%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4,44%</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1654980163"/>
      </p:ext>
    </p:extLst>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5520" y="-21655"/>
            <a:ext cx="8579296"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2" name="Таблица 1"/>
          <p:cNvGraphicFramePr>
            <a:graphicFrameLocks noGrp="1"/>
          </p:cNvGraphicFramePr>
          <p:nvPr/>
        </p:nvGraphicFramePr>
        <p:xfrm>
          <a:off x="1672681" y="1130079"/>
          <a:ext cx="8784974" cy="5697721"/>
        </p:xfrm>
        <a:graphic>
          <a:graphicData uri="http://schemas.openxmlformats.org/drawingml/2006/table">
            <a:tbl>
              <a:tblPr firstRow="1" firstCol="1" bandRow="1">
                <a:tableStyleId>{5C22544A-7EE6-4342-B048-85BDC9FD1C3A}</a:tableStyleId>
              </a:tblPr>
              <a:tblGrid>
                <a:gridCol w="5410638">
                  <a:extLst>
                    <a:ext uri="{9D8B030D-6E8A-4147-A177-3AD203B41FA5}">
                      <a16:colId xmlns:a16="http://schemas.microsoft.com/office/drawing/2014/main" val="20000"/>
                    </a:ext>
                  </a:extLst>
                </a:gridCol>
                <a:gridCol w="647997">
                  <a:extLst>
                    <a:ext uri="{9D8B030D-6E8A-4147-A177-3AD203B41FA5}">
                      <a16:colId xmlns:a16="http://schemas.microsoft.com/office/drawing/2014/main" val="20001"/>
                    </a:ext>
                  </a:extLst>
                </a:gridCol>
                <a:gridCol w="906647">
                  <a:extLst>
                    <a:ext uri="{9D8B030D-6E8A-4147-A177-3AD203B41FA5}">
                      <a16:colId xmlns:a16="http://schemas.microsoft.com/office/drawing/2014/main" val="20002"/>
                    </a:ext>
                  </a:extLst>
                </a:gridCol>
                <a:gridCol w="777779">
                  <a:extLst>
                    <a:ext uri="{9D8B030D-6E8A-4147-A177-3AD203B41FA5}">
                      <a16:colId xmlns:a16="http://schemas.microsoft.com/office/drawing/2014/main" val="20003"/>
                    </a:ext>
                  </a:extLst>
                </a:gridCol>
                <a:gridCol w="1041913">
                  <a:extLst>
                    <a:ext uri="{9D8B030D-6E8A-4147-A177-3AD203B41FA5}">
                      <a16:colId xmlns:a16="http://schemas.microsoft.com/office/drawing/2014/main" val="20004"/>
                    </a:ext>
                  </a:extLst>
                </a:gridCol>
              </a:tblGrid>
              <a:tr h="534226">
                <a:tc>
                  <a:txBody>
                    <a:bodyPr/>
                    <a:lstStyle/>
                    <a:p>
                      <a:pPr>
                        <a:spcAft>
                          <a:spcPts val="0"/>
                        </a:spcAft>
                      </a:pPr>
                      <a:r>
                        <a:rPr lang="ru-RU" sz="1600" dirty="0">
                          <a:solidFill>
                            <a:srgbClr val="FFC000"/>
                          </a:solidFill>
                          <a:effectLst/>
                        </a:rPr>
                        <a:t>Какие меры нужны для популяризации и развития безвозмездного донорства?</a:t>
                      </a:r>
                      <a:endParaRPr lang="ru-RU" sz="1600" dirty="0">
                        <a:solidFill>
                          <a:srgbClr val="FFC000"/>
                        </a:solidFill>
                        <a:effectLst/>
                        <a:latin typeface="Times New Roman"/>
                        <a:ea typeface="MS Mincho"/>
                      </a:endParaRPr>
                    </a:p>
                  </a:txBody>
                  <a:tcPr marL="68580" marR="68580" marT="0" marB="0"/>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Доноры крови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rPr>
                        <a:t> </a:t>
                      </a:r>
                      <a:endParaRPr lang="ru-RU" sz="1600" dirty="0">
                        <a:effectLst/>
                        <a:latin typeface="Times New Roman"/>
                        <a:ea typeface="MS Mincho"/>
                      </a:endParaRPr>
                    </a:p>
                    <a:p>
                      <a:pPr algn="ctr">
                        <a:spcAft>
                          <a:spcPts val="0"/>
                        </a:spcAft>
                      </a:pPr>
                      <a:r>
                        <a:rPr lang="ru-RU" sz="1600" dirty="0">
                          <a:effectLst/>
                        </a:rPr>
                        <a:t>Доноры компонентов </a:t>
                      </a:r>
                      <a:r>
                        <a:rPr lang="ru-RU" sz="1600" dirty="0" err="1">
                          <a:effectLst/>
                        </a:rPr>
                        <a:t>кровит</a:t>
                      </a: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0"/>
                  </a:ext>
                </a:extLst>
              </a:tr>
              <a:tr h="534226">
                <a:tc>
                  <a:txBody>
                    <a:bodyPr/>
                    <a:lstStyle/>
                    <a:p>
                      <a:pPr>
                        <a:spcAft>
                          <a:spcPts val="0"/>
                        </a:spcAft>
                      </a:pPr>
                      <a:r>
                        <a:rPr lang="ru-RU" sz="1600" dirty="0">
                          <a:effectLst/>
                        </a:rPr>
                        <a:t>      масштабная пропаганда донорского движения в СМИ, интернете и т.д.</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156</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28,57%</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60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16,67%</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1"/>
                  </a:ext>
                </a:extLst>
              </a:tr>
              <a:tr h="293033">
                <a:tc>
                  <a:txBody>
                    <a:bodyPr/>
                    <a:lstStyle/>
                    <a:p>
                      <a:pPr>
                        <a:spcAft>
                          <a:spcPts val="0"/>
                        </a:spcAft>
                      </a:pPr>
                      <a:r>
                        <a:rPr lang="ru-RU" sz="1600" dirty="0">
                          <a:effectLst/>
                        </a:rPr>
                        <a:t>      расширение гарантий и компенсаций донорам</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260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47,62%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251</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69,72%</a:t>
                      </a:r>
                      <a:endParaRPr lang="ru-RU" sz="1600" dirty="0">
                        <a:solidFill>
                          <a:srgbClr val="FF0000"/>
                        </a:solidFill>
                        <a:effectLst/>
                        <a:latin typeface="Times New Roman"/>
                        <a:ea typeface="MS Mincho"/>
                      </a:endParaRPr>
                    </a:p>
                  </a:txBody>
                  <a:tcPr marL="68580" marR="68580" marT="0" marB="0" anchor="ctr"/>
                </a:tc>
                <a:extLst>
                  <a:ext uri="{0D108BD9-81ED-4DB2-BD59-A6C34878D82A}">
                    <a16:rowId xmlns:a16="http://schemas.microsoft.com/office/drawing/2014/main" val="10002"/>
                  </a:ext>
                </a:extLst>
              </a:tr>
              <a:tr h="534226">
                <a:tc>
                  <a:txBody>
                    <a:bodyPr/>
                    <a:lstStyle/>
                    <a:p>
                      <a:pPr>
                        <a:spcAft>
                          <a:spcPts val="0"/>
                        </a:spcAft>
                      </a:pPr>
                      <a:r>
                        <a:rPr lang="ru-RU" sz="1600" dirty="0">
                          <a:effectLst/>
                        </a:rPr>
                        <a:t>      изменение законодательства в пользу безвозмездного донорства крови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94</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solidFill>
                            <a:srgbClr val="FF0000"/>
                          </a:solidFill>
                          <a:effectLst/>
                        </a:rPr>
                        <a:t>17,22%</a:t>
                      </a:r>
                      <a:endParaRPr lang="ru-RU" sz="1600" dirty="0">
                        <a:solidFill>
                          <a:srgbClr val="FF0000"/>
                        </a:solidFill>
                        <a:effectLst/>
                        <a:latin typeface="Times New Roman"/>
                        <a:ea typeface="MS Mincho"/>
                      </a:endParaRPr>
                    </a:p>
                  </a:txBody>
                  <a:tcPr marL="68580" marR="68580" marT="0" marB="0" anchor="ctr"/>
                </a:tc>
                <a:tc>
                  <a:txBody>
                    <a:bodyPr/>
                    <a:lstStyle/>
                    <a:p>
                      <a:pPr algn="ctr">
                        <a:spcAft>
                          <a:spcPts val="0"/>
                        </a:spcAft>
                      </a:pPr>
                      <a:r>
                        <a:rPr lang="ru-RU" sz="1600">
                          <a:effectLst/>
                        </a:rPr>
                        <a:t>98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27,22%</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3"/>
                  </a:ext>
                </a:extLst>
              </a:tr>
              <a:tr h="534226">
                <a:tc>
                  <a:txBody>
                    <a:bodyPr/>
                    <a:lstStyle/>
                    <a:p>
                      <a:pPr>
                        <a:spcAft>
                          <a:spcPts val="0"/>
                        </a:spcAft>
                      </a:pPr>
                      <a:r>
                        <a:rPr lang="ru-RU" sz="1600" dirty="0">
                          <a:effectLst/>
                        </a:rPr>
                        <a:t>      проведение дней доноров только на добровольной     безвозмездной основе</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74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13,55%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9,44%</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4"/>
                  </a:ext>
                </a:extLst>
              </a:tr>
              <a:tr h="293033">
                <a:tc>
                  <a:txBody>
                    <a:bodyPr/>
                    <a:lstStyle/>
                    <a:p>
                      <a:pPr>
                        <a:spcAft>
                          <a:spcPts val="0"/>
                        </a:spcAft>
                      </a:pPr>
                      <a:r>
                        <a:rPr lang="ru-RU" sz="1600" dirty="0">
                          <a:effectLst/>
                        </a:rPr>
                        <a:t>      расширение сети мест сдачи крови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99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18,13%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13,89%</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5"/>
                  </a:ext>
                </a:extLst>
              </a:tr>
              <a:tr h="534226">
                <a:tc>
                  <a:txBody>
                    <a:bodyPr/>
                    <a:lstStyle/>
                    <a:p>
                      <a:pPr>
                        <a:spcAft>
                          <a:spcPts val="0"/>
                        </a:spcAft>
                      </a:pPr>
                      <a:r>
                        <a:rPr lang="ru-RU" sz="1600" dirty="0">
                          <a:effectLst/>
                        </a:rPr>
                        <a:t>      изменение режима работы организаций переливания крови</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4,40%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5,00%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6"/>
                  </a:ext>
                </a:extLst>
              </a:tr>
              <a:tr h="293033">
                <a:tc>
                  <a:txBody>
                    <a:bodyPr/>
                    <a:lstStyle/>
                    <a:p>
                      <a:pPr>
                        <a:spcAft>
                          <a:spcPts val="0"/>
                        </a:spcAft>
                      </a:pPr>
                      <a:r>
                        <a:rPr lang="ru-RU" sz="1600" dirty="0">
                          <a:effectLst/>
                        </a:rPr>
                        <a:t>      налоговые льготы за безвозмездное донорство</a:t>
                      </a:r>
                      <a:endParaRPr lang="ru-RU" sz="1600" dirty="0">
                        <a:effectLst/>
                        <a:latin typeface="Times New Roman"/>
                        <a:ea typeface="MS Mincho"/>
                      </a:endParaRPr>
                    </a:p>
                  </a:txBody>
                  <a:tcPr marL="68580" marR="68580" marT="0" marB="0"/>
                </a:tc>
                <a:tc>
                  <a:txBody>
                    <a:bodyPr/>
                    <a:lstStyle/>
                    <a:p>
                      <a:pPr algn="ctr">
                        <a:spcAft>
                          <a:spcPts val="0"/>
                        </a:spcAft>
                      </a:pPr>
                      <a:r>
                        <a:rPr lang="ru-RU" sz="1600" dirty="0">
                          <a:effectLst/>
                        </a:rPr>
                        <a:t>91</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16,67%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93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25,83%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7"/>
                  </a:ext>
                </a:extLst>
              </a:tr>
              <a:tr h="293033">
                <a:tc>
                  <a:txBody>
                    <a:bodyPr/>
                    <a:lstStyle/>
                    <a:p>
                      <a:pPr>
                        <a:spcAft>
                          <a:spcPts val="0"/>
                        </a:spcAft>
                      </a:pPr>
                      <a:r>
                        <a:rPr lang="ru-RU" sz="1600">
                          <a:effectLst/>
                        </a:rPr>
                        <a:t>      другое </a:t>
                      </a:r>
                      <a:endParaRPr lang="ru-RU" sz="1600">
                        <a:effectLst/>
                        <a:latin typeface="Times New Roman"/>
                        <a:ea typeface="MS Mincho"/>
                      </a:endParaRPr>
                    </a:p>
                  </a:txBody>
                  <a:tcPr marL="68580" marR="68580" marT="0" marB="0"/>
                </a:tc>
                <a:tc>
                  <a:txBody>
                    <a:bodyPr/>
                    <a:lstStyle/>
                    <a:p>
                      <a:pPr algn="ctr">
                        <a:spcAft>
                          <a:spcPts val="0"/>
                        </a:spcAft>
                      </a:pPr>
                      <a:r>
                        <a:rPr lang="ru-RU" sz="1600" dirty="0">
                          <a:effectLst/>
                        </a:rPr>
                        <a:t>69</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12,64%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10,00%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8"/>
                  </a:ext>
                </a:extLst>
              </a:tr>
              <a:tr h="534226">
                <a:tc>
                  <a:txBody>
                    <a:bodyPr/>
                    <a:lstStyle/>
                    <a:p>
                      <a:pPr>
                        <a:spcAft>
                          <a:spcPts val="0"/>
                        </a:spcAft>
                      </a:pPr>
                      <a:r>
                        <a:rPr lang="ru-RU" sz="1600" dirty="0">
                          <a:solidFill>
                            <a:srgbClr val="FFC000"/>
                          </a:solidFill>
                          <a:effectLst/>
                        </a:rPr>
                        <a:t>Как Вы относитесь к возможности вывоза крови, ее компонентов за пределы РБ?</a:t>
                      </a:r>
                      <a:endParaRPr lang="ru-RU" sz="1600" dirty="0">
                        <a:solidFill>
                          <a:srgbClr val="FFC000"/>
                        </a:solidFill>
                        <a:effectLst/>
                        <a:latin typeface="Times New Roman"/>
                        <a:ea typeface="MS Mincho"/>
                      </a:endParaRPr>
                    </a:p>
                  </a:txBody>
                  <a:tcPr marL="68580" marR="68580" marT="0" marB="0"/>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9"/>
                  </a:ext>
                </a:extLst>
              </a:tr>
              <a:tr h="293033">
                <a:tc>
                  <a:txBody>
                    <a:bodyPr/>
                    <a:lstStyle/>
                    <a:p>
                      <a:pPr>
                        <a:spcAft>
                          <a:spcPts val="0"/>
                        </a:spcAft>
                      </a:pPr>
                      <a:r>
                        <a:rPr lang="ru-RU" sz="1600" dirty="0">
                          <a:effectLst/>
                        </a:rPr>
                        <a:t>      согласен</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319</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58,42%</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225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62,50%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0"/>
                  </a:ext>
                </a:extLst>
              </a:tr>
              <a:tr h="293033">
                <a:tc>
                  <a:txBody>
                    <a:bodyPr/>
                    <a:lstStyle/>
                    <a:p>
                      <a:pPr>
                        <a:spcAft>
                          <a:spcPts val="0"/>
                        </a:spcAft>
                      </a:pPr>
                      <a:r>
                        <a:rPr lang="ru-RU" sz="1600">
                          <a:effectLst/>
                        </a:rPr>
                        <a:t>      не согласен</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91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16,67%</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60</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16,67%</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1"/>
                  </a:ext>
                </a:extLst>
              </a:tr>
              <a:tr h="293033">
                <a:tc>
                  <a:txBody>
                    <a:bodyPr/>
                    <a:lstStyle/>
                    <a:p>
                      <a:pPr>
                        <a:spcAft>
                          <a:spcPts val="0"/>
                        </a:spcAft>
                      </a:pPr>
                      <a:r>
                        <a:rPr lang="ru-RU" sz="1600">
                          <a:effectLst/>
                        </a:rPr>
                        <a:t>      затрудняюсь ответить  </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136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24,91%</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73</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20,28%</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89009296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Заголовок 1"/>
          <p:cNvSpPr>
            <a:spLocks noGrp="1"/>
          </p:cNvSpPr>
          <p:nvPr>
            <p:ph type="title" idx="4294967295"/>
          </p:nvPr>
        </p:nvSpPr>
        <p:spPr>
          <a:xfrm>
            <a:off x="2035782" y="4732338"/>
            <a:ext cx="8229600" cy="1143000"/>
          </a:xfrm>
        </p:spPr>
        <p:txBody>
          <a:bodyPr>
            <a:normAutofit fontScale="90000"/>
          </a:bodyPr>
          <a:lstStyle/>
          <a:p>
            <a:r>
              <a:rPr lang="en-US" altLang="ru-RU" sz="2800" dirty="0">
                <a:solidFill>
                  <a:srgbClr val="FF0000"/>
                </a:solidFill>
                <a:latin typeface="Times New Roman" panose="02020603050405020304" pitchFamily="18" charset="0"/>
                <a:cs typeface="Times New Roman" panose="02020603050405020304" pitchFamily="18" charset="0"/>
              </a:rPr>
              <a:t>Guide to the preparation, use and quality assurance of blood components.</a:t>
            </a:r>
            <a:r>
              <a:rPr lang="ru-RU" altLang="ru-RU" sz="2800" dirty="0">
                <a:solidFill>
                  <a:srgbClr val="FF0000"/>
                </a:solidFill>
                <a:latin typeface="Times New Roman" panose="02020603050405020304" pitchFamily="18" charset="0"/>
                <a:cs typeface="Times New Roman" panose="02020603050405020304" pitchFamily="18" charset="0"/>
              </a:rPr>
              <a:t> </a:t>
            </a:r>
            <a:r>
              <a:rPr lang="en-US" altLang="ru-RU" sz="2800" dirty="0">
                <a:solidFill>
                  <a:srgbClr val="FF0000"/>
                </a:solidFill>
                <a:latin typeface="Times New Roman" panose="02020603050405020304" pitchFamily="18" charset="0"/>
                <a:cs typeface="Times New Roman" panose="02020603050405020304" pitchFamily="18" charset="0"/>
              </a:rPr>
              <a:t>(European committee) on Blood Transfusion</a:t>
            </a:r>
            <a:r>
              <a:rPr lang="ru-RU" altLang="ru-RU" sz="2800" dirty="0">
                <a:solidFill>
                  <a:srgbClr val="FF0000"/>
                </a:solidFill>
                <a:latin typeface="Times New Roman" panose="02020603050405020304" pitchFamily="18" charset="0"/>
                <a:cs typeface="Times New Roman" panose="02020603050405020304" pitchFamily="18" charset="0"/>
              </a:rPr>
              <a:t> </a:t>
            </a:r>
            <a:r>
              <a:rPr lang="en-US" altLang="ru-RU" sz="2800" dirty="0">
                <a:solidFill>
                  <a:srgbClr val="FF0000"/>
                </a:solidFill>
                <a:latin typeface="Times New Roman" panose="02020603050405020304" pitchFamily="18" charset="0"/>
                <a:cs typeface="Times New Roman" panose="02020603050405020304" pitchFamily="18" charset="0"/>
              </a:rPr>
              <a:t>(2013)</a:t>
            </a:r>
            <a:endParaRPr lang="ru-RU" altLang="ru-RU" sz="2800" dirty="0">
              <a:solidFill>
                <a:srgbClr val="FF0000"/>
              </a:solidFill>
              <a:latin typeface="Times New Roman" panose="02020603050405020304" pitchFamily="18" charset="0"/>
              <a:cs typeface="Times New Roman" panose="02020603050405020304" pitchFamily="18" charset="0"/>
            </a:endParaRPr>
          </a:p>
        </p:txBody>
      </p:sp>
      <p:sp>
        <p:nvSpPr>
          <p:cNvPr id="27652" name="Объект 2"/>
          <p:cNvSpPr>
            <a:spLocks noGrp="1"/>
          </p:cNvSpPr>
          <p:nvPr>
            <p:ph idx="4294967295"/>
          </p:nvPr>
        </p:nvSpPr>
        <p:spPr>
          <a:xfrm>
            <a:off x="948582" y="1127125"/>
            <a:ext cx="10404001" cy="4176713"/>
          </a:xfrm>
        </p:spPr>
        <p:txBody>
          <a:bodyPr>
            <a:normAutofit/>
          </a:bodyPr>
          <a:lstStyle/>
          <a:p>
            <a:pPr marL="0" indent="457200" algn="just">
              <a:lnSpc>
                <a:spcPct val="80000"/>
              </a:lnSpc>
              <a:spcBef>
                <a:spcPts val="1200"/>
              </a:spcBef>
              <a:buNone/>
            </a:pPr>
            <a:r>
              <a:rPr lang="ru-RU" altLang="ru-RU" sz="2800" dirty="0"/>
              <a:t>«Донация (крови) рассматривается как добровольная и безвозмездная, если лицо сдает кровь, плазму или клеточные компоненты по своей воле и не получает за это оплату в форме наличных денег или в виде, которая могла бы быть рассмотрена как замещение денег. Компенсации могут покрывать рабочее время, реально необходимое для донации и поездки (к месту донации).</a:t>
            </a:r>
            <a:r>
              <a:rPr lang="en-US" altLang="ru-RU" sz="2800" dirty="0"/>
              <a:t> </a:t>
            </a:r>
            <a:r>
              <a:rPr lang="ru-RU" altLang="ru-RU" sz="2800" dirty="0"/>
              <a:t>Небольшие подарки, закуски и восполнение прямых затрат на поездку совместимы с добровольным  безвозмездным донорством (крови). </a:t>
            </a:r>
          </a:p>
        </p:txBody>
      </p:sp>
      <p:sp>
        <p:nvSpPr>
          <p:cNvPr id="18436" name="Заголовок 1"/>
          <p:cNvSpPr>
            <a:spLocks/>
          </p:cNvSpPr>
          <p:nvPr/>
        </p:nvSpPr>
        <p:spPr bwMode="auto">
          <a:xfrm>
            <a:off x="1847528" y="-37854"/>
            <a:ext cx="8229600" cy="995363"/>
          </a:xfrm>
          <a:prstGeom prst="rect">
            <a:avLst/>
          </a:prstGeom>
          <a:noFill/>
          <a:ln w="9525">
            <a:noFill/>
            <a:miter lim="800000"/>
            <a:headEnd/>
            <a:tailEnd/>
          </a:ln>
        </p:spPr>
        <p:txBody>
          <a:bodyPr anchor="ctr"/>
          <a:lstStyle/>
          <a:p>
            <a:pPr algn="ctr" eaLnBrk="0" hangingPunct="0">
              <a:defRPr/>
            </a:pPr>
            <a:r>
              <a:rPr lang="ru-RU" altLang="ru-RU" sz="2800" b="1" dirty="0">
                <a:solidFill>
                  <a:schemeClr val="accent1">
                    <a:lumMod val="50000"/>
                  </a:schemeClr>
                </a:solidFill>
                <a:latin typeface="Tahoma" pitchFamily="34" charset="0"/>
                <a:cs typeface="Tahoma" pitchFamily="34" charset="0"/>
              </a:rPr>
              <a:t>Безвозмездное донорство крови</a:t>
            </a:r>
          </a:p>
        </p:txBody>
      </p:sp>
      <p:pic>
        <p:nvPicPr>
          <p:cNvPr id="8" name="Picture 8" descr="C:\Users\Zal\Downloads\РНПЦ ТиМБ (2).png">
            <a:extLst>
              <a:ext uri="{FF2B5EF4-FFF2-40B4-BE49-F238E27FC236}">
                <a16:creationId xmlns:a16="http://schemas.microsoft.com/office/drawing/2014/main" id="{4963FB1C-C851-45F6-A5B1-2806265882F9}"/>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50308618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3000" fill="hold"/>
                                        <p:tgtEl>
                                          <p:spTgt spid="8"/>
                                        </p:tgtEl>
                                        <p:attrNameLst>
                                          <p:attrName>ppt_w</p:attrName>
                                        </p:attrNameLst>
                                      </p:cBhvr>
                                      <p:tavLst>
                                        <p:tav tm="0">
                                          <p:val>
                                            <p:fltVal val="0"/>
                                          </p:val>
                                        </p:tav>
                                        <p:tav tm="100000">
                                          <p:val>
                                            <p:strVal val="#ppt_w"/>
                                          </p:val>
                                        </p:tav>
                                      </p:tavLst>
                                    </p:anim>
                                    <p:anim calcmode="lin" valueType="num">
                                      <p:cBhvr>
                                        <p:cTn id="8" dur="3000" fill="hold"/>
                                        <p:tgtEl>
                                          <p:spTgt spid="8"/>
                                        </p:tgtEl>
                                        <p:attrNameLst>
                                          <p:attrName>ppt_h</p:attrName>
                                        </p:attrNameLst>
                                      </p:cBhvr>
                                      <p:tavLst>
                                        <p:tav tm="0">
                                          <p:val>
                                            <p:fltVal val="0"/>
                                          </p:val>
                                        </p:tav>
                                        <p:tav tm="100000">
                                          <p:val>
                                            <p:strVal val="#ppt_h"/>
                                          </p:val>
                                        </p:tav>
                                      </p:tavLst>
                                    </p:anim>
                                    <p:anim calcmode="lin" valueType="num">
                                      <p:cBhvr>
                                        <p:cTn id="9" dur="3000" fill="hold"/>
                                        <p:tgtEl>
                                          <p:spTgt spid="8"/>
                                        </p:tgtEl>
                                        <p:attrNameLst>
                                          <p:attrName>style.rotation</p:attrName>
                                        </p:attrNameLst>
                                      </p:cBhvr>
                                      <p:tavLst>
                                        <p:tav tm="0">
                                          <p:val>
                                            <p:fltVal val="360"/>
                                          </p:val>
                                        </p:tav>
                                        <p:tav tm="100000">
                                          <p:val>
                                            <p:fltVal val="0"/>
                                          </p:val>
                                        </p:tav>
                                      </p:tavLst>
                                    </p:anim>
                                    <p:animEffect transition="in" filter="fade">
                                      <p:cBhvr>
                                        <p:cTn id="10" dur="3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1504" y="260648"/>
            <a:ext cx="8579296" cy="6048712"/>
          </a:xfrm>
        </p:spPr>
        <p:txBody>
          <a:bodyPr/>
          <a:lstStyle/>
          <a:p>
            <a:pPr algn="ctr"/>
            <a:r>
              <a:rPr lang="ru-RU" sz="2000" dirty="0">
                <a:solidFill>
                  <a:srgbClr val="FF0000"/>
                </a:solidFill>
                <a:latin typeface="Times New Roman" panose="02020603050405020304" pitchFamily="18" charset="0"/>
                <a:ea typeface="MS Mincho" panose="02020609040205080304" pitchFamily="49" charset="-128"/>
              </a:rPr>
              <a:t>Сравнение результатов анкетирования доноров крови и ее компонентов по вопросам мотивации, принципам организации, агитации донорства крови и  ее компонентов в Республике Беларусь</a:t>
            </a:r>
          </a:p>
          <a:p>
            <a:pPr algn="ctr"/>
            <a:endParaRPr lang="ru-RU" dirty="0">
              <a:solidFill>
                <a:srgbClr val="FF0000"/>
              </a:solidFill>
              <a:latin typeface="Times New Roman" panose="02020603050405020304" pitchFamily="18" charset="0"/>
              <a:ea typeface="MS Mincho" panose="02020609040205080304" pitchFamily="49" charset="-128"/>
            </a:endParaRPr>
          </a:p>
          <a:p>
            <a:endParaRPr lang="ru-RU" dirty="0"/>
          </a:p>
        </p:txBody>
      </p:sp>
      <p:graphicFrame>
        <p:nvGraphicFramePr>
          <p:cNvPr id="4" name="Таблица 3"/>
          <p:cNvGraphicFramePr>
            <a:graphicFrameLocks noGrp="1"/>
          </p:cNvGraphicFramePr>
          <p:nvPr>
            <p:extLst>
              <p:ext uri="{D42A27DB-BD31-4B8C-83A1-F6EECF244321}">
                <p14:modId xmlns:p14="http://schemas.microsoft.com/office/powerpoint/2010/main" val="3143380771"/>
              </p:ext>
            </p:extLst>
          </p:nvPr>
        </p:nvGraphicFramePr>
        <p:xfrm>
          <a:off x="1631505" y="1340768"/>
          <a:ext cx="8856985" cy="5119500"/>
        </p:xfrm>
        <a:graphic>
          <a:graphicData uri="http://schemas.openxmlformats.org/drawingml/2006/table">
            <a:tbl>
              <a:tblPr firstRow="1" firstCol="1" bandRow="1">
                <a:tableStyleId>{5C22544A-7EE6-4342-B048-85BDC9FD1C3A}</a:tableStyleId>
              </a:tblPr>
              <a:tblGrid>
                <a:gridCol w="5454987">
                  <a:extLst>
                    <a:ext uri="{9D8B030D-6E8A-4147-A177-3AD203B41FA5}">
                      <a16:colId xmlns:a16="http://schemas.microsoft.com/office/drawing/2014/main" val="20000"/>
                    </a:ext>
                  </a:extLst>
                </a:gridCol>
                <a:gridCol w="653308">
                  <a:extLst>
                    <a:ext uri="{9D8B030D-6E8A-4147-A177-3AD203B41FA5}">
                      <a16:colId xmlns:a16="http://schemas.microsoft.com/office/drawing/2014/main" val="20001"/>
                    </a:ext>
                  </a:extLst>
                </a:gridCol>
                <a:gridCol w="914081">
                  <a:extLst>
                    <a:ext uri="{9D8B030D-6E8A-4147-A177-3AD203B41FA5}">
                      <a16:colId xmlns:a16="http://schemas.microsoft.com/office/drawing/2014/main" val="20002"/>
                    </a:ext>
                  </a:extLst>
                </a:gridCol>
                <a:gridCol w="784155">
                  <a:extLst>
                    <a:ext uri="{9D8B030D-6E8A-4147-A177-3AD203B41FA5}">
                      <a16:colId xmlns:a16="http://schemas.microsoft.com/office/drawing/2014/main" val="20003"/>
                    </a:ext>
                  </a:extLst>
                </a:gridCol>
                <a:gridCol w="1050454">
                  <a:extLst>
                    <a:ext uri="{9D8B030D-6E8A-4147-A177-3AD203B41FA5}">
                      <a16:colId xmlns:a16="http://schemas.microsoft.com/office/drawing/2014/main" val="20004"/>
                    </a:ext>
                  </a:extLst>
                </a:gridCol>
              </a:tblGrid>
              <a:tr h="292532">
                <a:tc>
                  <a:txBody>
                    <a:bodyPr/>
                    <a:lstStyle/>
                    <a:p>
                      <a:pPr>
                        <a:spcAft>
                          <a:spcPts val="0"/>
                        </a:spcAft>
                      </a:pPr>
                      <a:r>
                        <a:rPr lang="ru-RU" sz="1600" dirty="0">
                          <a:solidFill>
                            <a:srgbClr val="FFC000"/>
                          </a:solidFill>
                          <a:effectLst/>
                        </a:rPr>
                        <a:t>Ваш возраст</a:t>
                      </a:r>
                      <a:endParaRPr lang="ru-RU" sz="1600" dirty="0">
                        <a:solidFill>
                          <a:srgbClr val="FFC000"/>
                        </a:solidFill>
                        <a:effectLst/>
                        <a:latin typeface="Times New Roman"/>
                        <a:ea typeface="MS Mincho"/>
                      </a:endParaRPr>
                    </a:p>
                  </a:txBody>
                  <a:tcPr marL="68580" marR="68580" marT="0" marB="0"/>
                </a:tc>
                <a:tc gridSpan="2">
                  <a:txBody>
                    <a:bodyPr/>
                    <a:lstStyle/>
                    <a:p>
                      <a:pPr algn="ctr">
                        <a:spcAft>
                          <a:spcPts val="0"/>
                        </a:spcAft>
                      </a:pPr>
                      <a:r>
                        <a:rPr lang="ru-RU" sz="1600" dirty="0">
                          <a:effectLst/>
                        </a:rPr>
                        <a:t>Доноры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tc gridSpan="2">
                  <a:txBody>
                    <a:bodyPr/>
                    <a:lstStyle/>
                    <a:p>
                      <a:pPr algn="ctr">
                        <a:spcAft>
                          <a:spcPts val="0"/>
                        </a:spcAft>
                      </a:pPr>
                      <a:r>
                        <a:rPr lang="ru-RU" sz="1600" dirty="0">
                          <a:effectLst/>
                        </a:rPr>
                        <a:t>Доноры </a:t>
                      </a:r>
                      <a:r>
                        <a:rPr lang="ru-RU" sz="1600" dirty="0" err="1">
                          <a:effectLst/>
                        </a:rPr>
                        <a:t>компнентов</a:t>
                      </a:r>
                      <a:r>
                        <a:rPr lang="ru-RU" sz="1600" dirty="0">
                          <a:effectLst/>
                        </a:rPr>
                        <a:t> крови </a:t>
                      </a:r>
                      <a:endParaRPr lang="ru-RU" sz="1600" dirty="0">
                        <a:effectLst/>
                        <a:latin typeface="Times New Roman"/>
                        <a:ea typeface="MS Mincho"/>
                      </a:endParaRPr>
                    </a:p>
                    <a:p>
                      <a:pPr algn="ctr">
                        <a:spcAft>
                          <a:spcPts val="0"/>
                        </a:spcAft>
                      </a:pPr>
                      <a:r>
                        <a:rPr lang="ru-RU" sz="1600" dirty="0">
                          <a:effectLst/>
                        </a:rPr>
                        <a:t> </a:t>
                      </a:r>
                      <a:endParaRPr lang="ru-RU" sz="1600" dirty="0">
                        <a:effectLst/>
                        <a:latin typeface="Times New Roman"/>
                        <a:ea typeface="MS Mincho"/>
                      </a:endParaRPr>
                    </a:p>
                  </a:txBody>
                  <a:tcPr marL="68580" marR="68580" marT="0" marB="0" anchor="ctr"/>
                </a:tc>
                <a:tc hMerge="1">
                  <a:txBody>
                    <a:bodyPr/>
                    <a:lstStyle/>
                    <a:p>
                      <a:pPr algn="ctr">
                        <a:spcAft>
                          <a:spcPts val="0"/>
                        </a:spcAft>
                      </a:pP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00"/>
                  </a:ext>
                </a:extLst>
              </a:tr>
              <a:tr h="292532">
                <a:tc>
                  <a:txBody>
                    <a:bodyPr/>
                    <a:lstStyle/>
                    <a:p>
                      <a:pPr>
                        <a:spcAft>
                          <a:spcPts val="0"/>
                        </a:spcAft>
                      </a:pPr>
                      <a:r>
                        <a:rPr lang="ru-RU" sz="1600" dirty="0">
                          <a:effectLst/>
                        </a:rPr>
                        <a:t>      до 20 лет  </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5,31%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0,83%</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1"/>
                  </a:ext>
                </a:extLst>
              </a:tr>
              <a:tr h="292532">
                <a:tc>
                  <a:txBody>
                    <a:bodyPr/>
                    <a:lstStyle/>
                    <a:p>
                      <a:pPr>
                        <a:spcAft>
                          <a:spcPts val="0"/>
                        </a:spcAft>
                      </a:pPr>
                      <a:r>
                        <a:rPr lang="ru-RU" sz="1600" dirty="0">
                          <a:effectLst/>
                        </a:rPr>
                        <a:t>      от 21 до 30 лет</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147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26,92%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72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20,00%</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2"/>
                  </a:ext>
                </a:extLst>
              </a:tr>
              <a:tr h="292532">
                <a:tc>
                  <a:txBody>
                    <a:bodyPr/>
                    <a:lstStyle/>
                    <a:p>
                      <a:pPr>
                        <a:spcAft>
                          <a:spcPts val="0"/>
                        </a:spcAft>
                      </a:pPr>
                      <a:r>
                        <a:rPr lang="ru-RU" sz="1600" dirty="0">
                          <a:effectLst/>
                        </a:rPr>
                        <a:t>      от 31 до 40 лет</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167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30,59%</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132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36,67%</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3"/>
                  </a:ext>
                </a:extLst>
              </a:tr>
              <a:tr h="292532">
                <a:tc>
                  <a:txBody>
                    <a:bodyPr/>
                    <a:lstStyle/>
                    <a:p>
                      <a:pPr>
                        <a:spcAft>
                          <a:spcPts val="0"/>
                        </a:spcAft>
                      </a:pPr>
                      <a:r>
                        <a:rPr lang="ru-RU" sz="1600" dirty="0">
                          <a:effectLst/>
                        </a:rPr>
                        <a:t>      от 41 до 50 лет</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124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22,71%</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116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32,22%</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4"/>
                  </a:ext>
                </a:extLst>
              </a:tr>
              <a:tr h="292532">
                <a:tc>
                  <a:txBody>
                    <a:bodyPr/>
                    <a:lstStyle/>
                    <a:p>
                      <a:pPr>
                        <a:spcAft>
                          <a:spcPts val="0"/>
                        </a:spcAft>
                      </a:pPr>
                      <a:r>
                        <a:rPr lang="ru-RU" sz="1600" dirty="0">
                          <a:effectLst/>
                        </a:rPr>
                        <a:t>      от 51 и более</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74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13,55%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10,28%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5"/>
                  </a:ext>
                </a:extLst>
              </a:tr>
              <a:tr h="292532">
                <a:tc>
                  <a:txBody>
                    <a:bodyPr/>
                    <a:lstStyle/>
                    <a:p>
                      <a:pPr>
                        <a:spcAft>
                          <a:spcPts val="0"/>
                        </a:spcAft>
                      </a:pPr>
                      <a:r>
                        <a:rPr lang="ru-RU" sz="1600" dirty="0">
                          <a:solidFill>
                            <a:srgbClr val="FFC000"/>
                          </a:solidFill>
                          <a:effectLst/>
                        </a:rPr>
                        <a:t>Ваш пол</a:t>
                      </a:r>
                      <a:endParaRPr lang="ru-RU" sz="1600" dirty="0">
                        <a:solidFill>
                          <a:srgbClr val="FFC000"/>
                        </a:solidFill>
                        <a:effectLst/>
                        <a:latin typeface="Times New Roman"/>
                        <a:ea typeface="MS Mincho"/>
                      </a:endParaRPr>
                    </a:p>
                  </a:txBody>
                  <a:tcPr marL="68580" marR="68580" marT="0" marB="0"/>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6"/>
                  </a:ext>
                </a:extLst>
              </a:tr>
              <a:tr h="292532">
                <a:tc>
                  <a:txBody>
                    <a:bodyPr/>
                    <a:lstStyle/>
                    <a:p>
                      <a:pPr>
                        <a:spcAft>
                          <a:spcPts val="0"/>
                        </a:spcAft>
                      </a:pPr>
                      <a:r>
                        <a:rPr lang="ru-RU" sz="1600" dirty="0">
                          <a:effectLst/>
                        </a:rPr>
                        <a:t>      мужской</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288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52,75%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208</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57,78%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7"/>
                  </a:ext>
                </a:extLst>
              </a:tr>
              <a:tr h="292532">
                <a:tc>
                  <a:txBody>
                    <a:bodyPr/>
                    <a:lstStyle/>
                    <a:p>
                      <a:pPr>
                        <a:spcAft>
                          <a:spcPts val="0"/>
                        </a:spcAft>
                      </a:pPr>
                      <a:r>
                        <a:rPr lang="ru-RU" sz="1600" dirty="0">
                          <a:effectLst/>
                        </a:rPr>
                        <a:t>      женский</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255</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46,70%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152</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42,22%</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8"/>
                  </a:ext>
                </a:extLst>
              </a:tr>
              <a:tr h="292532">
                <a:tc>
                  <a:txBody>
                    <a:bodyPr/>
                    <a:lstStyle/>
                    <a:p>
                      <a:pPr>
                        <a:spcAft>
                          <a:spcPts val="0"/>
                        </a:spcAft>
                      </a:pPr>
                      <a:r>
                        <a:rPr lang="ru-RU" sz="1600" dirty="0">
                          <a:effectLst/>
                        </a:rPr>
                        <a:t> </a:t>
                      </a:r>
                      <a:r>
                        <a:rPr lang="ru-RU" sz="1600" dirty="0">
                          <a:solidFill>
                            <a:srgbClr val="FFC000"/>
                          </a:solidFill>
                          <a:effectLst/>
                        </a:rPr>
                        <a:t>Род Ваших занятий</a:t>
                      </a:r>
                      <a:endParaRPr lang="ru-RU" sz="1600" dirty="0">
                        <a:solidFill>
                          <a:srgbClr val="FFC000"/>
                        </a:solidFill>
                        <a:effectLst/>
                        <a:latin typeface="Times New Roman"/>
                        <a:ea typeface="MS Mincho"/>
                      </a:endParaRPr>
                    </a:p>
                  </a:txBody>
                  <a:tcPr marL="68580" marR="68580" marT="0" marB="0"/>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09"/>
                  </a:ext>
                </a:extLst>
              </a:tr>
              <a:tr h="292532">
                <a:tc>
                  <a:txBody>
                    <a:bodyPr/>
                    <a:lstStyle/>
                    <a:p>
                      <a:pPr>
                        <a:spcAft>
                          <a:spcPts val="0"/>
                        </a:spcAft>
                      </a:pPr>
                      <a:r>
                        <a:rPr lang="ru-RU" sz="1600" dirty="0">
                          <a:effectLst/>
                        </a:rPr>
                        <a:t>      студент </a:t>
                      </a:r>
                      <a:endParaRPr lang="ru-RU" sz="1600" dirty="0">
                        <a:effectLst/>
                        <a:latin typeface="Times New Roman"/>
                        <a:ea typeface="MS Mincho"/>
                      </a:endParaRPr>
                    </a:p>
                  </a:txBody>
                  <a:tcPr marL="68580" marR="68580" marT="0" marB="0"/>
                </a:tc>
                <a:tc>
                  <a:txBody>
                    <a:bodyPr/>
                    <a:lstStyle/>
                    <a:p>
                      <a:pPr algn="ctr">
                        <a:spcAft>
                          <a:spcPts val="0"/>
                        </a:spcAft>
                      </a:pPr>
                      <a:r>
                        <a:rPr lang="ru-RU" sz="1600" dirty="0">
                          <a:effectLst/>
                        </a:rPr>
                        <a:t>39</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7,14%</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10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2,78%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0"/>
                  </a:ext>
                </a:extLst>
              </a:tr>
              <a:tr h="292532">
                <a:tc>
                  <a:txBody>
                    <a:bodyPr/>
                    <a:lstStyle/>
                    <a:p>
                      <a:pPr>
                        <a:spcAft>
                          <a:spcPts val="0"/>
                        </a:spcAft>
                      </a:pPr>
                      <a:r>
                        <a:rPr lang="ru-RU" sz="1600">
                          <a:effectLst/>
                        </a:rPr>
                        <a:t>      рабочий  </a:t>
                      </a:r>
                      <a:endParaRPr lang="ru-RU" sz="1600">
                        <a:effectLst/>
                        <a:latin typeface="Times New Roman"/>
                        <a:ea typeface="MS Mincho"/>
                      </a:endParaRPr>
                    </a:p>
                  </a:txBody>
                  <a:tcPr marL="68580" marR="68580" marT="0" marB="0"/>
                </a:tc>
                <a:tc>
                  <a:txBody>
                    <a:bodyPr/>
                    <a:lstStyle/>
                    <a:p>
                      <a:pPr algn="ctr">
                        <a:spcAft>
                          <a:spcPts val="0"/>
                        </a:spcAft>
                      </a:pPr>
                      <a:r>
                        <a:rPr lang="ru-RU" sz="1600" dirty="0">
                          <a:effectLst/>
                        </a:rPr>
                        <a:t>344</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63,00%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217</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60,28%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1"/>
                  </a:ext>
                </a:extLst>
              </a:tr>
              <a:tr h="292532">
                <a:tc>
                  <a:txBody>
                    <a:bodyPr/>
                    <a:lstStyle/>
                    <a:p>
                      <a:pPr>
                        <a:spcAft>
                          <a:spcPts val="0"/>
                        </a:spcAft>
                      </a:pPr>
                      <a:r>
                        <a:rPr lang="ru-RU" sz="1600">
                          <a:effectLst/>
                        </a:rPr>
                        <a:t>      служащий</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133</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24,36%</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100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27,78%</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2"/>
                  </a:ext>
                </a:extLst>
              </a:tr>
              <a:tr h="292532">
                <a:tc>
                  <a:txBody>
                    <a:bodyPr/>
                    <a:lstStyle/>
                    <a:p>
                      <a:pPr>
                        <a:spcAft>
                          <a:spcPts val="0"/>
                        </a:spcAft>
                      </a:pPr>
                      <a:r>
                        <a:rPr lang="ru-RU" sz="1600">
                          <a:effectLst/>
                        </a:rPr>
                        <a:t>      пенсионер </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7</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1,28%</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4</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a:effectLst/>
                        </a:rPr>
                        <a:t>1,11%</a:t>
                      </a:r>
                      <a:endParaRPr lang="ru-RU" sz="1600">
                        <a:effectLst/>
                        <a:latin typeface="Times New Roman"/>
                        <a:ea typeface="MS Mincho"/>
                      </a:endParaRPr>
                    </a:p>
                  </a:txBody>
                  <a:tcPr marL="68580" marR="68580" marT="0" marB="0" anchor="ctr"/>
                </a:tc>
                <a:extLst>
                  <a:ext uri="{0D108BD9-81ED-4DB2-BD59-A6C34878D82A}">
                    <a16:rowId xmlns:a16="http://schemas.microsoft.com/office/drawing/2014/main" val="10013"/>
                  </a:ext>
                </a:extLst>
              </a:tr>
              <a:tr h="292532">
                <a:tc>
                  <a:txBody>
                    <a:bodyPr/>
                    <a:lstStyle/>
                    <a:p>
                      <a:pPr>
                        <a:spcAft>
                          <a:spcPts val="0"/>
                        </a:spcAft>
                      </a:pPr>
                      <a:r>
                        <a:rPr lang="ru-RU" sz="1600">
                          <a:effectLst/>
                        </a:rPr>
                        <a:t>      безработный</a:t>
                      </a:r>
                      <a:endParaRPr lang="ru-RU" sz="1600">
                        <a:effectLst/>
                        <a:latin typeface="Times New Roman"/>
                        <a:ea typeface="MS Mincho"/>
                      </a:endParaRPr>
                    </a:p>
                  </a:txBody>
                  <a:tcPr marL="68580" marR="68580" marT="0" marB="0"/>
                </a:tc>
                <a:tc>
                  <a:txBody>
                    <a:bodyPr/>
                    <a:lstStyle/>
                    <a:p>
                      <a:pPr algn="ctr">
                        <a:spcAft>
                          <a:spcPts val="0"/>
                        </a:spcAft>
                      </a:pPr>
                      <a:r>
                        <a:rPr lang="ru-RU" sz="1600">
                          <a:effectLst/>
                        </a:rPr>
                        <a:t>3</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0,55%</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6</a:t>
                      </a:r>
                      <a:endParaRPr lang="ru-RU" sz="1600" dirty="0">
                        <a:effectLst/>
                        <a:latin typeface="Times New Roman"/>
                        <a:ea typeface="MS Mincho"/>
                      </a:endParaRPr>
                    </a:p>
                  </a:txBody>
                  <a:tcPr marL="68580" marR="68580" marT="0" marB="0" anchor="ctr"/>
                </a:tc>
                <a:tc>
                  <a:txBody>
                    <a:bodyPr/>
                    <a:lstStyle/>
                    <a:p>
                      <a:pPr algn="ctr">
                        <a:spcAft>
                          <a:spcPts val="0"/>
                        </a:spcAft>
                      </a:pPr>
                      <a:r>
                        <a:rPr lang="ru-RU" sz="1600" dirty="0">
                          <a:effectLst/>
                        </a:rPr>
                        <a:t>1,67%</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4"/>
                  </a:ext>
                </a:extLst>
              </a:tr>
              <a:tr h="292532">
                <a:tc>
                  <a:txBody>
                    <a:bodyPr/>
                    <a:lstStyle/>
                    <a:p>
                      <a:pPr>
                        <a:spcAft>
                          <a:spcPts val="0"/>
                        </a:spcAft>
                      </a:pPr>
                      <a:r>
                        <a:rPr lang="ru-RU" sz="1600" dirty="0">
                          <a:effectLst/>
                        </a:rPr>
                        <a:t>      другое </a:t>
                      </a:r>
                      <a:endParaRPr lang="ru-RU" sz="1600" dirty="0">
                        <a:effectLst/>
                        <a:latin typeface="Times New Roman"/>
                        <a:ea typeface="MS Mincho"/>
                      </a:endParaRPr>
                    </a:p>
                  </a:txBody>
                  <a:tcPr marL="68580" marR="68580" marT="0" marB="0"/>
                </a:tc>
                <a:tc>
                  <a:txBody>
                    <a:bodyPr/>
                    <a:lstStyle/>
                    <a:p>
                      <a:pPr algn="ctr">
                        <a:spcAft>
                          <a:spcPts val="0"/>
                        </a:spcAft>
                      </a:pPr>
                      <a:r>
                        <a:rPr lang="ru-RU" sz="1600">
                          <a:effectLst/>
                        </a:rPr>
                        <a:t>20</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3,66%</a:t>
                      </a:r>
                      <a:endParaRPr lang="ru-RU" sz="1600">
                        <a:effectLst/>
                        <a:latin typeface="Times New Roman"/>
                        <a:ea typeface="MS Mincho"/>
                      </a:endParaRPr>
                    </a:p>
                  </a:txBody>
                  <a:tcPr marL="68580" marR="68580" marT="0" marB="0" anchor="ctr"/>
                </a:tc>
                <a:tc>
                  <a:txBody>
                    <a:bodyPr/>
                    <a:lstStyle/>
                    <a:p>
                      <a:pPr algn="ctr">
                        <a:spcAft>
                          <a:spcPts val="0"/>
                        </a:spcAft>
                      </a:pPr>
                      <a:r>
                        <a:rPr lang="ru-RU" sz="1600">
                          <a:effectLst/>
                        </a:rPr>
                        <a:t>23</a:t>
                      </a:r>
                      <a:endParaRPr lang="ru-RU" sz="1600">
                        <a:effectLst/>
                        <a:latin typeface="Times New Roman"/>
                        <a:ea typeface="MS Mincho"/>
                      </a:endParaRPr>
                    </a:p>
                  </a:txBody>
                  <a:tcPr marL="68580" marR="68580" marT="0" marB="0" anchor="ctr"/>
                </a:tc>
                <a:tc>
                  <a:txBody>
                    <a:bodyPr/>
                    <a:lstStyle/>
                    <a:p>
                      <a:pPr algn="ctr">
                        <a:spcAft>
                          <a:spcPts val="0"/>
                        </a:spcAft>
                      </a:pPr>
                      <a:r>
                        <a:rPr lang="ru-RU" sz="1600" dirty="0">
                          <a:effectLst/>
                        </a:rPr>
                        <a:t>6,39%</a:t>
                      </a:r>
                      <a:endParaRPr lang="ru-RU" sz="1600" dirty="0">
                        <a:effectLst/>
                        <a:latin typeface="Times New Roman"/>
                        <a:ea typeface="MS Mincho"/>
                      </a:endParaRPr>
                    </a:p>
                  </a:txBody>
                  <a:tcPr marL="68580" marR="68580" marT="0" marB="0" anchor="ct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329215413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Прямоугольник 1"/>
          <p:cNvSpPr>
            <a:spLocks noChangeArrowheads="1"/>
          </p:cNvSpPr>
          <p:nvPr/>
        </p:nvSpPr>
        <p:spPr bwMode="auto">
          <a:xfrm>
            <a:off x="587388" y="333137"/>
            <a:ext cx="11017224" cy="652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4492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0" hangingPunct="0"/>
            <a:r>
              <a:rPr lang="ru-RU" altLang="ru-RU" sz="2200" dirty="0">
                <a:solidFill>
                  <a:srgbClr val="000000"/>
                </a:solidFill>
                <a:latin typeface="Times New Roman" panose="02020603050405020304" pitchFamily="18" charset="0"/>
                <a:cs typeface="Times New Roman" panose="02020603050405020304" pitchFamily="18" charset="0"/>
              </a:rPr>
              <a:t>	</a:t>
            </a:r>
            <a:r>
              <a:rPr lang="ru-RU" altLang="ru-RU" sz="2200" dirty="0">
                <a:latin typeface="Times New Roman" panose="02020603050405020304" pitchFamily="18" charset="0"/>
                <a:cs typeface="Times New Roman" panose="02020603050405020304" pitchFamily="18" charset="0"/>
              </a:rPr>
              <a:t>Не достаточно эффективна и сбалансирована законодательная база в части предоставления гарантий и компенсаций донорам различных категорий, ответственности нанимателей по организации донорства. Приоритет социальных гарантий в сторону платного донорства.</a:t>
            </a:r>
          </a:p>
          <a:p>
            <a:pPr algn="just" eaLnBrk="0" hangingPunct="0"/>
            <a:endParaRPr lang="ru-RU" altLang="ru-RU" sz="2200" dirty="0">
              <a:solidFill>
                <a:srgbClr val="FF0000"/>
              </a:solidFill>
              <a:latin typeface="Times New Roman" panose="02020603050405020304" pitchFamily="18" charset="0"/>
              <a:cs typeface="Times New Roman" panose="02020603050405020304" pitchFamily="18" charset="0"/>
            </a:endParaRPr>
          </a:p>
          <a:p>
            <a:pPr algn="just" eaLnBrk="0" hangingPunct="0"/>
            <a:r>
              <a:rPr lang="ru-RU" altLang="ru-RU" sz="2200" dirty="0">
                <a:solidFill>
                  <a:srgbClr val="FF0000"/>
                </a:solidFill>
                <a:latin typeface="Times New Roman" panose="02020603050405020304" pitchFamily="18" charset="0"/>
                <a:cs typeface="Times New Roman" panose="02020603050405020304" pitchFamily="18" charset="0"/>
              </a:rPr>
              <a:t>Ограничен возраст доноров.</a:t>
            </a:r>
          </a:p>
          <a:p>
            <a:pPr algn="just" eaLnBrk="0" hangingPunct="0"/>
            <a:endParaRPr lang="ru-RU" altLang="ru-RU" sz="2200" dirty="0">
              <a:latin typeface="Times New Roman" panose="02020603050405020304" pitchFamily="18" charset="0"/>
              <a:cs typeface="Times New Roman" panose="02020603050405020304" pitchFamily="18" charset="0"/>
            </a:endParaRPr>
          </a:p>
          <a:p>
            <a:pPr algn="just" eaLnBrk="0" hangingPunct="0"/>
            <a:r>
              <a:rPr lang="ru-RU" altLang="ru-RU" sz="2200" dirty="0">
                <a:latin typeface="Times New Roman" panose="02020603050405020304" pitchFamily="18" charset="0"/>
                <a:cs typeface="Times New Roman" panose="02020603050405020304" pitchFamily="18" charset="0"/>
              </a:rPr>
              <a:t>Не регулируются отношения связанные с заготовкой плазмы для фракционирования.</a:t>
            </a:r>
          </a:p>
          <a:p>
            <a:pPr algn="just" eaLnBrk="0" hangingPunct="0"/>
            <a:endParaRPr lang="ru-RU" altLang="ru-RU" sz="2200" dirty="0">
              <a:latin typeface="Times New Roman" panose="02020603050405020304" pitchFamily="18" charset="0"/>
              <a:cs typeface="Times New Roman" panose="02020603050405020304" pitchFamily="18" charset="0"/>
            </a:endParaRPr>
          </a:p>
          <a:p>
            <a:pPr algn="just" eaLnBrk="0" hangingPunct="0"/>
            <a:r>
              <a:rPr lang="ru-RU" altLang="ru-RU" sz="2200" dirty="0">
                <a:latin typeface="Times New Roman" panose="02020603050405020304" pitchFamily="18" charset="0"/>
                <a:cs typeface="Times New Roman" panose="02020603050405020304" pitchFamily="18" charset="0"/>
              </a:rPr>
              <a:t>Существующие гарантии и компенсации для платных доноров, в том числе неденежные, </a:t>
            </a:r>
            <a:r>
              <a:rPr lang="ru-RU" altLang="ru-RU" sz="2200" dirty="0">
                <a:solidFill>
                  <a:srgbClr val="FF0000"/>
                </a:solidFill>
                <a:latin typeface="Times New Roman" panose="02020603050405020304" pitchFamily="18" charset="0"/>
                <a:cs typeface="Times New Roman" panose="02020603050405020304" pitchFamily="18" charset="0"/>
              </a:rPr>
              <a:t>значительно превышают гарантии и компенсации для доноров, сдающих кровь, ее компоненты безвозмездно</a:t>
            </a:r>
            <a:r>
              <a:rPr lang="ru-RU" altLang="ru-RU" sz="2200" dirty="0">
                <a:latin typeface="Times New Roman" panose="02020603050405020304" pitchFamily="18" charset="0"/>
                <a:cs typeface="Times New Roman" panose="02020603050405020304" pitchFamily="18" charset="0"/>
              </a:rPr>
              <a:t> (два дня освобождения от работы для платных доноров и один – для безвозмездных).</a:t>
            </a:r>
          </a:p>
          <a:p>
            <a:pPr algn="just" eaLnBrk="0" hangingPunct="0"/>
            <a:r>
              <a:rPr lang="ru-RU" altLang="ru-RU" sz="2200" dirty="0">
                <a:latin typeface="Times New Roman" panose="02020603050405020304" pitchFamily="18" charset="0"/>
                <a:cs typeface="Times New Roman" panose="02020603050405020304" pitchFamily="18" charset="0"/>
              </a:rPr>
              <a:t> </a:t>
            </a:r>
          </a:p>
          <a:p>
            <a:pPr algn="just" eaLnBrk="0" hangingPunct="0"/>
            <a:r>
              <a:rPr lang="ru-RU" altLang="ru-RU" sz="2200" dirty="0">
                <a:latin typeface="Times New Roman" panose="02020603050405020304" pitchFamily="18" charset="0"/>
                <a:cs typeface="Times New Roman" panose="02020603050405020304" pitchFamily="18" charset="0"/>
              </a:rPr>
              <a:t>В тоже время </a:t>
            </a:r>
            <a:r>
              <a:rPr lang="ru-RU" altLang="ru-RU" sz="2200" dirty="0">
                <a:solidFill>
                  <a:srgbClr val="FF0000"/>
                </a:solidFill>
                <a:latin typeface="Times New Roman" panose="02020603050405020304" pitchFamily="18" charset="0"/>
                <a:cs typeface="Times New Roman" panose="02020603050405020304" pitchFamily="18" charset="0"/>
              </a:rPr>
              <a:t>безвозмездные доноры также получают денежную компенсацию на питание после донации, которая значительно меньше </a:t>
            </a:r>
            <a:r>
              <a:rPr lang="ru-RU" altLang="ru-RU" sz="2200" dirty="0">
                <a:latin typeface="Times New Roman" panose="02020603050405020304" pitchFamily="18" charset="0"/>
                <a:cs typeface="Times New Roman" panose="02020603050405020304" pitchFamily="18" charset="0"/>
              </a:rPr>
              <a:t>денежных выплат для платных доноров.</a:t>
            </a:r>
            <a:endParaRPr lang="ru-RU" altLang="ru-RU" sz="2200" dirty="0">
              <a:solidFill>
                <a:schemeClr val="accent1">
                  <a:lumMod val="50000"/>
                </a:schemeClr>
              </a:solidFill>
              <a:latin typeface="Times New Roman" panose="02020603050405020304" pitchFamily="18" charset="0"/>
              <a:cs typeface="Times New Roman" panose="02020603050405020304" pitchFamily="18" charset="0"/>
            </a:endParaRPr>
          </a:p>
          <a:p>
            <a:pPr algn="just" eaLnBrk="0" hangingPunct="0"/>
            <a:endParaRPr lang="ru-RU" altLang="ru-RU" sz="2200" dirty="0">
              <a:solidFill>
                <a:srgbClr val="FF0000"/>
              </a:solidFill>
              <a:latin typeface="Times New Roman" panose="02020603050405020304" pitchFamily="18" charset="0"/>
              <a:cs typeface="Times New Roman" panose="02020603050405020304" pitchFamily="18" charset="0"/>
            </a:endParaRPr>
          </a:p>
          <a:p>
            <a:pPr algn="just" eaLnBrk="0" hangingPunct="0"/>
            <a:endParaRPr lang="ru-RU" altLang="ru-RU" sz="2200" dirty="0">
              <a:solidFill>
                <a:srgbClr val="FF0000"/>
              </a:solidFill>
            </a:endParaRPr>
          </a:p>
        </p:txBody>
      </p:sp>
    </p:spTree>
    <p:extLst>
      <p:ext uri="{BB962C8B-B14F-4D97-AF65-F5344CB8AC3E}">
        <p14:creationId xmlns:p14="http://schemas.microsoft.com/office/powerpoint/2010/main" val="301194730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5520" y="2636913"/>
            <a:ext cx="8679614" cy="563563"/>
          </a:xfrm>
        </p:spPr>
        <p:txBody>
          <a:bodyPr>
            <a:noAutofit/>
          </a:bodyPr>
          <a:lstStyle/>
          <a:p>
            <a:pPr algn="ctr"/>
            <a:r>
              <a:rPr lang="ru-RU" sz="4400" dirty="0">
                <a:solidFill>
                  <a:schemeClr val="accent1">
                    <a:lumMod val="50000"/>
                  </a:schemeClr>
                </a:solidFill>
              </a:rPr>
              <a:t>Проект Закона</a:t>
            </a:r>
            <a:br>
              <a:rPr lang="ru-RU" sz="4400" dirty="0">
                <a:solidFill>
                  <a:schemeClr val="accent1">
                    <a:lumMod val="50000"/>
                  </a:schemeClr>
                </a:solidFill>
              </a:rPr>
            </a:br>
            <a:r>
              <a:rPr lang="ru-RU" sz="4400" dirty="0">
                <a:solidFill>
                  <a:schemeClr val="accent1">
                    <a:lumMod val="50000"/>
                  </a:schemeClr>
                </a:solidFill>
              </a:rPr>
              <a:t>Республики Беларусь</a:t>
            </a:r>
            <a:br>
              <a:rPr lang="ru-RU" sz="4400" dirty="0">
                <a:solidFill>
                  <a:schemeClr val="accent1">
                    <a:lumMod val="50000"/>
                  </a:schemeClr>
                </a:solidFill>
              </a:rPr>
            </a:br>
            <a:r>
              <a:rPr lang="ru-RU" sz="4400" dirty="0">
                <a:solidFill>
                  <a:schemeClr val="accent1">
                    <a:lumMod val="50000"/>
                  </a:schemeClr>
                </a:solidFill>
              </a:rPr>
              <a:t>«Об изменении законов по вопросам донорства крови и ее компонентов»</a:t>
            </a:r>
          </a:p>
        </p:txBody>
      </p:sp>
    </p:spTree>
    <p:extLst>
      <p:ext uri="{BB962C8B-B14F-4D97-AF65-F5344CB8AC3E}">
        <p14:creationId xmlns:p14="http://schemas.microsoft.com/office/powerpoint/2010/main" val="116197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857233"/>
            <a:ext cx="10260632" cy="4524315"/>
          </a:xfrm>
          <a:prstGeom prst="rect">
            <a:avLst/>
          </a:prstGeom>
        </p:spPr>
        <p:txBody>
          <a:bodyPr wrap="square">
            <a:spAutoFit/>
          </a:bodyPr>
          <a:lstStyle/>
          <a:p>
            <a:pPr algn="just"/>
            <a:r>
              <a:rPr lang="ru-RU" sz="2400" dirty="0"/>
              <a:t>В понятийном аппарате законопроекта </a:t>
            </a:r>
            <a:r>
              <a:rPr lang="ru-RU" sz="2400" dirty="0">
                <a:solidFill>
                  <a:srgbClr val="FF0000"/>
                </a:solidFill>
              </a:rPr>
              <a:t>раскрываются значения 39 терминов и их определений:</a:t>
            </a:r>
          </a:p>
          <a:p>
            <a:pPr algn="just"/>
            <a:endParaRPr lang="ru-RU" sz="2400" dirty="0">
              <a:solidFill>
                <a:srgbClr val="FF0000"/>
              </a:solidFill>
            </a:endParaRPr>
          </a:p>
          <a:p>
            <a:pPr algn="just"/>
            <a:r>
              <a:rPr lang="ru-RU" sz="2400" dirty="0"/>
              <a:t>«вспомогательные медицинские технологии в донорстве»</a:t>
            </a:r>
          </a:p>
          <a:p>
            <a:pPr algn="just"/>
            <a:r>
              <a:rPr lang="ru-RU" sz="2400" dirty="0"/>
              <a:t>«выездная бригада по заготовке крови, ее компонентов»</a:t>
            </a:r>
          </a:p>
          <a:p>
            <a:pPr algn="just"/>
            <a:r>
              <a:rPr lang="ru-RU" sz="2400" dirty="0"/>
              <a:t>«единица (доза) крови, ее компонентов»</a:t>
            </a:r>
          </a:p>
          <a:p>
            <a:pPr algn="just"/>
            <a:r>
              <a:rPr lang="ru-RU" sz="2400" dirty="0"/>
              <a:t>«</a:t>
            </a:r>
            <a:r>
              <a:rPr lang="ru-RU" sz="2400" dirty="0" err="1"/>
              <a:t>карантинизация</a:t>
            </a:r>
            <a:r>
              <a:rPr lang="ru-RU" sz="2400" dirty="0"/>
              <a:t>»</a:t>
            </a:r>
          </a:p>
          <a:p>
            <a:pPr algn="just"/>
            <a:r>
              <a:rPr lang="ru-RU" sz="2400" dirty="0"/>
              <a:t>«контрактное производство лекарственных средств (контрактное фракционирование)»</a:t>
            </a:r>
          </a:p>
          <a:p>
            <a:pPr algn="just"/>
            <a:r>
              <a:rPr lang="ru-RU" sz="2400" dirty="0"/>
              <a:t>«кровь изоиммунная», «кровь иммунная»</a:t>
            </a:r>
          </a:p>
          <a:p>
            <a:pPr algn="just"/>
            <a:r>
              <a:rPr lang="ru-RU" sz="2400" dirty="0"/>
              <a:t>«мобильный комплекс для заготовки крови, ее компонентов»</a:t>
            </a:r>
          </a:p>
          <a:p>
            <a:pPr algn="just"/>
            <a:r>
              <a:rPr lang="ru-RU" sz="2400" dirty="0"/>
              <a:t>«Правила надлежащей практики заготовки крови, ее компонентов»</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3700" dirty="0">
                <a:solidFill>
                  <a:srgbClr val="C00000"/>
                </a:solidFill>
                <a:latin typeface="Arial" pitchFamily="34" charset="0"/>
                <a:ea typeface="Consolas" panose="020B0609020204030204" pitchFamily="49" charset="0"/>
                <a:cs typeface="Arial" pitchFamily="34" charset="0"/>
              </a:rPr>
              <a:t>ЗАКОНОПРОЕКТ</a:t>
            </a:r>
            <a:endParaRPr lang="ru-RU" sz="37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671F154A-6C58-46C7-A94E-0B88378FC469}"/>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230651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857233"/>
            <a:ext cx="10260632" cy="3785652"/>
          </a:xfrm>
          <a:prstGeom prst="rect">
            <a:avLst/>
          </a:prstGeom>
        </p:spPr>
        <p:txBody>
          <a:bodyPr wrap="square">
            <a:spAutoFit/>
          </a:bodyPr>
          <a:lstStyle/>
          <a:p>
            <a:pPr algn="just"/>
            <a:r>
              <a:rPr lang="ru-RU" sz="2400" dirty="0"/>
              <a:t>В понятийном аппарате законопроекта </a:t>
            </a:r>
            <a:r>
              <a:rPr lang="ru-RU" sz="2400" dirty="0">
                <a:solidFill>
                  <a:srgbClr val="FF0000"/>
                </a:solidFill>
              </a:rPr>
              <a:t>раскрываются значения 39 терминов и их определений:</a:t>
            </a:r>
          </a:p>
          <a:p>
            <a:pPr algn="just"/>
            <a:endParaRPr lang="ru-RU" sz="2400" dirty="0">
              <a:solidFill>
                <a:srgbClr val="FF0000"/>
              </a:solidFill>
            </a:endParaRPr>
          </a:p>
          <a:p>
            <a:pPr algn="just"/>
            <a:r>
              <a:rPr lang="ru-RU" sz="2400" dirty="0"/>
              <a:t>«обеднение лейкоцитами»</a:t>
            </a:r>
          </a:p>
          <a:p>
            <a:pPr algn="just"/>
            <a:r>
              <a:rPr lang="ru-RU" sz="2400" dirty="0"/>
              <a:t>«облучение ионизирующим излучением»</a:t>
            </a:r>
          </a:p>
          <a:p>
            <a:pPr algn="just"/>
            <a:r>
              <a:rPr lang="ru-RU" sz="2400" dirty="0"/>
              <a:t>«плазма изоиммунная», «плазма иммунная»</a:t>
            </a:r>
          </a:p>
          <a:p>
            <a:pPr algn="just"/>
            <a:r>
              <a:rPr lang="ru-RU" sz="2400" dirty="0"/>
              <a:t>«редукция патогенных биологических агентов (</a:t>
            </a:r>
            <a:r>
              <a:rPr lang="ru-RU" sz="2400" dirty="0" err="1"/>
              <a:t>патогенредукция</a:t>
            </a:r>
            <a:r>
              <a:rPr lang="ru-RU" sz="2400" dirty="0"/>
              <a:t>)»</a:t>
            </a:r>
          </a:p>
          <a:p>
            <a:pPr algn="just"/>
            <a:r>
              <a:rPr lang="ru-RU" sz="2400" dirty="0"/>
              <a:t>«перевозка крови, ее компонентов»</a:t>
            </a:r>
          </a:p>
          <a:p>
            <a:pPr algn="just"/>
            <a:r>
              <a:rPr lang="ru-RU" sz="2400" dirty="0"/>
              <a:t>«хранение крови, ее компонентов»</a:t>
            </a:r>
          </a:p>
          <a:p>
            <a:pPr algn="just"/>
            <a:r>
              <a:rPr lang="ru-RU" sz="2400" dirty="0"/>
              <a:t>«эффективность медицинского применения крови, ее компонентов»</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3700" dirty="0">
                <a:solidFill>
                  <a:srgbClr val="C00000"/>
                </a:solidFill>
                <a:latin typeface="Arial" pitchFamily="34" charset="0"/>
                <a:ea typeface="Consolas" panose="020B0609020204030204" pitchFamily="49" charset="0"/>
                <a:cs typeface="Arial" pitchFamily="34" charset="0"/>
              </a:rPr>
              <a:t>ЗАКОНОПРОЕКТ</a:t>
            </a:r>
            <a:endParaRPr lang="ru-RU" sz="37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671F154A-6C58-46C7-A94E-0B88378FC469}"/>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1889716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524000" y="857232"/>
            <a:ext cx="10116616" cy="5262979"/>
          </a:xfrm>
          <a:prstGeom prst="rect">
            <a:avLst/>
          </a:prstGeom>
        </p:spPr>
        <p:txBody>
          <a:bodyPr wrap="square">
            <a:spAutoFit/>
          </a:bodyPr>
          <a:lstStyle/>
          <a:p>
            <a:pPr algn="just"/>
            <a:r>
              <a:rPr lang="ru-RU" sz="2400" dirty="0"/>
              <a:t>Закон о донорстве будет комплексно регулировать как отношения, связанные с донорством, так и с промышленным производством биологических лекарственных средств из крови, ее компонентов (развивая законодательство о лекарственных средствах), а также производством изделий медицинского назначения из крови, ее компонентов.</a:t>
            </a:r>
          </a:p>
          <a:p>
            <a:pPr algn="just"/>
            <a:endParaRPr lang="ru-RU" sz="2400" dirty="0"/>
          </a:p>
          <a:p>
            <a:pPr algn="just"/>
            <a:r>
              <a:rPr lang="ru-RU" sz="2400" dirty="0"/>
              <a:t>Устраняется правовой пробел действующего Закона: закрепляется регулирование отношений, связанных с заготовкой плазмы крови для фракционирования.</a:t>
            </a:r>
          </a:p>
          <a:p>
            <a:pPr algn="just"/>
            <a:endParaRPr lang="ru-RU" sz="2400" dirty="0">
              <a:solidFill>
                <a:schemeClr val="accent6">
                  <a:lumMod val="20000"/>
                  <a:lumOff val="80000"/>
                </a:schemeClr>
              </a:solidFill>
            </a:endParaRPr>
          </a:p>
          <a:p>
            <a:pPr algn="just"/>
            <a:r>
              <a:rPr lang="ru-RU" sz="2400" dirty="0">
                <a:solidFill>
                  <a:srgbClr val="FF0000"/>
                </a:solidFill>
              </a:rPr>
              <a:t>Законопроектом впервые закрепляются нормы,</a:t>
            </a:r>
            <a:br>
              <a:rPr lang="ru-RU" sz="2400" dirty="0">
                <a:solidFill>
                  <a:srgbClr val="FF0000"/>
                </a:solidFill>
              </a:rPr>
            </a:br>
            <a:r>
              <a:rPr lang="ru-RU" sz="2400" dirty="0">
                <a:solidFill>
                  <a:srgbClr val="FF0000"/>
                </a:solidFill>
              </a:rPr>
              <a:t>определяющие категории доноров по основному целевому назначению взятых от них крови, ее компонентов и особенности заготовки крови, ее компонентов в зависимости от категории доноров.</a:t>
            </a:r>
          </a:p>
        </p:txBody>
      </p:sp>
      <p:sp>
        <p:nvSpPr>
          <p:cNvPr id="3" name="Заголовок 1"/>
          <p:cNvSpPr>
            <a:spLocks noGrp="1"/>
          </p:cNvSpPr>
          <p:nvPr>
            <p:ph type="title"/>
          </p:nvPr>
        </p:nvSpPr>
        <p:spPr>
          <a:xfrm>
            <a:off x="1524000" y="0"/>
            <a:ext cx="9144000" cy="928670"/>
          </a:xfrm>
        </p:spPr>
        <p:txBody>
          <a:bodyPr>
            <a:noAutofit/>
          </a:bodyPr>
          <a:lstStyle/>
          <a:p>
            <a:pPr algn="l"/>
            <a:r>
              <a:rPr lang="ru-RU" sz="2800" dirty="0">
                <a:solidFill>
                  <a:srgbClr val="C00000"/>
                </a:solidFill>
                <a:latin typeface="Arial" pitchFamily="34" charset="0"/>
                <a:ea typeface="Consolas" panose="020B0609020204030204" pitchFamily="49" charset="0"/>
                <a:cs typeface="Arial" pitchFamily="34" charset="0"/>
              </a:rPr>
              <a:t>ЗАКОНОПРОЕКТ</a:t>
            </a:r>
            <a:endParaRPr lang="ru-RU" sz="2800" dirty="0">
              <a:solidFill>
                <a:srgbClr val="C00000"/>
              </a:solidFill>
              <a:latin typeface="Arial" pitchFamily="34" charset="0"/>
              <a:cs typeface="Arial" pitchFamily="34" charset="0"/>
            </a:endParaRPr>
          </a:p>
        </p:txBody>
      </p:sp>
      <p:pic>
        <p:nvPicPr>
          <p:cNvPr id="6" name="Picture 8" descr="C:\Users\Zal\Downloads\РНПЦ ТиМБ (2).png">
            <a:extLst>
              <a:ext uri="{FF2B5EF4-FFF2-40B4-BE49-F238E27FC236}">
                <a16:creationId xmlns:a16="http://schemas.microsoft.com/office/drawing/2014/main" id="{F6B0DE03-E676-457A-9E70-5E1BBC15FF10}"/>
              </a:ext>
            </a:extLst>
          </p:cNvPr>
          <p:cNvPicPr>
            <a:picLocks noChangeAspect="1" noChangeArrowheads="1"/>
          </p:cNvPicPr>
          <p:nvPr/>
        </p:nvPicPr>
        <p:blipFill>
          <a:blip r:embed="rId2" cstate="print"/>
          <a:srcRect/>
          <a:stretch>
            <a:fillRect/>
          </a:stretch>
        </p:blipFill>
        <p:spPr bwMode="auto">
          <a:xfrm>
            <a:off x="191344" y="157162"/>
            <a:ext cx="757238" cy="757238"/>
          </a:xfrm>
          <a:prstGeom prst="rect">
            <a:avLst/>
          </a:prstGeom>
          <a:noFill/>
        </p:spPr>
      </p:pic>
    </p:spTree>
    <p:extLst>
      <p:ext uri="{BB962C8B-B14F-4D97-AF65-F5344CB8AC3E}">
        <p14:creationId xmlns:p14="http://schemas.microsoft.com/office/powerpoint/2010/main" val="230651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3000" fill="hold"/>
                                        <p:tgtEl>
                                          <p:spTgt spid="6"/>
                                        </p:tgtEl>
                                        <p:attrNameLst>
                                          <p:attrName>ppt_w</p:attrName>
                                        </p:attrNameLst>
                                      </p:cBhvr>
                                      <p:tavLst>
                                        <p:tav tm="0">
                                          <p:val>
                                            <p:fltVal val="0"/>
                                          </p:val>
                                        </p:tav>
                                        <p:tav tm="100000">
                                          <p:val>
                                            <p:strVal val="#ppt_w"/>
                                          </p:val>
                                        </p:tav>
                                      </p:tavLst>
                                    </p:anim>
                                    <p:anim calcmode="lin" valueType="num">
                                      <p:cBhvr>
                                        <p:cTn id="8" dur="3000" fill="hold"/>
                                        <p:tgtEl>
                                          <p:spTgt spid="6"/>
                                        </p:tgtEl>
                                        <p:attrNameLst>
                                          <p:attrName>ppt_h</p:attrName>
                                        </p:attrNameLst>
                                      </p:cBhvr>
                                      <p:tavLst>
                                        <p:tav tm="0">
                                          <p:val>
                                            <p:fltVal val="0"/>
                                          </p:val>
                                        </p:tav>
                                        <p:tav tm="100000">
                                          <p:val>
                                            <p:strVal val="#ppt_h"/>
                                          </p:val>
                                        </p:tav>
                                      </p:tavLst>
                                    </p:anim>
                                    <p:anim calcmode="lin" valueType="num">
                                      <p:cBhvr>
                                        <p:cTn id="9" dur="3000" fill="hold"/>
                                        <p:tgtEl>
                                          <p:spTgt spid="6"/>
                                        </p:tgtEl>
                                        <p:attrNameLst>
                                          <p:attrName>style.rotation</p:attrName>
                                        </p:attrNameLst>
                                      </p:cBhvr>
                                      <p:tavLst>
                                        <p:tav tm="0">
                                          <p:val>
                                            <p:fltVal val="360"/>
                                          </p:val>
                                        </p:tav>
                                        <p:tav tm="100000">
                                          <p:val>
                                            <p:fltVal val="0"/>
                                          </p:val>
                                        </p:tav>
                                      </p:tavLst>
                                    </p:anim>
                                    <p:animEffect transition="in" filter="fade">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5298</TotalTime>
  <Words>4739</Words>
  <Application>Microsoft Office PowerPoint</Application>
  <PresentationFormat>Широкоэкранный</PresentationFormat>
  <Paragraphs>990</Paragraphs>
  <Slides>40</Slides>
  <Notes>6</Notes>
  <HiddenSlides>1</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40</vt:i4>
      </vt:variant>
    </vt:vector>
  </HeadingPairs>
  <TitlesOfParts>
    <vt:vector size="48" baseType="lpstr">
      <vt:lpstr>Arial</vt:lpstr>
      <vt:lpstr>Arial Black</vt:lpstr>
      <vt:lpstr>Calibri</vt:lpstr>
      <vt:lpstr>Calibri Light</vt:lpstr>
      <vt:lpstr>Lucida Sans</vt:lpstr>
      <vt:lpstr>Tahoma</vt:lpstr>
      <vt:lpstr>Times New Roman</vt:lpstr>
      <vt:lpstr>Тема Office</vt:lpstr>
      <vt:lpstr>Презентация PowerPoint</vt:lpstr>
      <vt:lpstr>Презентация PowerPoint</vt:lpstr>
      <vt:lpstr>Рекомендации ВОЗ по организации донорства</vt:lpstr>
      <vt:lpstr>Guide to the preparation, use and quality assurance of blood components. (European committee) on Blood Transfusion (2013)</vt:lpstr>
      <vt:lpstr>Презентация PowerPoint</vt:lpstr>
      <vt:lpstr>Проект Закона Республики Беларусь «Об изменении законов по вопросам донорства крови и ее компонентов»</vt:lpstr>
      <vt:lpstr>ЗАКОНОПРОЕКТ</vt:lpstr>
      <vt:lpstr>ЗАКОНОПРОЕКТ</vt:lpstr>
      <vt:lpstr>ЗАКОНОПРОЕКТ</vt:lpstr>
      <vt:lpstr>ЗАКОНОПРОЕКТ</vt:lpstr>
      <vt:lpstr>ЗАКОНОПРОЕКТ</vt:lpstr>
      <vt:lpstr>ЗАКОНОПРОЕКТ</vt:lpstr>
      <vt:lpstr>ЗАКОНОПРОЕКТ</vt:lpstr>
      <vt:lpstr>ЗАКОНОПРОЕКТ</vt:lpstr>
      <vt:lpstr>ЗАКОНОПРОЕКТ</vt:lpstr>
      <vt:lpstr>ЗАКОНОПРОЕКТ</vt:lpstr>
      <vt:lpstr>ЗАКОНОПРОЕКТ </vt:lpstr>
      <vt:lpstr>ЗАКОНОПРОЕКТ</vt:lpstr>
      <vt:lpstr>ЗАКОНОПРОЕКТ</vt:lpstr>
      <vt:lpstr>ЗАКОНОПРОЕКТ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Евразийский конгресс «Актуальные вопросы развития безвозмездного донорства крови»</dc:title>
  <dc:creator>OIT #1</dc:creator>
  <cp:lastModifiedBy>Федор Карпенко</cp:lastModifiedBy>
  <cp:revision>814</cp:revision>
  <cp:lastPrinted>2019-12-24T07:33:25Z</cp:lastPrinted>
  <dcterms:created xsi:type="dcterms:W3CDTF">2016-06-22T08:25:19Z</dcterms:created>
  <dcterms:modified xsi:type="dcterms:W3CDTF">2022-06-21T06:30:16Z</dcterms:modified>
</cp:coreProperties>
</file>