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46" r:id="rId1"/>
  </p:sldMasterIdLst>
  <p:notesMasterIdLst>
    <p:notesMasterId r:id="rId11"/>
  </p:notesMasterIdLst>
  <p:sldIdLst>
    <p:sldId id="467" r:id="rId2"/>
    <p:sldId id="468" r:id="rId3"/>
    <p:sldId id="469" r:id="rId4"/>
    <p:sldId id="470" r:id="rId5"/>
    <p:sldId id="471" r:id="rId6"/>
    <p:sldId id="472" r:id="rId7"/>
    <p:sldId id="473" r:id="rId8"/>
    <p:sldId id="474" r:id="rId9"/>
    <p:sldId id="475" r:id="rId10"/>
  </p:sldIdLst>
  <p:sldSz cx="12192000" cy="6858000"/>
  <p:notesSz cx="6718300" cy="9855200"/>
  <p:embeddedFontLst>
    <p:embeddedFont>
      <p:font typeface="Poppins" panose="020B0604020202020204" charset="0"/>
      <p:regular r:id="rId12"/>
      <p:bold r:id="rId13"/>
      <p:italic r:id="rId14"/>
      <p:boldItalic r:id="rId15"/>
    </p:embeddedFont>
    <p:embeddedFont>
      <p:font typeface="TT Norms Bold" panose="020B0604020202020204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ДЛЯ ГВ" id="{5A6719CC-3A3A-470E-9CCC-DCC7D0318CB1}">
          <p14:sldIdLst>
            <p14:sldId id="467"/>
            <p14:sldId id="468"/>
            <p14:sldId id="469"/>
            <p14:sldId id="470"/>
            <p14:sldId id="471"/>
            <p14:sldId id="472"/>
            <p14:sldId id="473"/>
            <p14:sldId id="474"/>
            <p14:sldId id="47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C67"/>
    <a:srgbClr val="7FB2B6"/>
    <a:srgbClr val="64A5A9"/>
    <a:srgbClr val="659EA2"/>
    <a:srgbClr val="7084B5"/>
    <a:srgbClr val="77CF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12" autoAdjust="0"/>
    <p:restoredTop sz="95680" autoAdjust="0"/>
  </p:normalViewPr>
  <p:slideViewPr>
    <p:cSldViewPr snapToGrid="0">
      <p:cViewPr varScale="1">
        <p:scale>
          <a:sx n="110" d="100"/>
          <a:sy n="110" d="100"/>
        </p:scale>
        <p:origin x="396" y="114"/>
      </p:cViewPr>
      <p:guideLst/>
    </p:cSldViewPr>
  </p:slideViewPr>
  <p:outlineViewPr>
    <p:cViewPr>
      <p:scale>
        <a:sx n="33" d="100"/>
        <a:sy n="33" d="100"/>
      </p:scale>
      <p:origin x="0" y="-872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263" cy="4944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05482" y="0"/>
            <a:ext cx="2911263" cy="4944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3B9BE4-93AD-4D86-A0E4-886747EB7435}" type="datetimeFigureOut">
              <a:rPr lang="ru-RU" smtClean="0"/>
              <a:t>20.10.2025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225" y="1231900"/>
            <a:ext cx="5911850" cy="3325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1830" y="4742815"/>
            <a:ext cx="5374640" cy="38804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60730"/>
            <a:ext cx="2911263" cy="4944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05482" y="9360730"/>
            <a:ext cx="2911263" cy="4944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378BE-DCB9-4180-873F-5F74FC5FF4D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2108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157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048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135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285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680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870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356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490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772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189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527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816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2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0.svg"/><Relationship Id="rId5" Type="http://schemas.openxmlformats.org/officeDocument/2006/relationships/image" Target="../media/image3.png"/><Relationship Id="rId4" Type="http://schemas.openxmlformats.org/officeDocument/2006/relationships/image" Target="../media/image218.sv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9.svg"/><Relationship Id="rId13" Type="http://schemas.openxmlformats.org/officeDocument/2006/relationships/image" Target="../media/image10.png"/><Relationship Id="rId18" Type="http://schemas.openxmlformats.org/officeDocument/2006/relationships/image" Target="../media/image237.svg"/><Relationship Id="rId3" Type="http://schemas.openxmlformats.org/officeDocument/2006/relationships/image" Target="../media/image6.png"/><Relationship Id="rId21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220.svg"/><Relationship Id="rId17" Type="http://schemas.openxmlformats.org/officeDocument/2006/relationships/image" Target="../media/image12.png"/><Relationship Id="rId2" Type="http://schemas.openxmlformats.org/officeDocument/2006/relationships/image" Target="../media/image1.jpeg"/><Relationship Id="rId16" Type="http://schemas.openxmlformats.org/officeDocument/2006/relationships/image" Target="../media/image235.svg"/><Relationship Id="rId20" Type="http://schemas.openxmlformats.org/officeDocument/2006/relationships/image" Target="../media/image23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7.svg"/><Relationship Id="rId11" Type="http://schemas.openxmlformats.org/officeDocument/2006/relationships/image" Target="../media/image3.png"/><Relationship Id="rId5" Type="http://schemas.openxmlformats.org/officeDocument/2006/relationships/image" Target="../media/image7.png"/><Relationship Id="rId15" Type="http://schemas.openxmlformats.org/officeDocument/2006/relationships/image" Target="../media/image11.png"/><Relationship Id="rId10" Type="http://schemas.openxmlformats.org/officeDocument/2006/relationships/image" Target="../media/image231.svg"/><Relationship Id="rId19" Type="http://schemas.openxmlformats.org/officeDocument/2006/relationships/image" Target="../media/image13.png"/><Relationship Id="rId4" Type="http://schemas.openxmlformats.org/officeDocument/2006/relationships/image" Target="../media/image225.svg"/><Relationship Id="rId9" Type="http://schemas.openxmlformats.org/officeDocument/2006/relationships/image" Target="../media/image9.png"/><Relationship Id="rId14" Type="http://schemas.openxmlformats.org/officeDocument/2006/relationships/image" Target="../media/image23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5.svg"/><Relationship Id="rId13" Type="http://schemas.openxmlformats.org/officeDocument/2006/relationships/image" Target="../media/image8.png"/><Relationship Id="rId18" Type="http://schemas.openxmlformats.org/officeDocument/2006/relationships/image" Target="../media/image253.svg"/><Relationship Id="rId3" Type="http://schemas.openxmlformats.org/officeDocument/2006/relationships/image" Target="../media/image14.png"/><Relationship Id="rId21" Type="http://schemas.openxmlformats.org/officeDocument/2006/relationships/image" Target="../media/image22.png"/><Relationship Id="rId7" Type="http://schemas.openxmlformats.org/officeDocument/2006/relationships/image" Target="../media/image16.png"/><Relationship Id="rId12" Type="http://schemas.openxmlformats.org/officeDocument/2006/relationships/image" Target="../media/image249.svg"/><Relationship Id="rId17" Type="http://schemas.openxmlformats.org/officeDocument/2006/relationships/image" Target="../media/image20.png"/><Relationship Id="rId25" Type="http://schemas.openxmlformats.org/officeDocument/2006/relationships/image" Target="../media/image5.png"/><Relationship Id="rId2" Type="http://schemas.openxmlformats.org/officeDocument/2006/relationships/image" Target="../media/image1.jpeg"/><Relationship Id="rId16" Type="http://schemas.openxmlformats.org/officeDocument/2006/relationships/image" Target="../media/image251.svg"/><Relationship Id="rId20" Type="http://schemas.openxmlformats.org/officeDocument/2006/relationships/image" Target="../media/image25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3.svg"/><Relationship Id="rId11" Type="http://schemas.openxmlformats.org/officeDocument/2006/relationships/image" Target="../media/image18.png"/><Relationship Id="rId24" Type="http://schemas.openxmlformats.org/officeDocument/2006/relationships/image" Target="../media/image259.svg"/><Relationship Id="rId5" Type="http://schemas.openxmlformats.org/officeDocument/2006/relationships/image" Target="../media/image15.png"/><Relationship Id="rId15" Type="http://schemas.openxmlformats.org/officeDocument/2006/relationships/image" Target="../media/image19.png"/><Relationship Id="rId23" Type="http://schemas.openxmlformats.org/officeDocument/2006/relationships/image" Target="../media/image24.png"/><Relationship Id="rId10" Type="http://schemas.openxmlformats.org/officeDocument/2006/relationships/image" Target="../media/image247.svg"/><Relationship Id="rId19" Type="http://schemas.openxmlformats.org/officeDocument/2006/relationships/image" Target="../media/image21.png"/><Relationship Id="rId4" Type="http://schemas.openxmlformats.org/officeDocument/2006/relationships/image" Target="../media/image241.svg"/><Relationship Id="rId9" Type="http://schemas.openxmlformats.org/officeDocument/2006/relationships/image" Target="../media/image17.png"/><Relationship Id="rId14" Type="http://schemas.openxmlformats.org/officeDocument/2006/relationships/image" Target="../media/image229.svg"/><Relationship Id="rId22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1.svg"/><Relationship Id="rId13" Type="http://schemas.openxmlformats.org/officeDocument/2006/relationships/image" Target="../media/image27.png"/><Relationship Id="rId18" Type="http://schemas.openxmlformats.org/officeDocument/2006/relationships/image" Target="../media/image269.svg"/><Relationship Id="rId3" Type="http://schemas.openxmlformats.org/officeDocument/2006/relationships/image" Target="../media/image220.svg"/><Relationship Id="rId7" Type="http://schemas.openxmlformats.org/officeDocument/2006/relationships/image" Target="../media/image25.png"/><Relationship Id="rId12" Type="http://schemas.openxmlformats.org/officeDocument/2006/relationships/image" Target="../media/image263.svg"/><Relationship Id="rId17" Type="http://schemas.openxmlformats.org/officeDocument/2006/relationships/image" Target="../media/image29.png"/><Relationship Id="rId2" Type="http://schemas.openxmlformats.org/officeDocument/2006/relationships/image" Target="../media/image3.png"/><Relationship Id="rId16" Type="http://schemas.openxmlformats.org/officeDocument/2006/relationships/image" Target="../media/image26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26.png"/><Relationship Id="rId5" Type="http://schemas.openxmlformats.org/officeDocument/2006/relationships/image" Target="../media/image225.svg"/><Relationship Id="rId15" Type="http://schemas.openxmlformats.org/officeDocument/2006/relationships/image" Target="../media/image28.png"/><Relationship Id="rId10" Type="http://schemas.openxmlformats.org/officeDocument/2006/relationships/image" Target="../media/image245.svg"/><Relationship Id="rId4" Type="http://schemas.openxmlformats.org/officeDocument/2006/relationships/image" Target="../media/image6.png"/><Relationship Id="rId9" Type="http://schemas.openxmlformats.org/officeDocument/2006/relationships/image" Target="../media/image16.png"/><Relationship Id="rId14" Type="http://schemas.openxmlformats.org/officeDocument/2006/relationships/image" Target="../media/image265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9.svg"/><Relationship Id="rId13" Type="http://schemas.openxmlformats.org/officeDocument/2006/relationships/image" Target="../media/image32.png"/><Relationship Id="rId3" Type="http://schemas.openxmlformats.org/officeDocument/2006/relationships/image" Target="../media/image17.png"/><Relationship Id="rId7" Type="http://schemas.openxmlformats.org/officeDocument/2006/relationships/image" Target="../media/image8.png"/><Relationship Id="rId12" Type="http://schemas.openxmlformats.org/officeDocument/2006/relationships/image" Target="../media/image273.svg"/><Relationship Id="rId17" Type="http://schemas.openxmlformats.org/officeDocument/2006/relationships/image" Target="../media/image5.png"/><Relationship Id="rId2" Type="http://schemas.openxmlformats.org/officeDocument/2006/relationships/image" Target="../media/image1.jpeg"/><Relationship Id="rId16" Type="http://schemas.openxmlformats.org/officeDocument/2006/relationships/image" Target="../media/image26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9.svg"/><Relationship Id="rId11" Type="http://schemas.openxmlformats.org/officeDocument/2006/relationships/image" Target="../media/image31.png"/><Relationship Id="rId5" Type="http://schemas.openxmlformats.org/officeDocument/2006/relationships/image" Target="../media/image18.png"/><Relationship Id="rId15" Type="http://schemas.openxmlformats.org/officeDocument/2006/relationships/image" Target="../media/image29.png"/><Relationship Id="rId10" Type="http://schemas.openxmlformats.org/officeDocument/2006/relationships/image" Target="../media/image271.svg"/><Relationship Id="rId4" Type="http://schemas.openxmlformats.org/officeDocument/2006/relationships/image" Target="../media/image247.svg"/><Relationship Id="rId9" Type="http://schemas.openxmlformats.org/officeDocument/2006/relationships/image" Target="../media/image30.png"/><Relationship Id="rId14" Type="http://schemas.openxmlformats.org/officeDocument/2006/relationships/image" Target="../media/image275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9.svg"/><Relationship Id="rId13" Type="http://schemas.openxmlformats.org/officeDocument/2006/relationships/image" Target="../media/image36.png"/><Relationship Id="rId3" Type="http://schemas.openxmlformats.org/officeDocument/2006/relationships/image" Target="../media/image33.png"/><Relationship Id="rId7" Type="http://schemas.openxmlformats.org/officeDocument/2006/relationships/image" Target="../media/image8.png"/><Relationship Id="rId12" Type="http://schemas.openxmlformats.org/officeDocument/2006/relationships/image" Target="../media/image28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9.svg"/><Relationship Id="rId11" Type="http://schemas.openxmlformats.org/officeDocument/2006/relationships/image" Target="../media/image35.png"/><Relationship Id="rId5" Type="http://schemas.openxmlformats.org/officeDocument/2006/relationships/image" Target="../media/image18.png"/><Relationship Id="rId15" Type="http://schemas.openxmlformats.org/officeDocument/2006/relationships/image" Target="../media/image5.png"/><Relationship Id="rId10" Type="http://schemas.openxmlformats.org/officeDocument/2006/relationships/image" Target="../media/image279.svg"/><Relationship Id="rId4" Type="http://schemas.openxmlformats.org/officeDocument/2006/relationships/image" Target="../media/image277.svg"/><Relationship Id="rId9" Type="http://schemas.openxmlformats.org/officeDocument/2006/relationships/image" Target="../media/image34.png"/><Relationship Id="rId14" Type="http://schemas.openxmlformats.org/officeDocument/2006/relationships/image" Target="../media/image283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9.svg"/><Relationship Id="rId13" Type="http://schemas.openxmlformats.org/officeDocument/2006/relationships/image" Target="../media/image36.png"/><Relationship Id="rId3" Type="http://schemas.openxmlformats.org/officeDocument/2006/relationships/image" Target="../media/image33.png"/><Relationship Id="rId7" Type="http://schemas.openxmlformats.org/officeDocument/2006/relationships/image" Target="../media/image8.png"/><Relationship Id="rId12" Type="http://schemas.openxmlformats.org/officeDocument/2006/relationships/image" Target="../media/image287.svg"/><Relationship Id="rId17" Type="http://schemas.openxmlformats.org/officeDocument/2006/relationships/image" Target="../media/image5.png"/><Relationship Id="rId2" Type="http://schemas.openxmlformats.org/officeDocument/2006/relationships/image" Target="../media/image1.jpeg"/><Relationship Id="rId16" Type="http://schemas.openxmlformats.org/officeDocument/2006/relationships/image" Target="../media/image28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9.svg"/><Relationship Id="rId11" Type="http://schemas.openxmlformats.org/officeDocument/2006/relationships/image" Target="../media/image38.png"/><Relationship Id="rId5" Type="http://schemas.openxmlformats.org/officeDocument/2006/relationships/image" Target="../media/image18.png"/><Relationship Id="rId15" Type="http://schemas.openxmlformats.org/officeDocument/2006/relationships/image" Target="../media/image39.png"/><Relationship Id="rId10" Type="http://schemas.openxmlformats.org/officeDocument/2006/relationships/image" Target="../media/image285.svg"/><Relationship Id="rId4" Type="http://schemas.openxmlformats.org/officeDocument/2006/relationships/image" Target="../media/image277.svg"/><Relationship Id="rId9" Type="http://schemas.openxmlformats.org/officeDocument/2006/relationships/image" Target="../media/image37.png"/><Relationship Id="rId14" Type="http://schemas.openxmlformats.org/officeDocument/2006/relationships/image" Target="../media/image283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1.svg"/><Relationship Id="rId13" Type="http://schemas.openxmlformats.org/officeDocument/2006/relationships/image" Target="../media/image289.svg"/><Relationship Id="rId18" Type="http://schemas.openxmlformats.org/officeDocument/2006/relationships/image" Target="../media/image29.png"/><Relationship Id="rId3" Type="http://schemas.openxmlformats.org/officeDocument/2006/relationships/image" Target="../media/image2.png"/><Relationship Id="rId21" Type="http://schemas.openxmlformats.org/officeDocument/2006/relationships/image" Target="../media/image45.jpg"/><Relationship Id="rId7" Type="http://schemas.openxmlformats.org/officeDocument/2006/relationships/image" Target="../media/image40.png"/><Relationship Id="rId12" Type="http://schemas.openxmlformats.org/officeDocument/2006/relationships/image" Target="../media/image39.png"/><Relationship Id="rId17" Type="http://schemas.openxmlformats.org/officeDocument/2006/relationships/image" Target="../media/image298.svg"/><Relationship Id="rId2" Type="http://schemas.openxmlformats.org/officeDocument/2006/relationships/image" Target="../media/image1.jpeg"/><Relationship Id="rId16" Type="http://schemas.openxmlformats.org/officeDocument/2006/relationships/image" Target="../media/image44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7.svg"/><Relationship Id="rId11" Type="http://schemas.openxmlformats.org/officeDocument/2006/relationships/image" Target="../media/image42.png"/><Relationship Id="rId5" Type="http://schemas.openxmlformats.org/officeDocument/2006/relationships/image" Target="../media/image7.png"/><Relationship Id="rId15" Type="http://schemas.openxmlformats.org/officeDocument/2006/relationships/image" Target="../media/image296.svg"/><Relationship Id="rId10" Type="http://schemas.openxmlformats.org/officeDocument/2006/relationships/image" Target="../media/image293.svg"/><Relationship Id="rId19" Type="http://schemas.openxmlformats.org/officeDocument/2006/relationships/image" Target="../media/image269.svg"/><Relationship Id="rId4" Type="http://schemas.openxmlformats.org/officeDocument/2006/relationships/image" Target="../media/image218.svg"/><Relationship Id="rId9" Type="http://schemas.openxmlformats.org/officeDocument/2006/relationships/image" Target="../media/image41.png"/><Relationship Id="rId1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2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2667000" y="-2667000"/>
            <a:ext cx="6858000" cy="12192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/>
            <a:stretch>
              <a:fillRect l="-12888" r="-12888"/>
            </a:stretch>
          </a:blipFill>
        </p:spPr>
        <p:txBody>
          <a:bodyPr/>
          <a:lstStyle/>
          <a:p>
            <a:endParaRPr lang="ru-RU"/>
          </a:p>
        </p:txBody>
      </p:sp>
      <p:grpSp>
        <p:nvGrpSpPr>
          <p:cNvPr id="3" name="Group 3"/>
          <p:cNvGrpSpPr/>
          <p:nvPr/>
        </p:nvGrpSpPr>
        <p:grpSpPr>
          <a:xfrm>
            <a:off x="6593754" y="-343090"/>
            <a:ext cx="8778684" cy="7544182"/>
            <a:chOff x="0" y="0"/>
            <a:chExt cx="812800" cy="698500"/>
          </a:xfrm>
        </p:grpSpPr>
        <p:sp>
          <p:nvSpPr>
            <p:cNvPr id="4" name="Freeform 4"/>
            <p:cNvSpPr/>
            <p:nvPr/>
          </p:nvSpPr>
          <p:spPr>
            <a:xfrm>
              <a:off x="3387" y="0"/>
              <a:ext cx="806026" cy="698500"/>
            </a:xfrm>
            <a:custGeom>
              <a:avLst/>
              <a:gdLst/>
              <a:ahLst/>
              <a:cxnLst/>
              <a:rect l="l" t="t" r="r" b="b"/>
              <a:pathLst>
                <a:path w="806026" h="698500">
                  <a:moveTo>
                    <a:pt x="800543" y="364495"/>
                  </a:moveTo>
                  <a:lnTo>
                    <a:pt x="615083" y="683255"/>
                  </a:lnTo>
                  <a:cubicBezTo>
                    <a:pt x="609591" y="692693"/>
                    <a:pt x="599495" y="698500"/>
                    <a:pt x="588575" y="698500"/>
                  </a:cubicBezTo>
                  <a:lnTo>
                    <a:pt x="217451" y="698500"/>
                  </a:lnTo>
                  <a:cubicBezTo>
                    <a:pt x="206531" y="698500"/>
                    <a:pt x="196435" y="692693"/>
                    <a:pt x="190943" y="683255"/>
                  </a:cubicBezTo>
                  <a:lnTo>
                    <a:pt x="5483" y="364495"/>
                  </a:lnTo>
                  <a:cubicBezTo>
                    <a:pt x="0" y="355071"/>
                    <a:pt x="0" y="343429"/>
                    <a:pt x="5483" y="334005"/>
                  </a:cubicBezTo>
                  <a:lnTo>
                    <a:pt x="190943" y="15245"/>
                  </a:lnTo>
                  <a:cubicBezTo>
                    <a:pt x="196435" y="5807"/>
                    <a:pt x="206531" y="0"/>
                    <a:pt x="217451" y="0"/>
                  </a:cubicBezTo>
                  <a:lnTo>
                    <a:pt x="588575" y="0"/>
                  </a:lnTo>
                  <a:cubicBezTo>
                    <a:pt x="599495" y="0"/>
                    <a:pt x="609591" y="5807"/>
                    <a:pt x="615083" y="15245"/>
                  </a:cubicBezTo>
                  <a:lnTo>
                    <a:pt x="800543" y="334005"/>
                  </a:lnTo>
                  <a:cubicBezTo>
                    <a:pt x="806026" y="343429"/>
                    <a:pt x="806026" y="355071"/>
                    <a:pt x="800543" y="364495"/>
                  </a:cubicBezTo>
                  <a:close/>
                </a:path>
              </a:pathLst>
            </a:custGeom>
            <a:solidFill>
              <a:srgbClr val="991313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14300" y="-66675"/>
              <a:ext cx="584200" cy="7651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2500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237706" y="-2564608"/>
            <a:ext cx="9065602" cy="8605295"/>
            <a:chOff x="47695" y="-66675"/>
            <a:chExt cx="806295" cy="765355"/>
          </a:xfrm>
        </p:grpSpPr>
        <p:sp>
          <p:nvSpPr>
            <p:cNvPr id="7" name="Freeform 7"/>
            <p:cNvSpPr/>
            <p:nvPr/>
          </p:nvSpPr>
          <p:spPr>
            <a:xfrm>
              <a:off x="47695" y="-35847"/>
              <a:ext cx="806295" cy="698680"/>
            </a:xfrm>
            <a:custGeom>
              <a:avLst/>
              <a:gdLst/>
              <a:ahLst/>
              <a:cxnLst/>
              <a:rect l="l" t="t" r="r" b="b"/>
              <a:pathLst>
                <a:path w="806295" h="698680">
                  <a:moveTo>
                    <a:pt x="801028" y="363986"/>
                  </a:moveTo>
                  <a:lnTo>
                    <a:pt x="614866" y="684035"/>
                  </a:lnTo>
                  <a:cubicBezTo>
                    <a:pt x="609592" y="693102"/>
                    <a:pt x="599894" y="698680"/>
                    <a:pt x="589404" y="698680"/>
                  </a:cubicBezTo>
                  <a:lnTo>
                    <a:pt x="216890" y="698680"/>
                  </a:lnTo>
                  <a:cubicBezTo>
                    <a:pt x="206400" y="698680"/>
                    <a:pt x="196702" y="693102"/>
                    <a:pt x="191428" y="684035"/>
                  </a:cubicBezTo>
                  <a:lnTo>
                    <a:pt x="5266" y="363986"/>
                  </a:lnTo>
                  <a:cubicBezTo>
                    <a:pt x="0" y="354932"/>
                    <a:pt x="0" y="343748"/>
                    <a:pt x="5266" y="334694"/>
                  </a:cubicBezTo>
                  <a:lnTo>
                    <a:pt x="191428" y="14646"/>
                  </a:lnTo>
                  <a:cubicBezTo>
                    <a:pt x="196702" y="5578"/>
                    <a:pt x="206400" y="0"/>
                    <a:pt x="216890" y="0"/>
                  </a:cubicBezTo>
                  <a:lnTo>
                    <a:pt x="589404" y="0"/>
                  </a:lnTo>
                  <a:cubicBezTo>
                    <a:pt x="599894" y="0"/>
                    <a:pt x="609592" y="5578"/>
                    <a:pt x="614866" y="14646"/>
                  </a:cubicBezTo>
                  <a:lnTo>
                    <a:pt x="801028" y="334694"/>
                  </a:lnTo>
                  <a:cubicBezTo>
                    <a:pt x="806294" y="343748"/>
                    <a:pt x="806294" y="354932"/>
                    <a:pt x="801028" y="36398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14300" y="-66675"/>
              <a:ext cx="584200" cy="76535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2500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-2232866" y="-1893856"/>
            <a:ext cx="3409583" cy="2930110"/>
            <a:chOff x="0" y="0"/>
            <a:chExt cx="812800" cy="698500"/>
          </a:xfrm>
        </p:grpSpPr>
        <p:sp>
          <p:nvSpPr>
            <p:cNvPr id="10" name="Freeform 10"/>
            <p:cNvSpPr/>
            <p:nvPr/>
          </p:nvSpPr>
          <p:spPr>
            <a:xfrm>
              <a:off x="4360" y="0"/>
              <a:ext cx="804080" cy="698500"/>
            </a:xfrm>
            <a:custGeom>
              <a:avLst/>
              <a:gdLst/>
              <a:ahLst/>
              <a:cxnLst/>
              <a:rect l="l" t="t" r="r" b="b"/>
              <a:pathLst>
                <a:path w="804080" h="698500">
                  <a:moveTo>
                    <a:pt x="797021" y="368876"/>
                  </a:moveTo>
                  <a:lnTo>
                    <a:pt x="616659" y="678874"/>
                  </a:lnTo>
                  <a:cubicBezTo>
                    <a:pt x="609589" y="691025"/>
                    <a:pt x="596592" y="698500"/>
                    <a:pt x="582534" y="698500"/>
                  </a:cubicBezTo>
                  <a:lnTo>
                    <a:pt x="221546" y="698500"/>
                  </a:lnTo>
                  <a:cubicBezTo>
                    <a:pt x="207488" y="698500"/>
                    <a:pt x="194491" y="691025"/>
                    <a:pt x="187421" y="678874"/>
                  </a:cubicBezTo>
                  <a:lnTo>
                    <a:pt x="7059" y="368876"/>
                  </a:lnTo>
                  <a:cubicBezTo>
                    <a:pt x="0" y="356744"/>
                    <a:pt x="0" y="341756"/>
                    <a:pt x="7059" y="329624"/>
                  </a:cubicBezTo>
                  <a:lnTo>
                    <a:pt x="187421" y="19626"/>
                  </a:lnTo>
                  <a:cubicBezTo>
                    <a:pt x="194491" y="7475"/>
                    <a:pt x="207488" y="0"/>
                    <a:pt x="221546" y="0"/>
                  </a:cubicBezTo>
                  <a:lnTo>
                    <a:pt x="582534" y="0"/>
                  </a:lnTo>
                  <a:cubicBezTo>
                    <a:pt x="596592" y="0"/>
                    <a:pt x="609589" y="7475"/>
                    <a:pt x="616659" y="19626"/>
                  </a:cubicBezTo>
                  <a:lnTo>
                    <a:pt x="797021" y="329624"/>
                  </a:lnTo>
                  <a:cubicBezTo>
                    <a:pt x="804080" y="341756"/>
                    <a:pt x="804080" y="356744"/>
                    <a:pt x="797021" y="368876"/>
                  </a:cubicBezTo>
                  <a:close/>
                </a:path>
              </a:pathLst>
            </a:custGeom>
            <a:solidFill>
              <a:srgbClr val="121339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14300" y="-66675"/>
              <a:ext cx="584200" cy="7651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2500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489142" y="5204769"/>
            <a:ext cx="3255829" cy="2848851"/>
            <a:chOff x="0" y="0"/>
            <a:chExt cx="812800" cy="711200"/>
          </a:xfrm>
        </p:grpSpPr>
        <p:sp>
          <p:nvSpPr>
            <p:cNvPr id="13" name="Freeform 13"/>
            <p:cNvSpPr/>
            <p:nvPr/>
          </p:nvSpPr>
          <p:spPr>
            <a:xfrm>
              <a:off x="24952" y="36798"/>
              <a:ext cx="762896" cy="674402"/>
            </a:xfrm>
            <a:custGeom>
              <a:avLst/>
              <a:gdLst/>
              <a:ahLst/>
              <a:cxnLst/>
              <a:rect l="l" t="t" r="r" b="b"/>
              <a:pathLst>
                <a:path w="762896" h="674402">
                  <a:moveTo>
                    <a:pt x="412908" y="18257"/>
                  </a:moveTo>
                  <a:lnTo>
                    <a:pt x="756388" y="619347"/>
                  </a:lnTo>
                  <a:cubicBezTo>
                    <a:pt x="762896" y="630736"/>
                    <a:pt x="762849" y="644728"/>
                    <a:pt x="756265" y="656074"/>
                  </a:cubicBezTo>
                  <a:cubicBezTo>
                    <a:pt x="749681" y="667419"/>
                    <a:pt x="737556" y="674402"/>
                    <a:pt x="724438" y="674402"/>
                  </a:cubicBezTo>
                  <a:lnTo>
                    <a:pt x="38458" y="674402"/>
                  </a:lnTo>
                  <a:cubicBezTo>
                    <a:pt x="25340" y="674402"/>
                    <a:pt x="13215" y="667419"/>
                    <a:pt x="6631" y="656074"/>
                  </a:cubicBezTo>
                  <a:cubicBezTo>
                    <a:pt x="47" y="644728"/>
                    <a:pt x="0" y="630736"/>
                    <a:pt x="6508" y="619347"/>
                  </a:cubicBezTo>
                  <a:lnTo>
                    <a:pt x="349988" y="18257"/>
                  </a:lnTo>
                  <a:cubicBezTo>
                    <a:pt x="356439" y="6967"/>
                    <a:pt x="368445" y="0"/>
                    <a:pt x="381448" y="0"/>
                  </a:cubicBezTo>
                  <a:cubicBezTo>
                    <a:pt x="394451" y="0"/>
                    <a:pt x="406457" y="6967"/>
                    <a:pt x="412908" y="18257"/>
                  </a:cubicBezTo>
                  <a:close/>
                </a:path>
              </a:pathLst>
            </a:custGeom>
            <a:solidFill>
              <a:srgbClr val="E9E9E9">
                <a:alpha val="89804"/>
              </a:srgbClr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27000" y="263525"/>
              <a:ext cx="558800" cy="3968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2500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5" name="Freeform 15"/>
          <p:cNvSpPr/>
          <p:nvPr/>
        </p:nvSpPr>
        <p:spPr>
          <a:xfrm>
            <a:off x="10117667" y="6172200"/>
            <a:ext cx="2074333" cy="814176"/>
          </a:xfrm>
          <a:custGeom>
            <a:avLst/>
            <a:gdLst/>
            <a:ahLst/>
            <a:cxnLst/>
            <a:rect l="l" t="t" r="r" b="b"/>
            <a:pathLst>
              <a:path w="3111500" h="1221264">
                <a:moveTo>
                  <a:pt x="0" y="0"/>
                </a:moveTo>
                <a:lnTo>
                  <a:pt x="3111500" y="0"/>
                </a:lnTo>
                <a:lnTo>
                  <a:pt x="3111500" y="1221264"/>
                </a:lnTo>
                <a:lnTo>
                  <a:pt x="0" y="12212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grpSp>
        <p:nvGrpSpPr>
          <p:cNvPr id="16" name="Group 16"/>
          <p:cNvGrpSpPr/>
          <p:nvPr/>
        </p:nvGrpSpPr>
        <p:grpSpPr>
          <a:xfrm rot="-10800000">
            <a:off x="6999709" y="-720862"/>
            <a:ext cx="2234695" cy="1955358"/>
            <a:chOff x="0" y="0"/>
            <a:chExt cx="812800" cy="711200"/>
          </a:xfrm>
        </p:grpSpPr>
        <p:sp>
          <p:nvSpPr>
            <p:cNvPr id="17" name="Freeform 17"/>
            <p:cNvSpPr/>
            <p:nvPr/>
          </p:nvSpPr>
          <p:spPr>
            <a:xfrm>
              <a:off x="27265" y="40210"/>
              <a:ext cx="758270" cy="670990"/>
            </a:xfrm>
            <a:custGeom>
              <a:avLst/>
              <a:gdLst/>
              <a:ahLst/>
              <a:cxnLst/>
              <a:rect l="l" t="t" r="r" b="b"/>
              <a:pathLst>
                <a:path w="758270" h="670990">
                  <a:moveTo>
                    <a:pt x="413512" y="19949"/>
                  </a:moveTo>
                  <a:lnTo>
                    <a:pt x="751158" y="610831"/>
                  </a:lnTo>
                  <a:cubicBezTo>
                    <a:pt x="758270" y="623276"/>
                    <a:pt x="758219" y="638565"/>
                    <a:pt x="751024" y="650963"/>
                  </a:cubicBezTo>
                  <a:cubicBezTo>
                    <a:pt x="743830" y="663360"/>
                    <a:pt x="730580" y="670990"/>
                    <a:pt x="716247" y="670990"/>
                  </a:cubicBezTo>
                  <a:lnTo>
                    <a:pt x="42023" y="670990"/>
                  </a:lnTo>
                  <a:cubicBezTo>
                    <a:pt x="27690" y="670990"/>
                    <a:pt x="14440" y="663360"/>
                    <a:pt x="7246" y="650963"/>
                  </a:cubicBezTo>
                  <a:cubicBezTo>
                    <a:pt x="51" y="638565"/>
                    <a:pt x="0" y="623276"/>
                    <a:pt x="7112" y="610831"/>
                  </a:cubicBezTo>
                  <a:lnTo>
                    <a:pt x="344758" y="19949"/>
                  </a:lnTo>
                  <a:cubicBezTo>
                    <a:pt x="351808" y="7613"/>
                    <a:pt x="364927" y="0"/>
                    <a:pt x="379135" y="0"/>
                  </a:cubicBezTo>
                  <a:cubicBezTo>
                    <a:pt x="393343" y="0"/>
                    <a:pt x="406462" y="7613"/>
                    <a:pt x="413512" y="19949"/>
                  </a:cubicBezTo>
                  <a:close/>
                </a:path>
              </a:pathLst>
            </a:custGeom>
            <a:solidFill>
              <a:srgbClr val="000000">
                <a:alpha val="89804"/>
              </a:srgbClr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27000" y="263525"/>
              <a:ext cx="558800" cy="3968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2500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9" name="Freeform 19"/>
          <p:cNvSpPr/>
          <p:nvPr/>
        </p:nvSpPr>
        <p:spPr>
          <a:xfrm>
            <a:off x="245490" y="256818"/>
            <a:ext cx="599345" cy="488466"/>
          </a:xfrm>
          <a:custGeom>
            <a:avLst/>
            <a:gdLst/>
            <a:ahLst/>
            <a:cxnLst/>
            <a:rect l="l" t="t" r="r" b="b"/>
            <a:pathLst>
              <a:path w="899017" h="732699">
                <a:moveTo>
                  <a:pt x="0" y="0"/>
                </a:moveTo>
                <a:lnTo>
                  <a:pt x="899017" y="0"/>
                </a:lnTo>
                <a:lnTo>
                  <a:pt x="899017" y="732699"/>
                </a:lnTo>
                <a:lnTo>
                  <a:pt x="0" y="73269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20" name="Freeform 20"/>
          <p:cNvSpPr/>
          <p:nvPr/>
        </p:nvSpPr>
        <p:spPr>
          <a:xfrm>
            <a:off x="10123504" y="-226068"/>
            <a:ext cx="2074333" cy="814176"/>
          </a:xfrm>
          <a:custGeom>
            <a:avLst/>
            <a:gdLst/>
            <a:ahLst/>
            <a:cxnLst/>
            <a:rect l="l" t="t" r="r" b="b"/>
            <a:pathLst>
              <a:path w="3111500" h="1221264">
                <a:moveTo>
                  <a:pt x="0" y="0"/>
                </a:moveTo>
                <a:lnTo>
                  <a:pt x="3111500" y="0"/>
                </a:lnTo>
                <a:lnTo>
                  <a:pt x="3111500" y="1221264"/>
                </a:lnTo>
                <a:lnTo>
                  <a:pt x="0" y="12212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21" name="Freeform 21"/>
          <p:cNvSpPr/>
          <p:nvPr/>
        </p:nvSpPr>
        <p:spPr>
          <a:xfrm>
            <a:off x="6866856" y="581041"/>
            <a:ext cx="4990841" cy="4585335"/>
          </a:xfrm>
          <a:custGeom>
            <a:avLst/>
            <a:gdLst/>
            <a:ahLst/>
            <a:cxnLst/>
            <a:rect l="l" t="t" r="r" b="b"/>
            <a:pathLst>
              <a:path w="7486261" h="6878003">
                <a:moveTo>
                  <a:pt x="0" y="0"/>
                </a:moveTo>
                <a:lnTo>
                  <a:pt x="7486261" y="0"/>
                </a:lnTo>
                <a:lnTo>
                  <a:pt x="7486261" y="6878003"/>
                </a:lnTo>
                <a:lnTo>
                  <a:pt x="0" y="687800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ru-RU"/>
          </a:p>
        </p:txBody>
      </p:sp>
      <p:grpSp>
        <p:nvGrpSpPr>
          <p:cNvPr id="22" name="Group 22"/>
          <p:cNvGrpSpPr/>
          <p:nvPr/>
        </p:nvGrpSpPr>
        <p:grpSpPr>
          <a:xfrm>
            <a:off x="6963430" y="811405"/>
            <a:ext cx="6091857" cy="5235190"/>
            <a:chOff x="0" y="0"/>
            <a:chExt cx="812800" cy="698500"/>
          </a:xfrm>
        </p:grpSpPr>
        <p:sp>
          <p:nvSpPr>
            <p:cNvPr id="23" name="Freeform 23"/>
            <p:cNvSpPr/>
            <p:nvPr/>
          </p:nvSpPr>
          <p:spPr>
            <a:xfrm>
              <a:off x="6508" y="0"/>
              <a:ext cx="799785" cy="698500"/>
            </a:xfrm>
            <a:custGeom>
              <a:avLst/>
              <a:gdLst/>
              <a:ahLst/>
              <a:cxnLst/>
              <a:rect l="l" t="t" r="r" b="b"/>
              <a:pathLst>
                <a:path w="799785" h="698500">
                  <a:moveTo>
                    <a:pt x="789249" y="378542"/>
                  </a:moveTo>
                  <a:lnTo>
                    <a:pt x="620135" y="669208"/>
                  </a:lnTo>
                  <a:cubicBezTo>
                    <a:pt x="609583" y="687343"/>
                    <a:pt x="590184" y="698500"/>
                    <a:pt x="569202" y="698500"/>
                  </a:cubicBezTo>
                  <a:lnTo>
                    <a:pt x="230582" y="698500"/>
                  </a:lnTo>
                  <a:cubicBezTo>
                    <a:pt x="209600" y="698500"/>
                    <a:pt x="190201" y="687343"/>
                    <a:pt x="179649" y="669208"/>
                  </a:cubicBezTo>
                  <a:lnTo>
                    <a:pt x="10535" y="378542"/>
                  </a:lnTo>
                  <a:cubicBezTo>
                    <a:pt x="0" y="360435"/>
                    <a:pt x="0" y="338065"/>
                    <a:pt x="10535" y="319958"/>
                  </a:cubicBezTo>
                  <a:lnTo>
                    <a:pt x="179649" y="29293"/>
                  </a:lnTo>
                  <a:cubicBezTo>
                    <a:pt x="190201" y="11157"/>
                    <a:pt x="209600" y="0"/>
                    <a:pt x="230582" y="0"/>
                  </a:cubicBezTo>
                  <a:lnTo>
                    <a:pt x="569202" y="0"/>
                  </a:lnTo>
                  <a:cubicBezTo>
                    <a:pt x="590184" y="0"/>
                    <a:pt x="609583" y="11157"/>
                    <a:pt x="620135" y="29293"/>
                  </a:cubicBezTo>
                  <a:lnTo>
                    <a:pt x="789249" y="319958"/>
                  </a:lnTo>
                  <a:cubicBezTo>
                    <a:pt x="799784" y="338065"/>
                    <a:pt x="799784" y="360435"/>
                    <a:pt x="789249" y="378542"/>
                  </a:cubicBezTo>
                  <a:close/>
                </a:path>
              </a:pathLst>
            </a:custGeom>
            <a:solidFill>
              <a:srgbClr val="121339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114300" y="-66675"/>
              <a:ext cx="584200" cy="765175"/>
            </a:xfrm>
            <a:prstGeom prst="rect">
              <a:avLst/>
            </a:prstGeom>
          </p:spPr>
          <p:txBody>
            <a:bodyPr lIns="41181" tIns="41181" rIns="41181" bIns="41181" rtlCol="0" anchor="ctr"/>
            <a:lstStyle/>
            <a:p>
              <a:pPr algn="ctr" defTabSz="609630">
                <a:lnSpc>
                  <a:spcPts val="2500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7221591" y="987349"/>
            <a:ext cx="7001795" cy="4871487"/>
            <a:chOff x="0" y="0"/>
            <a:chExt cx="1003955" cy="698500"/>
          </a:xfrm>
        </p:grpSpPr>
        <p:sp>
          <p:nvSpPr>
            <p:cNvPr id="26" name="Freeform 26"/>
            <p:cNvSpPr/>
            <p:nvPr/>
          </p:nvSpPr>
          <p:spPr>
            <a:xfrm>
              <a:off x="4246" y="0"/>
              <a:ext cx="995462" cy="698500"/>
            </a:xfrm>
            <a:custGeom>
              <a:avLst/>
              <a:gdLst/>
              <a:ahLst/>
              <a:cxnLst/>
              <a:rect l="l" t="t" r="r" b="b"/>
              <a:pathLst>
                <a:path w="995462" h="698500">
                  <a:moveTo>
                    <a:pt x="988588" y="368364"/>
                  </a:moveTo>
                  <a:lnTo>
                    <a:pt x="807630" y="679386"/>
                  </a:lnTo>
                  <a:cubicBezTo>
                    <a:pt x="800745" y="691220"/>
                    <a:pt x="788086" y="698500"/>
                    <a:pt x="774395" y="698500"/>
                  </a:cubicBezTo>
                  <a:lnTo>
                    <a:pt x="221068" y="698500"/>
                  </a:lnTo>
                  <a:cubicBezTo>
                    <a:pt x="207377" y="698500"/>
                    <a:pt x="194718" y="691220"/>
                    <a:pt x="187833" y="679386"/>
                  </a:cubicBezTo>
                  <a:lnTo>
                    <a:pt x="6875" y="368364"/>
                  </a:lnTo>
                  <a:cubicBezTo>
                    <a:pt x="0" y="356549"/>
                    <a:pt x="0" y="341951"/>
                    <a:pt x="6875" y="330136"/>
                  </a:cubicBezTo>
                  <a:lnTo>
                    <a:pt x="187833" y="19114"/>
                  </a:lnTo>
                  <a:cubicBezTo>
                    <a:pt x="194718" y="7280"/>
                    <a:pt x="207377" y="0"/>
                    <a:pt x="221068" y="0"/>
                  </a:cubicBezTo>
                  <a:lnTo>
                    <a:pt x="774395" y="0"/>
                  </a:lnTo>
                  <a:cubicBezTo>
                    <a:pt x="788086" y="0"/>
                    <a:pt x="800745" y="7280"/>
                    <a:pt x="807630" y="19114"/>
                  </a:cubicBezTo>
                  <a:lnTo>
                    <a:pt x="988588" y="330136"/>
                  </a:lnTo>
                  <a:cubicBezTo>
                    <a:pt x="995463" y="341951"/>
                    <a:pt x="995463" y="356549"/>
                    <a:pt x="988588" y="368364"/>
                  </a:cubicBezTo>
                  <a:close/>
                </a:path>
              </a:pathLst>
            </a:custGeom>
            <a:solidFill>
              <a:srgbClr val="E9E9E9"/>
            </a:solidFill>
            <a:ln w="127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381763" y="3523133"/>
            <a:ext cx="6263121" cy="1091199"/>
            <a:chOff x="0" y="0"/>
            <a:chExt cx="12526242" cy="2182399"/>
          </a:xfrm>
        </p:grpSpPr>
        <p:sp>
          <p:nvSpPr>
            <p:cNvPr id="28" name="Freeform 28"/>
            <p:cNvSpPr/>
            <p:nvPr/>
          </p:nvSpPr>
          <p:spPr>
            <a:xfrm>
              <a:off x="102259" y="47625"/>
              <a:ext cx="12423983" cy="2080799"/>
            </a:xfrm>
            <a:custGeom>
              <a:avLst/>
              <a:gdLst/>
              <a:ahLst/>
              <a:cxnLst/>
              <a:rect l="l" t="t" r="r" b="b"/>
              <a:pathLst>
                <a:path w="12423983" h="2080799">
                  <a:moveTo>
                    <a:pt x="0" y="0"/>
                  </a:moveTo>
                  <a:lnTo>
                    <a:pt x="12423983" y="0"/>
                  </a:lnTo>
                  <a:lnTo>
                    <a:pt x="12423983" y="2080799"/>
                  </a:lnTo>
                  <a:lnTo>
                    <a:pt x="0" y="2080799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0" y="0"/>
              <a:ext cx="12423983" cy="2182399"/>
            </a:xfrm>
            <a:custGeom>
              <a:avLst/>
              <a:gdLst/>
              <a:ahLst/>
              <a:cxnLst/>
              <a:rect l="l" t="t" r="r" b="b"/>
              <a:pathLst>
                <a:path w="12423983" h="2182399">
                  <a:moveTo>
                    <a:pt x="0" y="2080799"/>
                  </a:moveTo>
                  <a:lnTo>
                    <a:pt x="12423983" y="2080799"/>
                  </a:lnTo>
                  <a:lnTo>
                    <a:pt x="12296983" y="2182399"/>
                  </a:lnTo>
                  <a:cubicBezTo>
                    <a:pt x="12296983" y="2182399"/>
                    <a:pt x="11306383" y="2106199"/>
                    <a:pt x="11204783" y="2106199"/>
                  </a:cubicBezTo>
                  <a:lnTo>
                    <a:pt x="1219200" y="2106199"/>
                  </a:lnTo>
                  <a:cubicBezTo>
                    <a:pt x="1117600" y="2106199"/>
                    <a:pt x="127000" y="2182399"/>
                    <a:pt x="127000" y="2182399"/>
                  </a:cubicBezTo>
                  <a:lnTo>
                    <a:pt x="0" y="2080799"/>
                  </a:lnTo>
                  <a:lnTo>
                    <a:pt x="0" y="0"/>
                  </a:lnTo>
                  <a:lnTo>
                    <a:pt x="12423983" y="0"/>
                  </a:lnTo>
                  <a:lnTo>
                    <a:pt x="12423983" y="2080799"/>
                  </a:lnTo>
                  <a:lnTo>
                    <a:pt x="12700" y="2080799"/>
                  </a:lnTo>
                  <a:lnTo>
                    <a:pt x="12700" y="2068099"/>
                  </a:lnTo>
                  <a:lnTo>
                    <a:pt x="12411283" y="2068099"/>
                  </a:lnTo>
                  <a:lnTo>
                    <a:pt x="12411283" y="12700"/>
                  </a:lnTo>
                  <a:lnTo>
                    <a:pt x="12700" y="12700"/>
                  </a:lnTo>
                  <a:lnTo>
                    <a:pt x="12700" y="2080799"/>
                  </a:lnTo>
                </a:path>
              </a:pathLst>
            </a:custGeom>
            <a:solidFill>
              <a:srgbClr val="394C60">
                <a:alpha val="784"/>
              </a:srgbClr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47625"/>
              <a:ext cx="12423983" cy="2033174"/>
            </a:xfrm>
            <a:prstGeom prst="rect">
              <a:avLst/>
            </a:prstGeom>
          </p:spPr>
          <p:txBody>
            <a:bodyPr lIns="135467" tIns="135467" rIns="135467" bIns="135467" rtlCol="0" anchor="t"/>
            <a:lstStyle/>
            <a:p>
              <a:pPr algn="ctr" defTabSz="609630">
                <a:lnSpc>
                  <a:spcPts val="1820"/>
                </a:lnSpc>
                <a:spcBef>
                  <a:spcPct val="0"/>
                </a:spcBef>
              </a:pPr>
              <a:r>
                <a:rPr lang="en-US" sz="1820" b="1" dirty="0">
                  <a:solidFill>
                    <a:srgbClr val="121339"/>
                  </a:solidFill>
                  <a:latin typeface="Times New Roman" panose="02020603050405020304" pitchFamily="18" charset="0"/>
                  <a:ea typeface="TT Norms Bold"/>
                  <a:cs typeface="Times New Roman" panose="02020603050405020304" pitchFamily="18" charset="0"/>
                  <a:sym typeface="TT Norms Bold"/>
                </a:rPr>
                <a:t>XXXII ЗАСЕДАНИ</a:t>
              </a:r>
              <a:r>
                <a:rPr lang="ru-RU" sz="1820" b="1" dirty="0">
                  <a:solidFill>
                    <a:srgbClr val="121339"/>
                  </a:solidFill>
                  <a:latin typeface="Times New Roman" panose="02020603050405020304" pitchFamily="18" charset="0"/>
                  <a:ea typeface="TT Norms Bold"/>
                  <a:cs typeface="Times New Roman" panose="02020603050405020304" pitchFamily="18" charset="0"/>
                  <a:sym typeface="TT Norms Bold"/>
                </a:rPr>
                <a:t>Е</a:t>
              </a:r>
              <a:r>
                <a:rPr lang="en-US" sz="1820" b="1" dirty="0">
                  <a:solidFill>
                    <a:srgbClr val="121339"/>
                  </a:solidFill>
                  <a:latin typeface="Times New Roman" panose="02020603050405020304" pitchFamily="18" charset="0"/>
                  <a:ea typeface="TT Norms Bold"/>
                  <a:cs typeface="Times New Roman" panose="02020603050405020304" pitchFamily="18" charset="0"/>
                  <a:sym typeface="TT Norms Bold"/>
                </a:rPr>
                <a:t> </a:t>
              </a:r>
              <a:br>
                <a:rPr lang="en-US" sz="1820" b="1" dirty="0">
                  <a:solidFill>
                    <a:srgbClr val="121339"/>
                  </a:solidFill>
                  <a:latin typeface="Times New Roman" panose="02020603050405020304" pitchFamily="18" charset="0"/>
                  <a:ea typeface="TT Norms Bold"/>
                  <a:cs typeface="Times New Roman" panose="02020603050405020304" pitchFamily="18" charset="0"/>
                  <a:sym typeface="TT Norms Bold"/>
                </a:rPr>
              </a:br>
              <a:r>
                <a:rPr lang="en-US" sz="1820" b="1" dirty="0">
                  <a:solidFill>
                    <a:srgbClr val="121339"/>
                  </a:solidFill>
                  <a:latin typeface="Times New Roman" panose="02020603050405020304" pitchFamily="18" charset="0"/>
                  <a:ea typeface="TT Norms Bold"/>
                  <a:cs typeface="Times New Roman" panose="02020603050405020304" pitchFamily="18" charset="0"/>
                  <a:sym typeface="TT Norms Bold"/>
                </a:rPr>
                <a:t>КООРДИНАЦИОННОГО СОВЕТА </a:t>
              </a:r>
              <a:br>
                <a:rPr lang="en-US" sz="1820" b="1" dirty="0">
                  <a:solidFill>
                    <a:srgbClr val="121339"/>
                  </a:solidFill>
                  <a:latin typeface="Times New Roman" panose="02020603050405020304" pitchFamily="18" charset="0"/>
                  <a:ea typeface="TT Norms Bold"/>
                  <a:cs typeface="Times New Roman" panose="02020603050405020304" pitchFamily="18" charset="0"/>
                  <a:sym typeface="TT Norms Bold"/>
                </a:rPr>
              </a:br>
              <a:r>
                <a:rPr lang="en-US" sz="1820" b="1" dirty="0">
                  <a:solidFill>
                    <a:srgbClr val="121339"/>
                  </a:solidFill>
                  <a:latin typeface="Times New Roman" panose="02020603050405020304" pitchFamily="18" charset="0"/>
                  <a:ea typeface="TT Norms Bold"/>
                  <a:cs typeface="Times New Roman" panose="02020603050405020304" pitchFamily="18" charset="0"/>
                  <a:sym typeface="TT Norms Bold"/>
                </a:rPr>
                <a:t>РУКОВОДИТЕЛЕЙ НАЛОГОВЫХ СЛУЖБ СНГ</a:t>
              </a:r>
            </a:p>
          </p:txBody>
        </p:sp>
      </p:grpSp>
      <p:sp>
        <p:nvSpPr>
          <p:cNvPr id="31" name="Freeform 31"/>
          <p:cNvSpPr/>
          <p:nvPr/>
        </p:nvSpPr>
        <p:spPr>
          <a:xfrm>
            <a:off x="7956823" y="2640730"/>
            <a:ext cx="4105073" cy="1576542"/>
          </a:xfrm>
          <a:custGeom>
            <a:avLst/>
            <a:gdLst/>
            <a:ahLst/>
            <a:cxnLst/>
            <a:rect l="l" t="t" r="r" b="b"/>
            <a:pathLst>
              <a:path w="6157609" h="2364813">
                <a:moveTo>
                  <a:pt x="0" y="0"/>
                </a:moveTo>
                <a:lnTo>
                  <a:pt x="6157609" y="0"/>
                </a:lnTo>
                <a:lnTo>
                  <a:pt x="6157609" y="2364812"/>
                </a:lnTo>
                <a:lnTo>
                  <a:pt x="0" y="236481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32" name="TextBox 32"/>
          <p:cNvSpPr txBox="1"/>
          <p:nvPr/>
        </p:nvSpPr>
        <p:spPr>
          <a:xfrm>
            <a:off x="381763" y="2098397"/>
            <a:ext cx="5731508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2953"/>
              </a:lnSpc>
            </a:pPr>
            <a:r>
              <a:rPr lang="en-US" sz="2953" b="1" dirty="0">
                <a:solidFill>
                  <a:srgbClr val="121339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НАЛОГОВЫЙ ИНСПЕКТОР: СЕГОДНЯ И ЗАВТРА</a:t>
            </a:r>
          </a:p>
          <a:p>
            <a:pPr defTabSz="609630">
              <a:lnSpc>
                <a:spcPts val="2953"/>
              </a:lnSpc>
            </a:pPr>
            <a:endParaRPr lang="en-US" sz="2953" b="1" dirty="0">
              <a:solidFill>
                <a:srgbClr val="121339"/>
              </a:solidFill>
              <a:latin typeface="TT Norms Bold"/>
              <a:ea typeface="TT Norms Bold"/>
              <a:cs typeface="TT Norms Bold"/>
              <a:sym typeface="TT Norms Bold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381762" y="5160319"/>
            <a:ext cx="6790301" cy="961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2500"/>
              </a:lnSpc>
              <a:spcBef>
                <a:spcPct val="0"/>
              </a:spcBef>
            </a:pPr>
            <a:r>
              <a:rPr lang="en-US" sz="2133" b="1" dirty="0" err="1">
                <a:solidFill>
                  <a:srgbClr val="121339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Председатель</a:t>
            </a:r>
            <a:r>
              <a:rPr lang="en-US" sz="2133" b="1" dirty="0">
                <a:solidFill>
                  <a:srgbClr val="121339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 </a:t>
            </a:r>
            <a:r>
              <a:rPr lang="en-US" sz="2133" b="1" dirty="0" err="1">
                <a:solidFill>
                  <a:srgbClr val="121339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Комитета</a:t>
            </a:r>
            <a:r>
              <a:rPr lang="en-US" sz="2133" b="1" dirty="0">
                <a:solidFill>
                  <a:srgbClr val="121339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 </a:t>
            </a:r>
            <a:r>
              <a:rPr lang="en-US" sz="2133" b="1" dirty="0" err="1">
                <a:solidFill>
                  <a:srgbClr val="121339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государственных</a:t>
            </a:r>
            <a:r>
              <a:rPr lang="en-US" sz="2133" b="1" dirty="0">
                <a:solidFill>
                  <a:srgbClr val="121339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 </a:t>
            </a:r>
            <a:r>
              <a:rPr lang="en-US" sz="2133" b="1" dirty="0" err="1">
                <a:solidFill>
                  <a:srgbClr val="121339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доходов</a:t>
            </a:r>
            <a:r>
              <a:rPr lang="en-US" sz="2133" b="1" dirty="0">
                <a:solidFill>
                  <a:srgbClr val="121339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 </a:t>
            </a:r>
            <a:r>
              <a:rPr lang="en-US" sz="2133" b="1" dirty="0" err="1">
                <a:solidFill>
                  <a:srgbClr val="121339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Республики</a:t>
            </a:r>
            <a:r>
              <a:rPr lang="en-US" sz="2133" b="1" dirty="0">
                <a:solidFill>
                  <a:srgbClr val="121339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 </a:t>
            </a:r>
            <a:r>
              <a:rPr lang="en-US" sz="2133" b="1" dirty="0" err="1">
                <a:solidFill>
                  <a:srgbClr val="121339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Армения</a:t>
            </a:r>
            <a:endParaRPr lang="en-US" sz="2133" b="1" dirty="0">
              <a:solidFill>
                <a:srgbClr val="121339"/>
              </a:solidFill>
              <a:latin typeface="GHEA Grapalat" panose="02000506050000020003" pitchFamily="50" charset="0"/>
              <a:ea typeface="TT Norms Bold"/>
              <a:cs typeface="TT Norms Bold"/>
              <a:sym typeface="TT Norms Bold"/>
            </a:endParaRPr>
          </a:p>
          <a:p>
            <a:pPr defTabSz="609630">
              <a:lnSpc>
                <a:spcPts val="2500"/>
              </a:lnSpc>
              <a:spcBef>
                <a:spcPct val="0"/>
              </a:spcBef>
            </a:pPr>
            <a:r>
              <a:rPr lang="en-US" sz="2133" b="1" dirty="0" err="1">
                <a:solidFill>
                  <a:srgbClr val="121339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Акопян</a:t>
            </a:r>
            <a:r>
              <a:rPr lang="en-US" sz="2133" b="1" dirty="0">
                <a:solidFill>
                  <a:srgbClr val="121339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 </a:t>
            </a:r>
            <a:r>
              <a:rPr lang="en-US" sz="2133" b="1" dirty="0" err="1">
                <a:solidFill>
                  <a:srgbClr val="121339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Эдуард</a:t>
            </a:r>
            <a:r>
              <a:rPr lang="en-US" sz="2133" b="1" dirty="0">
                <a:solidFill>
                  <a:srgbClr val="121339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 </a:t>
            </a:r>
            <a:r>
              <a:rPr lang="en-US" sz="2133" b="1" dirty="0" err="1">
                <a:solidFill>
                  <a:srgbClr val="121339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Норайрович</a:t>
            </a:r>
            <a:endParaRPr lang="en-US" sz="2133" b="1" dirty="0">
              <a:solidFill>
                <a:srgbClr val="121339"/>
              </a:solidFill>
              <a:latin typeface="GHEA Grapalat" panose="02000506050000020003" pitchFamily="50" charset="0"/>
              <a:ea typeface="TT Norms Bold"/>
              <a:cs typeface="TT Norms Bold"/>
              <a:sym typeface="TT Norms Bold"/>
            </a:endParaRPr>
          </a:p>
        </p:txBody>
      </p:sp>
    </p:spTree>
    <p:extLst>
      <p:ext uri="{BB962C8B-B14F-4D97-AF65-F5344CB8AC3E}">
        <p14:creationId xmlns:p14="http://schemas.microsoft.com/office/powerpoint/2010/main" val="13121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2667000" y="-2667000"/>
            <a:ext cx="6858000" cy="12192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/>
            <a:stretch>
              <a:fillRect l="-12888" r="-12888"/>
            </a:stretch>
          </a:blipFill>
        </p:spPr>
        <p:txBody>
          <a:bodyPr/>
          <a:lstStyle/>
          <a:p>
            <a:endParaRPr lang="ru-RU"/>
          </a:p>
        </p:txBody>
      </p:sp>
      <p:grpSp>
        <p:nvGrpSpPr>
          <p:cNvPr id="3" name="Group 3"/>
          <p:cNvGrpSpPr/>
          <p:nvPr/>
        </p:nvGrpSpPr>
        <p:grpSpPr>
          <a:xfrm>
            <a:off x="-1881476" y="-1106645"/>
            <a:ext cx="12253143" cy="2146849"/>
            <a:chOff x="0" y="0"/>
            <a:chExt cx="1673415" cy="293196"/>
          </a:xfrm>
        </p:grpSpPr>
        <p:sp>
          <p:nvSpPr>
            <p:cNvPr id="4" name="Freeform 4"/>
            <p:cNvSpPr/>
            <p:nvPr/>
          </p:nvSpPr>
          <p:spPr>
            <a:xfrm>
              <a:off x="6572" y="0"/>
              <a:ext cx="1660272" cy="293196"/>
            </a:xfrm>
            <a:custGeom>
              <a:avLst/>
              <a:gdLst/>
              <a:ahLst/>
              <a:cxnLst/>
              <a:rect l="l" t="t" r="r" b="b"/>
              <a:pathLst>
                <a:path w="1660272" h="293196">
                  <a:moveTo>
                    <a:pt x="211371" y="0"/>
                  </a:moveTo>
                  <a:lnTo>
                    <a:pt x="1652101" y="0"/>
                  </a:lnTo>
                  <a:cubicBezTo>
                    <a:pt x="1654973" y="0"/>
                    <a:pt x="1657607" y="1594"/>
                    <a:pt x="1658940" y="4139"/>
                  </a:cubicBezTo>
                  <a:cubicBezTo>
                    <a:pt x="1660272" y="6683"/>
                    <a:pt x="1660082" y="9757"/>
                    <a:pt x="1658446" y="12117"/>
                  </a:cubicBezTo>
                  <a:lnTo>
                    <a:pt x="1472041" y="281079"/>
                  </a:lnTo>
                  <a:cubicBezTo>
                    <a:pt x="1466781" y="288668"/>
                    <a:pt x="1458135" y="293196"/>
                    <a:pt x="1448901" y="293196"/>
                  </a:cubicBezTo>
                  <a:lnTo>
                    <a:pt x="8171" y="293196"/>
                  </a:lnTo>
                  <a:cubicBezTo>
                    <a:pt x="5299" y="293196"/>
                    <a:pt x="2664" y="291601"/>
                    <a:pt x="1332" y="289057"/>
                  </a:cubicBezTo>
                  <a:cubicBezTo>
                    <a:pt x="0" y="286513"/>
                    <a:pt x="190" y="283439"/>
                    <a:pt x="1826" y="281079"/>
                  </a:cubicBezTo>
                  <a:lnTo>
                    <a:pt x="188230" y="12117"/>
                  </a:lnTo>
                  <a:cubicBezTo>
                    <a:pt x="193490" y="4528"/>
                    <a:pt x="202137" y="0"/>
                    <a:pt x="211371" y="0"/>
                  </a:cubicBezTo>
                  <a:close/>
                </a:path>
              </a:pathLst>
            </a:custGeom>
            <a:solidFill>
              <a:srgbClr val="1F214D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01600" y="-66675"/>
              <a:ext cx="1470215" cy="35987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2500"/>
                </a:lnSpc>
              </a:pPr>
              <a:endParaRPr sz="1200">
                <a:solidFill>
                  <a:prstClr val="black"/>
                </a:solidFill>
                <a:latin typeface="GHEA Grapalat" panose="02000506050000020003" pitchFamily="50" charset="0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801966" y="-2553761"/>
            <a:ext cx="5984390" cy="5236341"/>
            <a:chOff x="0" y="0"/>
            <a:chExt cx="812800" cy="711200"/>
          </a:xfrm>
        </p:grpSpPr>
        <p:sp>
          <p:nvSpPr>
            <p:cNvPr id="7" name="Freeform 7"/>
            <p:cNvSpPr/>
            <p:nvPr/>
          </p:nvSpPr>
          <p:spPr>
            <a:xfrm>
              <a:off x="13575" y="20020"/>
              <a:ext cx="785650" cy="691180"/>
            </a:xfrm>
            <a:custGeom>
              <a:avLst/>
              <a:gdLst/>
              <a:ahLst/>
              <a:cxnLst/>
              <a:rect l="l" t="t" r="r" b="b"/>
              <a:pathLst>
                <a:path w="785650" h="691180">
                  <a:moveTo>
                    <a:pt x="409941" y="9933"/>
                  </a:moveTo>
                  <a:lnTo>
                    <a:pt x="782109" y="661227"/>
                  </a:lnTo>
                  <a:cubicBezTo>
                    <a:pt x="785650" y="667423"/>
                    <a:pt x="785624" y="675036"/>
                    <a:pt x="782042" y="681209"/>
                  </a:cubicBezTo>
                  <a:cubicBezTo>
                    <a:pt x="778460" y="687381"/>
                    <a:pt x="771863" y="691180"/>
                    <a:pt x="764727" y="691180"/>
                  </a:cubicBezTo>
                  <a:lnTo>
                    <a:pt x="20923" y="691180"/>
                  </a:lnTo>
                  <a:cubicBezTo>
                    <a:pt x="13787" y="691180"/>
                    <a:pt x="7190" y="687381"/>
                    <a:pt x="3608" y="681209"/>
                  </a:cubicBezTo>
                  <a:cubicBezTo>
                    <a:pt x="26" y="675036"/>
                    <a:pt x="0" y="667423"/>
                    <a:pt x="3541" y="661227"/>
                  </a:cubicBezTo>
                  <a:lnTo>
                    <a:pt x="375709" y="9933"/>
                  </a:lnTo>
                  <a:cubicBezTo>
                    <a:pt x="379219" y="3791"/>
                    <a:pt x="385751" y="0"/>
                    <a:pt x="392825" y="0"/>
                  </a:cubicBezTo>
                  <a:cubicBezTo>
                    <a:pt x="399899" y="0"/>
                    <a:pt x="406431" y="3791"/>
                    <a:pt x="409941" y="9933"/>
                  </a:cubicBezTo>
                  <a:close/>
                </a:path>
              </a:pathLst>
            </a:custGeom>
            <a:solidFill>
              <a:srgbClr val="121339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27000" y="263525"/>
              <a:ext cx="558800" cy="3968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2500"/>
                </a:lnSpc>
              </a:pPr>
              <a:endParaRPr sz="1200">
                <a:solidFill>
                  <a:prstClr val="black"/>
                </a:solidFill>
                <a:latin typeface="GHEA Grapalat" panose="02000506050000020003" pitchFamily="50" charset="0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 rot="-10800000">
            <a:off x="9408567" y="-157469"/>
            <a:ext cx="2786759" cy="2438413"/>
            <a:chOff x="0" y="0"/>
            <a:chExt cx="812800" cy="711200"/>
          </a:xfrm>
        </p:grpSpPr>
        <p:sp>
          <p:nvSpPr>
            <p:cNvPr id="10" name="Freeform 10"/>
            <p:cNvSpPr/>
            <p:nvPr/>
          </p:nvSpPr>
          <p:spPr>
            <a:xfrm>
              <a:off x="29152" y="42992"/>
              <a:ext cx="754496" cy="668208"/>
            </a:xfrm>
            <a:custGeom>
              <a:avLst/>
              <a:gdLst/>
              <a:ahLst/>
              <a:cxnLst/>
              <a:rect l="l" t="t" r="r" b="b"/>
              <a:pathLst>
                <a:path w="754496" h="668208">
                  <a:moveTo>
                    <a:pt x="414003" y="21330"/>
                  </a:moveTo>
                  <a:lnTo>
                    <a:pt x="746893" y="603886"/>
                  </a:lnTo>
                  <a:cubicBezTo>
                    <a:pt x="754496" y="617192"/>
                    <a:pt x="754441" y="633540"/>
                    <a:pt x="746749" y="646795"/>
                  </a:cubicBezTo>
                  <a:cubicBezTo>
                    <a:pt x="739057" y="660050"/>
                    <a:pt x="724890" y="668208"/>
                    <a:pt x="709565" y="668208"/>
                  </a:cubicBezTo>
                  <a:lnTo>
                    <a:pt x="44931" y="668208"/>
                  </a:lnTo>
                  <a:cubicBezTo>
                    <a:pt x="29606" y="668208"/>
                    <a:pt x="15439" y="660050"/>
                    <a:pt x="7747" y="646795"/>
                  </a:cubicBezTo>
                  <a:cubicBezTo>
                    <a:pt x="55" y="633540"/>
                    <a:pt x="0" y="617192"/>
                    <a:pt x="7603" y="603886"/>
                  </a:cubicBezTo>
                  <a:lnTo>
                    <a:pt x="340493" y="21330"/>
                  </a:lnTo>
                  <a:cubicBezTo>
                    <a:pt x="348030" y="8140"/>
                    <a:pt x="362056" y="0"/>
                    <a:pt x="377248" y="0"/>
                  </a:cubicBezTo>
                  <a:cubicBezTo>
                    <a:pt x="392440" y="0"/>
                    <a:pt x="406466" y="8140"/>
                    <a:pt x="414003" y="21330"/>
                  </a:cubicBezTo>
                  <a:close/>
                </a:path>
              </a:pathLst>
            </a:custGeom>
            <a:solidFill>
              <a:srgbClr val="7B7575">
                <a:alpha val="89804"/>
              </a:srgbClr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27000" y="263525"/>
              <a:ext cx="558800" cy="3968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2500"/>
                </a:lnSpc>
              </a:pPr>
              <a:endParaRPr sz="1200">
                <a:solidFill>
                  <a:prstClr val="black"/>
                </a:solidFill>
                <a:latin typeface="GHEA Grapalat" panose="02000506050000020003" pitchFamily="50" charset="0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503815" y="1894417"/>
            <a:ext cx="5862791" cy="5129943"/>
            <a:chOff x="0" y="0"/>
            <a:chExt cx="812800" cy="711200"/>
          </a:xfrm>
        </p:grpSpPr>
        <p:sp>
          <p:nvSpPr>
            <p:cNvPr id="13" name="Freeform 13"/>
            <p:cNvSpPr/>
            <p:nvPr/>
          </p:nvSpPr>
          <p:spPr>
            <a:xfrm>
              <a:off x="13857" y="20435"/>
              <a:ext cx="785086" cy="690765"/>
            </a:xfrm>
            <a:custGeom>
              <a:avLst/>
              <a:gdLst/>
              <a:ahLst/>
              <a:cxnLst/>
              <a:rect l="l" t="t" r="r" b="b"/>
              <a:pathLst>
                <a:path w="785086" h="690765">
                  <a:moveTo>
                    <a:pt x="410014" y="10139"/>
                  </a:moveTo>
                  <a:lnTo>
                    <a:pt x="781472" y="660191"/>
                  </a:lnTo>
                  <a:cubicBezTo>
                    <a:pt x="785086" y="666516"/>
                    <a:pt x="785060" y="674286"/>
                    <a:pt x="781404" y="680587"/>
                  </a:cubicBezTo>
                  <a:cubicBezTo>
                    <a:pt x="777748" y="686887"/>
                    <a:pt x="771014" y="690765"/>
                    <a:pt x="763729" y="690765"/>
                  </a:cubicBezTo>
                  <a:lnTo>
                    <a:pt x="21357" y="690765"/>
                  </a:lnTo>
                  <a:cubicBezTo>
                    <a:pt x="14072" y="690765"/>
                    <a:pt x="7338" y="686887"/>
                    <a:pt x="3682" y="680587"/>
                  </a:cubicBezTo>
                  <a:cubicBezTo>
                    <a:pt x="26" y="674286"/>
                    <a:pt x="0" y="666516"/>
                    <a:pt x="3614" y="660191"/>
                  </a:cubicBezTo>
                  <a:lnTo>
                    <a:pt x="375072" y="10139"/>
                  </a:lnTo>
                  <a:cubicBezTo>
                    <a:pt x="378655" y="3870"/>
                    <a:pt x="385322" y="0"/>
                    <a:pt x="392543" y="0"/>
                  </a:cubicBezTo>
                  <a:cubicBezTo>
                    <a:pt x="399764" y="0"/>
                    <a:pt x="406431" y="3870"/>
                    <a:pt x="410014" y="10139"/>
                  </a:cubicBezTo>
                  <a:close/>
                </a:path>
              </a:pathLst>
            </a:custGeom>
            <a:solidFill>
              <a:srgbClr val="C8C8C8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27000" y="263525"/>
              <a:ext cx="558800" cy="3968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2500"/>
                </a:lnSpc>
              </a:pPr>
              <a:endParaRPr sz="1200">
                <a:solidFill>
                  <a:prstClr val="black"/>
                </a:solidFill>
                <a:latin typeface="GHEA Grapalat" panose="02000506050000020003" pitchFamily="50" charset="0"/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9932779" y="5197716"/>
            <a:ext cx="2590251" cy="2266469"/>
            <a:chOff x="0" y="0"/>
            <a:chExt cx="812800" cy="711200"/>
          </a:xfrm>
        </p:grpSpPr>
        <p:sp>
          <p:nvSpPr>
            <p:cNvPr id="16" name="Freeform 16"/>
            <p:cNvSpPr/>
            <p:nvPr/>
          </p:nvSpPr>
          <p:spPr>
            <a:xfrm>
              <a:off x="31363" y="46254"/>
              <a:ext cx="750073" cy="664946"/>
            </a:xfrm>
            <a:custGeom>
              <a:avLst/>
              <a:gdLst/>
              <a:ahLst/>
              <a:cxnLst/>
              <a:rect l="l" t="t" r="r" b="b"/>
              <a:pathLst>
                <a:path w="750073" h="664946">
                  <a:moveTo>
                    <a:pt x="414581" y="22948"/>
                  </a:moveTo>
                  <a:lnTo>
                    <a:pt x="741893" y="595744"/>
                  </a:lnTo>
                  <a:cubicBezTo>
                    <a:pt x="750074" y="610060"/>
                    <a:pt x="750015" y="627648"/>
                    <a:pt x="741739" y="641908"/>
                  </a:cubicBezTo>
                  <a:cubicBezTo>
                    <a:pt x="733463" y="656169"/>
                    <a:pt x="718222" y="664946"/>
                    <a:pt x="701734" y="664946"/>
                  </a:cubicBezTo>
                  <a:lnTo>
                    <a:pt x="48340" y="664946"/>
                  </a:lnTo>
                  <a:cubicBezTo>
                    <a:pt x="31852" y="664946"/>
                    <a:pt x="16611" y="656169"/>
                    <a:pt x="8335" y="641908"/>
                  </a:cubicBezTo>
                  <a:cubicBezTo>
                    <a:pt x="59" y="627648"/>
                    <a:pt x="0" y="610060"/>
                    <a:pt x="8181" y="595744"/>
                  </a:cubicBezTo>
                  <a:lnTo>
                    <a:pt x="335493" y="22948"/>
                  </a:lnTo>
                  <a:cubicBezTo>
                    <a:pt x="343602" y="8757"/>
                    <a:pt x="358693" y="0"/>
                    <a:pt x="375037" y="0"/>
                  </a:cubicBezTo>
                  <a:cubicBezTo>
                    <a:pt x="391381" y="0"/>
                    <a:pt x="406472" y="8757"/>
                    <a:pt x="414581" y="22948"/>
                  </a:cubicBezTo>
                  <a:close/>
                </a:path>
              </a:pathLst>
            </a:custGeom>
            <a:solidFill>
              <a:srgbClr val="7B7575">
                <a:alpha val="89804"/>
              </a:srgbClr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27000" y="263525"/>
              <a:ext cx="558800" cy="3968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2500"/>
                </a:lnSpc>
              </a:pPr>
              <a:endParaRPr sz="1200">
                <a:solidFill>
                  <a:prstClr val="black"/>
                </a:solidFill>
                <a:latin typeface="GHEA Grapalat" panose="02000506050000020003" pitchFamily="50" charset="0"/>
              </a:endParaRPr>
            </a:p>
          </p:txBody>
        </p:sp>
      </p:grpSp>
      <p:sp>
        <p:nvSpPr>
          <p:cNvPr id="18" name="Freeform 18"/>
          <p:cNvSpPr/>
          <p:nvPr/>
        </p:nvSpPr>
        <p:spPr>
          <a:xfrm>
            <a:off x="12231813" y="6304130"/>
            <a:ext cx="1347561" cy="528918"/>
          </a:xfrm>
          <a:custGeom>
            <a:avLst/>
            <a:gdLst/>
            <a:ahLst/>
            <a:cxnLst/>
            <a:rect l="l" t="t" r="r" b="b"/>
            <a:pathLst>
              <a:path w="2021342" h="793377">
                <a:moveTo>
                  <a:pt x="0" y="0"/>
                </a:moveTo>
                <a:lnTo>
                  <a:pt x="2021341" y="0"/>
                </a:lnTo>
                <a:lnTo>
                  <a:pt x="2021341" y="793377"/>
                </a:lnTo>
                <a:lnTo>
                  <a:pt x="0" y="79337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22" name="Freeform 22"/>
          <p:cNvSpPr/>
          <p:nvPr/>
        </p:nvSpPr>
        <p:spPr>
          <a:xfrm>
            <a:off x="11783243" y="6480282"/>
            <a:ext cx="599345" cy="488466"/>
          </a:xfrm>
          <a:custGeom>
            <a:avLst/>
            <a:gdLst/>
            <a:ahLst/>
            <a:cxnLst/>
            <a:rect l="l" t="t" r="r" b="b"/>
            <a:pathLst>
              <a:path w="899017" h="732699">
                <a:moveTo>
                  <a:pt x="0" y="0"/>
                </a:moveTo>
                <a:lnTo>
                  <a:pt x="899018" y="0"/>
                </a:lnTo>
                <a:lnTo>
                  <a:pt x="899018" y="732699"/>
                </a:lnTo>
                <a:lnTo>
                  <a:pt x="0" y="73269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23" name="Freeform 23"/>
          <p:cNvSpPr/>
          <p:nvPr/>
        </p:nvSpPr>
        <p:spPr>
          <a:xfrm>
            <a:off x="7158342" y="-2486383"/>
            <a:ext cx="1328166" cy="2743200"/>
          </a:xfrm>
          <a:custGeom>
            <a:avLst/>
            <a:gdLst/>
            <a:ahLst/>
            <a:cxnLst/>
            <a:rect l="l" t="t" r="r" b="b"/>
            <a:pathLst>
              <a:path w="1992249" h="4114800">
                <a:moveTo>
                  <a:pt x="0" y="0"/>
                </a:moveTo>
                <a:lnTo>
                  <a:pt x="1992249" y="0"/>
                </a:lnTo>
                <a:lnTo>
                  <a:pt x="19922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grpSp>
        <p:nvGrpSpPr>
          <p:cNvPr id="25" name="Group 25"/>
          <p:cNvGrpSpPr/>
          <p:nvPr/>
        </p:nvGrpSpPr>
        <p:grpSpPr>
          <a:xfrm>
            <a:off x="9886796" y="934216"/>
            <a:ext cx="5814731" cy="5071102"/>
            <a:chOff x="0" y="0"/>
            <a:chExt cx="800928" cy="698500"/>
          </a:xfrm>
        </p:grpSpPr>
        <p:sp>
          <p:nvSpPr>
            <p:cNvPr id="26" name="Freeform 26"/>
            <p:cNvSpPr/>
            <p:nvPr/>
          </p:nvSpPr>
          <p:spPr>
            <a:xfrm>
              <a:off x="6818" y="0"/>
              <a:ext cx="787293" cy="698500"/>
            </a:xfrm>
            <a:custGeom>
              <a:avLst/>
              <a:gdLst/>
              <a:ahLst/>
              <a:cxnLst/>
              <a:rect l="l" t="t" r="r" b="b"/>
              <a:pathLst>
                <a:path w="787293" h="698500">
                  <a:moveTo>
                    <a:pt x="776255" y="379939"/>
                  </a:moveTo>
                  <a:lnTo>
                    <a:pt x="608766" y="667811"/>
                  </a:lnTo>
                  <a:cubicBezTo>
                    <a:pt x="597711" y="686811"/>
                    <a:pt x="577387" y="698500"/>
                    <a:pt x="555406" y="698500"/>
                  </a:cubicBezTo>
                  <a:lnTo>
                    <a:pt x="231887" y="698500"/>
                  </a:lnTo>
                  <a:cubicBezTo>
                    <a:pt x="209905" y="698500"/>
                    <a:pt x="189581" y="686811"/>
                    <a:pt x="178527" y="667811"/>
                  </a:cubicBezTo>
                  <a:lnTo>
                    <a:pt x="11037" y="379939"/>
                  </a:lnTo>
                  <a:cubicBezTo>
                    <a:pt x="0" y="360968"/>
                    <a:pt x="0" y="337532"/>
                    <a:pt x="11037" y="318561"/>
                  </a:cubicBezTo>
                  <a:lnTo>
                    <a:pt x="178527" y="30689"/>
                  </a:lnTo>
                  <a:cubicBezTo>
                    <a:pt x="189581" y="11689"/>
                    <a:pt x="209905" y="0"/>
                    <a:pt x="231887" y="0"/>
                  </a:cubicBezTo>
                  <a:lnTo>
                    <a:pt x="555406" y="0"/>
                  </a:lnTo>
                  <a:cubicBezTo>
                    <a:pt x="577387" y="0"/>
                    <a:pt x="597711" y="11689"/>
                    <a:pt x="608766" y="30689"/>
                  </a:cubicBezTo>
                  <a:lnTo>
                    <a:pt x="776255" y="318561"/>
                  </a:lnTo>
                  <a:cubicBezTo>
                    <a:pt x="787293" y="337532"/>
                    <a:pt x="787293" y="360968"/>
                    <a:pt x="776255" y="379939"/>
                  </a:cubicBezTo>
                  <a:close/>
                </a:path>
              </a:pathLst>
            </a:custGeom>
            <a:solidFill>
              <a:srgbClr val="991313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114300" y="-66675"/>
              <a:ext cx="572328" cy="765175"/>
            </a:xfrm>
            <a:prstGeom prst="rect">
              <a:avLst/>
            </a:prstGeom>
          </p:spPr>
          <p:txBody>
            <a:bodyPr lIns="39889" tIns="39889" rIns="39889" bIns="39889" rtlCol="0" anchor="ctr"/>
            <a:lstStyle/>
            <a:p>
              <a:pPr algn="ctr" defTabSz="609630">
                <a:lnSpc>
                  <a:spcPts val="2500"/>
                </a:lnSpc>
              </a:pPr>
              <a:endParaRPr sz="1200">
                <a:solidFill>
                  <a:prstClr val="black"/>
                </a:solidFill>
                <a:latin typeface="GHEA Grapalat" panose="02000506050000020003" pitchFamily="50" charset="0"/>
              </a:endParaRP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0158639" y="1110367"/>
            <a:ext cx="3805759" cy="4718799"/>
            <a:chOff x="0" y="0"/>
            <a:chExt cx="563347" cy="698500"/>
          </a:xfrm>
        </p:grpSpPr>
        <p:sp>
          <p:nvSpPr>
            <p:cNvPr id="29" name="Freeform 29"/>
            <p:cNvSpPr/>
            <p:nvPr/>
          </p:nvSpPr>
          <p:spPr>
            <a:xfrm>
              <a:off x="7813" y="0"/>
              <a:ext cx="547722" cy="698500"/>
            </a:xfrm>
            <a:custGeom>
              <a:avLst/>
              <a:gdLst/>
              <a:ahLst/>
              <a:cxnLst/>
              <a:rect l="l" t="t" r="r" b="b"/>
              <a:pathLst>
                <a:path w="547722" h="698500">
                  <a:moveTo>
                    <a:pt x="535074" y="384416"/>
                  </a:moveTo>
                  <a:lnTo>
                    <a:pt x="372795" y="663334"/>
                  </a:lnTo>
                  <a:cubicBezTo>
                    <a:pt x="360127" y="685106"/>
                    <a:pt x="336838" y="698500"/>
                    <a:pt x="311649" y="698500"/>
                  </a:cubicBezTo>
                  <a:lnTo>
                    <a:pt x="236072" y="698500"/>
                  </a:lnTo>
                  <a:cubicBezTo>
                    <a:pt x="210883" y="698500"/>
                    <a:pt x="187594" y="685106"/>
                    <a:pt x="174927" y="663334"/>
                  </a:cubicBezTo>
                  <a:lnTo>
                    <a:pt x="12647" y="384416"/>
                  </a:lnTo>
                  <a:cubicBezTo>
                    <a:pt x="0" y="362678"/>
                    <a:pt x="0" y="335822"/>
                    <a:pt x="12647" y="314084"/>
                  </a:cubicBezTo>
                  <a:lnTo>
                    <a:pt x="174927" y="35166"/>
                  </a:lnTo>
                  <a:cubicBezTo>
                    <a:pt x="187594" y="13394"/>
                    <a:pt x="210883" y="0"/>
                    <a:pt x="236072" y="0"/>
                  </a:cubicBezTo>
                  <a:lnTo>
                    <a:pt x="311649" y="0"/>
                  </a:lnTo>
                  <a:cubicBezTo>
                    <a:pt x="336838" y="0"/>
                    <a:pt x="360127" y="13394"/>
                    <a:pt x="372795" y="35166"/>
                  </a:cubicBezTo>
                  <a:lnTo>
                    <a:pt x="535074" y="314084"/>
                  </a:lnTo>
                  <a:cubicBezTo>
                    <a:pt x="547722" y="335822"/>
                    <a:pt x="547722" y="362678"/>
                    <a:pt x="535074" y="384416"/>
                  </a:cubicBezTo>
                  <a:close/>
                </a:path>
              </a:pathLst>
            </a:custGeom>
            <a:solidFill>
              <a:srgbClr val="C8C8C8"/>
            </a:solidFill>
            <a:ln w="127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1155467" y="383343"/>
            <a:ext cx="7938003" cy="448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3527"/>
              </a:lnSpc>
            </a:pPr>
            <a:r>
              <a:rPr lang="en-US" sz="3067" b="1">
                <a:solidFill>
                  <a:srgbClr val="C8C8C8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НАЛОГОВЫЙ ИНСПЕКТОР СЕГОДНЯ</a:t>
            </a:r>
          </a:p>
        </p:txBody>
      </p:sp>
      <p:sp>
        <p:nvSpPr>
          <p:cNvPr id="31" name="Freeform 31"/>
          <p:cNvSpPr/>
          <p:nvPr/>
        </p:nvSpPr>
        <p:spPr>
          <a:xfrm rot="-2199196" flipH="1">
            <a:off x="-508807" y="-1140461"/>
            <a:ext cx="2190313" cy="2072584"/>
          </a:xfrm>
          <a:custGeom>
            <a:avLst/>
            <a:gdLst/>
            <a:ahLst/>
            <a:cxnLst/>
            <a:rect l="l" t="t" r="r" b="b"/>
            <a:pathLst>
              <a:path w="3285470" h="3108876">
                <a:moveTo>
                  <a:pt x="3285470" y="0"/>
                </a:moveTo>
                <a:lnTo>
                  <a:pt x="0" y="0"/>
                </a:lnTo>
                <a:lnTo>
                  <a:pt x="0" y="3108876"/>
                </a:lnTo>
                <a:lnTo>
                  <a:pt x="3285470" y="3108876"/>
                </a:lnTo>
                <a:lnTo>
                  <a:pt x="3285470" y="0"/>
                </a:lnTo>
                <a:close/>
              </a:path>
            </a:pathLst>
          </a:custGeom>
          <a:blipFill>
            <a:blip r:embed="rId9">
              <a:alphaModFix amt="50000"/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32" name="Freeform 32"/>
          <p:cNvSpPr/>
          <p:nvPr/>
        </p:nvSpPr>
        <p:spPr>
          <a:xfrm>
            <a:off x="54040" y="0"/>
            <a:ext cx="786330" cy="640859"/>
          </a:xfrm>
          <a:custGeom>
            <a:avLst/>
            <a:gdLst/>
            <a:ahLst/>
            <a:cxnLst/>
            <a:rect l="l" t="t" r="r" b="b"/>
            <a:pathLst>
              <a:path w="1179495" h="961288">
                <a:moveTo>
                  <a:pt x="0" y="0"/>
                </a:moveTo>
                <a:lnTo>
                  <a:pt x="1179495" y="0"/>
                </a:lnTo>
                <a:lnTo>
                  <a:pt x="1179495" y="961288"/>
                </a:lnTo>
                <a:lnTo>
                  <a:pt x="0" y="96128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grpSp>
        <p:nvGrpSpPr>
          <p:cNvPr id="33" name="Group 33"/>
          <p:cNvGrpSpPr/>
          <p:nvPr/>
        </p:nvGrpSpPr>
        <p:grpSpPr>
          <a:xfrm rot="5400000">
            <a:off x="762134" y="1926680"/>
            <a:ext cx="333765" cy="292044"/>
            <a:chOff x="0" y="0"/>
            <a:chExt cx="812800" cy="711200"/>
          </a:xfrm>
        </p:grpSpPr>
        <p:sp>
          <p:nvSpPr>
            <p:cNvPr id="34" name="Freeform 34"/>
            <p:cNvSpPr/>
            <p:nvPr/>
          </p:nvSpPr>
          <p:spPr>
            <a:xfrm>
              <a:off x="60851" y="89740"/>
              <a:ext cx="691098" cy="621460"/>
            </a:xfrm>
            <a:custGeom>
              <a:avLst/>
              <a:gdLst/>
              <a:ahLst/>
              <a:cxnLst/>
              <a:rect l="l" t="t" r="r" b="b"/>
              <a:pathLst>
                <a:path w="691098" h="621460">
                  <a:moveTo>
                    <a:pt x="422271" y="44524"/>
                  </a:moveTo>
                  <a:lnTo>
                    <a:pt x="675227" y="487196"/>
                  </a:lnTo>
                  <a:cubicBezTo>
                    <a:pt x="691098" y="514971"/>
                    <a:pt x="690984" y="549095"/>
                    <a:pt x="674928" y="576763"/>
                  </a:cubicBezTo>
                  <a:cubicBezTo>
                    <a:pt x="658871" y="604431"/>
                    <a:pt x="629300" y="621460"/>
                    <a:pt x="597311" y="621460"/>
                  </a:cubicBezTo>
                  <a:lnTo>
                    <a:pt x="93787" y="621460"/>
                  </a:lnTo>
                  <a:cubicBezTo>
                    <a:pt x="61798" y="621460"/>
                    <a:pt x="32227" y="604431"/>
                    <a:pt x="16170" y="576763"/>
                  </a:cubicBezTo>
                  <a:cubicBezTo>
                    <a:pt x="114" y="549095"/>
                    <a:pt x="0" y="514971"/>
                    <a:pt x="15871" y="487196"/>
                  </a:cubicBezTo>
                  <a:lnTo>
                    <a:pt x="268827" y="44524"/>
                  </a:lnTo>
                  <a:cubicBezTo>
                    <a:pt x="284560" y="16991"/>
                    <a:pt x="313839" y="0"/>
                    <a:pt x="345549" y="0"/>
                  </a:cubicBezTo>
                  <a:cubicBezTo>
                    <a:pt x="377259" y="0"/>
                    <a:pt x="406538" y="16991"/>
                    <a:pt x="422271" y="44524"/>
                  </a:cubicBezTo>
                  <a:close/>
                </a:path>
              </a:pathLst>
            </a:custGeom>
            <a:solidFill>
              <a:srgbClr val="991313">
                <a:alpha val="89804"/>
              </a:srgbClr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127000" y="263525"/>
              <a:ext cx="558800" cy="3968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2500"/>
                </a:lnSpc>
              </a:pPr>
              <a:endParaRPr sz="1200">
                <a:solidFill>
                  <a:prstClr val="black"/>
                </a:solidFill>
                <a:latin typeface="GHEA Grapalat" panose="02000506050000020003" pitchFamily="50" charset="0"/>
              </a:endParaRPr>
            </a:p>
          </p:txBody>
        </p:sp>
      </p:grpSp>
      <p:grpSp>
        <p:nvGrpSpPr>
          <p:cNvPr id="36" name="Group 36"/>
          <p:cNvGrpSpPr/>
          <p:nvPr/>
        </p:nvGrpSpPr>
        <p:grpSpPr>
          <a:xfrm rot="5400000">
            <a:off x="762134" y="2922755"/>
            <a:ext cx="333765" cy="292044"/>
            <a:chOff x="0" y="0"/>
            <a:chExt cx="812800" cy="711200"/>
          </a:xfrm>
        </p:grpSpPr>
        <p:sp>
          <p:nvSpPr>
            <p:cNvPr id="37" name="Freeform 37"/>
            <p:cNvSpPr/>
            <p:nvPr/>
          </p:nvSpPr>
          <p:spPr>
            <a:xfrm>
              <a:off x="60851" y="89740"/>
              <a:ext cx="691098" cy="621460"/>
            </a:xfrm>
            <a:custGeom>
              <a:avLst/>
              <a:gdLst/>
              <a:ahLst/>
              <a:cxnLst/>
              <a:rect l="l" t="t" r="r" b="b"/>
              <a:pathLst>
                <a:path w="691098" h="621460">
                  <a:moveTo>
                    <a:pt x="422271" y="44524"/>
                  </a:moveTo>
                  <a:lnTo>
                    <a:pt x="675227" y="487196"/>
                  </a:lnTo>
                  <a:cubicBezTo>
                    <a:pt x="691098" y="514971"/>
                    <a:pt x="690984" y="549095"/>
                    <a:pt x="674928" y="576763"/>
                  </a:cubicBezTo>
                  <a:cubicBezTo>
                    <a:pt x="658871" y="604431"/>
                    <a:pt x="629300" y="621460"/>
                    <a:pt x="597311" y="621460"/>
                  </a:cubicBezTo>
                  <a:lnTo>
                    <a:pt x="93787" y="621460"/>
                  </a:lnTo>
                  <a:cubicBezTo>
                    <a:pt x="61798" y="621460"/>
                    <a:pt x="32227" y="604431"/>
                    <a:pt x="16170" y="576763"/>
                  </a:cubicBezTo>
                  <a:cubicBezTo>
                    <a:pt x="114" y="549095"/>
                    <a:pt x="0" y="514971"/>
                    <a:pt x="15871" y="487196"/>
                  </a:cubicBezTo>
                  <a:lnTo>
                    <a:pt x="268827" y="44524"/>
                  </a:lnTo>
                  <a:cubicBezTo>
                    <a:pt x="284560" y="16991"/>
                    <a:pt x="313839" y="0"/>
                    <a:pt x="345549" y="0"/>
                  </a:cubicBezTo>
                  <a:cubicBezTo>
                    <a:pt x="377259" y="0"/>
                    <a:pt x="406538" y="16991"/>
                    <a:pt x="422271" y="44524"/>
                  </a:cubicBezTo>
                  <a:close/>
                </a:path>
              </a:pathLst>
            </a:custGeom>
            <a:solidFill>
              <a:srgbClr val="121339">
                <a:alpha val="89804"/>
              </a:srgbClr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127000" y="263525"/>
              <a:ext cx="558800" cy="3968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2500"/>
                </a:lnSpc>
              </a:pPr>
              <a:endParaRPr sz="1200">
                <a:solidFill>
                  <a:prstClr val="black"/>
                </a:solidFill>
                <a:latin typeface="GHEA Grapalat" panose="02000506050000020003" pitchFamily="50" charset="0"/>
              </a:endParaRPr>
            </a:p>
          </p:txBody>
        </p:sp>
      </p:grpSp>
      <p:grpSp>
        <p:nvGrpSpPr>
          <p:cNvPr id="39" name="Group 39"/>
          <p:cNvGrpSpPr/>
          <p:nvPr/>
        </p:nvGrpSpPr>
        <p:grpSpPr>
          <a:xfrm rot="5400000">
            <a:off x="762134" y="2449290"/>
            <a:ext cx="333765" cy="292044"/>
            <a:chOff x="0" y="0"/>
            <a:chExt cx="812800" cy="711200"/>
          </a:xfrm>
        </p:grpSpPr>
        <p:sp>
          <p:nvSpPr>
            <p:cNvPr id="40" name="Freeform 40"/>
            <p:cNvSpPr/>
            <p:nvPr/>
          </p:nvSpPr>
          <p:spPr>
            <a:xfrm>
              <a:off x="60851" y="89740"/>
              <a:ext cx="691098" cy="621460"/>
            </a:xfrm>
            <a:custGeom>
              <a:avLst/>
              <a:gdLst/>
              <a:ahLst/>
              <a:cxnLst/>
              <a:rect l="l" t="t" r="r" b="b"/>
              <a:pathLst>
                <a:path w="691098" h="621460">
                  <a:moveTo>
                    <a:pt x="422271" y="44524"/>
                  </a:moveTo>
                  <a:lnTo>
                    <a:pt x="675227" y="487196"/>
                  </a:lnTo>
                  <a:cubicBezTo>
                    <a:pt x="691098" y="514971"/>
                    <a:pt x="690984" y="549095"/>
                    <a:pt x="674928" y="576763"/>
                  </a:cubicBezTo>
                  <a:cubicBezTo>
                    <a:pt x="658871" y="604431"/>
                    <a:pt x="629300" y="621460"/>
                    <a:pt x="597311" y="621460"/>
                  </a:cubicBezTo>
                  <a:lnTo>
                    <a:pt x="93787" y="621460"/>
                  </a:lnTo>
                  <a:cubicBezTo>
                    <a:pt x="61798" y="621460"/>
                    <a:pt x="32227" y="604431"/>
                    <a:pt x="16170" y="576763"/>
                  </a:cubicBezTo>
                  <a:cubicBezTo>
                    <a:pt x="114" y="549095"/>
                    <a:pt x="0" y="514971"/>
                    <a:pt x="15871" y="487196"/>
                  </a:cubicBezTo>
                  <a:lnTo>
                    <a:pt x="268827" y="44524"/>
                  </a:lnTo>
                  <a:cubicBezTo>
                    <a:pt x="284560" y="16991"/>
                    <a:pt x="313839" y="0"/>
                    <a:pt x="345549" y="0"/>
                  </a:cubicBezTo>
                  <a:cubicBezTo>
                    <a:pt x="377259" y="0"/>
                    <a:pt x="406538" y="16991"/>
                    <a:pt x="422271" y="44524"/>
                  </a:cubicBezTo>
                  <a:close/>
                </a:path>
              </a:pathLst>
            </a:custGeom>
            <a:solidFill>
              <a:srgbClr val="7B7575">
                <a:alpha val="89804"/>
              </a:srgbClr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127000" y="263525"/>
              <a:ext cx="558800" cy="3968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2500"/>
                </a:lnSpc>
              </a:pPr>
              <a:endParaRPr sz="1200">
                <a:solidFill>
                  <a:prstClr val="black"/>
                </a:solidFill>
                <a:latin typeface="GHEA Grapalat" panose="02000506050000020003" pitchFamily="50" charset="0"/>
              </a:endParaRPr>
            </a:p>
          </p:txBody>
        </p:sp>
      </p:grpSp>
      <p:sp>
        <p:nvSpPr>
          <p:cNvPr id="42" name="Freeform 42"/>
          <p:cNvSpPr/>
          <p:nvPr/>
        </p:nvSpPr>
        <p:spPr>
          <a:xfrm>
            <a:off x="782994" y="4349279"/>
            <a:ext cx="360333" cy="282649"/>
          </a:xfrm>
          <a:custGeom>
            <a:avLst/>
            <a:gdLst/>
            <a:ahLst/>
            <a:cxnLst/>
            <a:rect l="l" t="t" r="r" b="b"/>
            <a:pathLst>
              <a:path w="540499" h="423974">
                <a:moveTo>
                  <a:pt x="0" y="0"/>
                </a:moveTo>
                <a:lnTo>
                  <a:pt x="540499" y="0"/>
                </a:lnTo>
                <a:lnTo>
                  <a:pt x="540499" y="423974"/>
                </a:lnTo>
                <a:lnTo>
                  <a:pt x="0" y="42397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 r="-72398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ru-RU"/>
          </a:p>
        </p:txBody>
      </p:sp>
      <p:sp>
        <p:nvSpPr>
          <p:cNvPr id="43" name="Freeform 43"/>
          <p:cNvSpPr/>
          <p:nvPr/>
        </p:nvSpPr>
        <p:spPr>
          <a:xfrm>
            <a:off x="795135" y="5388450"/>
            <a:ext cx="360333" cy="282649"/>
          </a:xfrm>
          <a:custGeom>
            <a:avLst/>
            <a:gdLst/>
            <a:ahLst/>
            <a:cxnLst/>
            <a:rect l="l" t="t" r="r" b="b"/>
            <a:pathLst>
              <a:path w="540499" h="423974">
                <a:moveTo>
                  <a:pt x="0" y="0"/>
                </a:moveTo>
                <a:lnTo>
                  <a:pt x="540498" y="0"/>
                </a:lnTo>
                <a:lnTo>
                  <a:pt x="540498" y="423975"/>
                </a:lnTo>
                <a:lnTo>
                  <a:pt x="0" y="42397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 r="-72398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ru-RU"/>
          </a:p>
        </p:txBody>
      </p:sp>
      <p:sp>
        <p:nvSpPr>
          <p:cNvPr id="44" name="Freeform 44"/>
          <p:cNvSpPr/>
          <p:nvPr/>
        </p:nvSpPr>
        <p:spPr>
          <a:xfrm>
            <a:off x="795135" y="4876481"/>
            <a:ext cx="360333" cy="282649"/>
          </a:xfrm>
          <a:custGeom>
            <a:avLst/>
            <a:gdLst/>
            <a:ahLst/>
            <a:cxnLst/>
            <a:rect l="l" t="t" r="r" b="b"/>
            <a:pathLst>
              <a:path w="540499" h="423974">
                <a:moveTo>
                  <a:pt x="0" y="0"/>
                </a:moveTo>
                <a:lnTo>
                  <a:pt x="540498" y="0"/>
                </a:lnTo>
                <a:lnTo>
                  <a:pt x="540498" y="423974"/>
                </a:lnTo>
                <a:lnTo>
                  <a:pt x="0" y="423974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tretch>
              <a:fillRect r="-72398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ru-RU"/>
          </a:p>
        </p:txBody>
      </p:sp>
      <p:sp>
        <p:nvSpPr>
          <p:cNvPr id="45" name="Freeform 45"/>
          <p:cNvSpPr/>
          <p:nvPr/>
        </p:nvSpPr>
        <p:spPr>
          <a:xfrm>
            <a:off x="782994" y="5900420"/>
            <a:ext cx="360333" cy="282649"/>
          </a:xfrm>
          <a:custGeom>
            <a:avLst/>
            <a:gdLst/>
            <a:ahLst/>
            <a:cxnLst/>
            <a:rect l="l" t="t" r="r" b="b"/>
            <a:pathLst>
              <a:path w="540499" h="423974">
                <a:moveTo>
                  <a:pt x="0" y="0"/>
                </a:moveTo>
                <a:lnTo>
                  <a:pt x="540499" y="0"/>
                </a:lnTo>
                <a:lnTo>
                  <a:pt x="540499" y="423974"/>
                </a:lnTo>
                <a:lnTo>
                  <a:pt x="0" y="423974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 r="-72398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ru-RU"/>
          </a:p>
        </p:txBody>
      </p:sp>
      <p:sp>
        <p:nvSpPr>
          <p:cNvPr id="46" name="Freeform 46"/>
          <p:cNvSpPr/>
          <p:nvPr/>
        </p:nvSpPr>
        <p:spPr>
          <a:xfrm>
            <a:off x="10641576" y="6207620"/>
            <a:ext cx="1419943" cy="545325"/>
          </a:xfrm>
          <a:custGeom>
            <a:avLst/>
            <a:gdLst/>
            <a:ahLst/>
            <a:cxnLst/>
            <a:rect l="l" t="t" r="r" b="b"/>
            <a:pathLst>
              <a:path w="2129914" h="817988">
                <a:moveTo>
                  <a:pt x="0" y="0"/>
                </a:moveTo>
                <a:lnTo>
                  <a:pt x="2129914" y="0"/>
                </a:lnTo>
                <a:lnTo>
                  <a:pt x="2129914" y="817988"/>
                </a:lnTo>
                <a:lnTo>
                  <a:pt x="0" y="817988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47" name="TextBox 47"/>
          <p:cNvSpPr txBox="1"/>
          <p:nvPr/>
        </p:nvSpPr>
        <p:spPr>
          <a:xfrm>
            <a:off x="1358371" y="1936794"/>
            <a:ext cx="7592707" cy="3462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2700"/>
              </a:lnSpc>
              <a:spcBef>
                <a:spcPct val="0"/>
              </a:spcBef>
            </a:pPr>
            <a:r>
              <a:rPr lang="en-US" b="1" dirty="0" err="1">
                <a:solidFill>
                  <a:srgbClr val="121339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Обеспечивает</a:t>
            </a:r>
            <a:r>
              <a:rPr lang="en-US" b="1" dirty="0">
                <a:solidFill>
                  <a:srgbClr val="121339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 </a:t>
            </a:r>
            <a:r>
              <a:rPr lang="en-US" b="1" dirty="0" err="1">
                <a:solidFill>
                  <a:srgbClr val="121339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устойчивое</a:t>
            </a:r>
            <a:r>
              <a:rPr lang="en-US" b="1" dirty="0">
                <a:solidFill>
                  <a:srgbClr val="121339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 </a:t>
            </a:r>
            <a:r>
              <a:rPr lang="en-US" b="1" dirty="0" err="1">
                <a:solidFill>
                  <a:srgbClr val="121339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развитие</a:t>
            </a:r>
            <a:r>
              <a:rPr lang="en-US" b="1" dirty="0">
                <a:solidFill>
                  <a:srgbClr val="121339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 </a:t>
            </a:r>
            <a:r>
              <a:rPr lang="en-US" b="1" dirty="0" err="1">
                <a:solidFill>
                  <a:srgbClr val="121339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экономики</a:t>
            </a:r>
            <a:r>
              <a:rPr lang="en-US" b="1" dirty="0">
                <a:solidFill>
                  <a:srgbClr val="121339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 и </a:t>
            </a:r>
            <a:r>
              <a:rPr lang="en-US" b="1" dirty="0" err="1">
                <a:solidFill>
                  <a:srgbClr val="121339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доверие</a:t>
            </a:r>
            <a:r>
              <a:rPr lang="en-US" b="1" dirty="0">
                <a:solidFill>
                  <a:srgbClr val="121339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 </a:t>
            </a:r>
            <a:r>
              <a:rPr lang="en-US" b="1" dirty="0" err="1">
                <a:solidFill>
                  <a:srgbClr val="121339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общества</a:t>
            </a:r>
            <a:endParaRPr lang="en-US" b="1" dirty="0">
              <a:solidFill>
                <a:srgbClr val="121339"/>
              </a:solidFill>
              <a:latin typeface="GHEA Grapalat" panose="02000506050000020003" pitchFamily="50" charset="0"/>
              <a:ea typeface="TT Norms Bold"/>
              <a:cs typeface="TT Norms Bold"/>
              <a:sym typeface="TT Norms Bold"/>
            </a:endParaRPr>
          </a:p>
        </p:txBody>
      </p:sp>
      <p:sp>
        <p:nvSpPr>
          <p:cNvPr id="48" name="TextBox 48"/>
          <p:cNvSpPr txBox="1"/>
          <p:nvPr/>
        </p:nvSpPr>
        <p:spPr>
          <a:xfrm>
            <a:off x="1358371" y="2401002"/>
            <a:ext cx="8574408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2700"/>
              </a:lnSpc>
              <a:spcBef>
                <a:spcPct val="0"/>
              </a:spcBef>
            </a:pPr>
            <a:r>
              <a:rPr lang="en-US" b="1" dirty="0" err="1">
                <a:solidFill>
                  <a:srgbClr val="121339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Содействует</a:t>
            </a:r>
            <a:r>
              <a:rPr lang="en-US" b="1" dirty="0">
                <a:solidFill>
                  <a:srgbClr val="121339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 </a:t>
            </a:r>
            <a:r>
              <a:rPr lang="en-US" b="1" dirty="0" err="1">
                <a:solidFill>
                  <a:srgbClr val="121339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снижению</a:t>
            </a:r>
            <a:r>
              <a:rPr lang="en-US" b="1" dirty="0">
                <a:solidFill>
                  <a:srgbClr val="121339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 </a:t>
            </a:r>
            <a:r>
              <a:rPr lang="en-US" b="1" dirty="0" err="1">
                <a:solidFill>
                  <a:srgbClr val="121339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теневой</a:t>
            </a:r>
            <a:r>
              <a:rPr lang="en-US" b="1" dirty="0">
                <a:solidFill>
                  <a:srgbClr val="121339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 </a:t>
            </a:r>
            <a:r>
              <a:rPr lang="en-US" b="1" dirty="0" err="1">
                <a:solidFill>
                  <a:srgbClr val="121339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экономики</a:t>
            </a:r>
            <a:r>
              <a:rPr lang="en-US" b="1" dirty="0">
                <a:solidFill>
                  <a:srgbClr val="121339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 и </a:t>
            </a:r>
            <a:r>
              <a:rPr lang="en-US" b="1" dirty="0" err="1">
                <a:solidFill>
                  <a:srgbClr val="121339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росту</a:t>
            </a:r>
            <a:r>
              <a:rPr lang="en-US" b="1" dirty="0">
                <a:solidFill>
                  <a:srgbClr val="121339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 </a:t>
            </a:r>
            <a:r>
              <a:rPr lang="en-US" b="1" dirty="0" err="1">
                <a:solidFill>
                  <a:srgbClr val="121339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налоговых</a:t>
            </a:r>
            <a:r>
              <a:rPr lang="en-US" b="1" dirty="0">
                <a:solidFill>
                  <a:srgbClr val="121339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 </a:t>
            </a:r>
            <a:r>
              <a:rPr lang="en-US" b="1" dirty="0" err="1">
                <a:solidFill>
                  <a:srgbClr val="121339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поступлений</a:t>
            </a:r>
            <a:endParaRPr lang="en-US" b="1" dirty="0">
              <a:solidFill>
                <a:srgbClr val="121339"/>
              </a:solidFill>
              <a:latin typeface="GHEA Grapalat" panose="02000506050000020003" pitchFamily="50" charset="0"/>
              <a:ea typeface="TT Norms Bold"/>
              <a:cs typeface="TT Norms Bold"/>
              <a:sym typeface="TT Norms Bold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1358371" y="2874467"/>
            <a:ext cx="8188592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2700"/>
              </a:lnSpc>
              <a:spcBef>
                <a:spcPct val="0"/>
              </a:spcBef>
            </a:pPr>
            <a:r>
              <a:rPr lang="en-US" b="1" dirty="0" err="1">
                <a:solidFill>
                  <a:srgbClr val="121339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Следует</a:t>
            </a:r>
            <a:r>
              <a:rPr lang="en-US" b="1" dirty="0">
                <a:solidFill>
                  <a:srgbClr val="121339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 </a:t>
            </a:r>
            <a:r>
              <a:rPr lang="en-US" b="1" dirty="0" err="1">
                <a:solidFill>
                  <a:srgbClr val="121339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принципам</a:t>
            </a:r>
            <a:r>
              <a:rPr lang="en-US" b="1" dirty="0">
                <a:solidFill>
                  <a:srgbClr val="121339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 </a:t>
            </a:r>
            <a:r>
              <a:rPr lang="en-US" b="1" dirty="0" err="1">
                <a:solidFill>
                  <a:srgbClr val="121339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добросовестности</a:t>
            </a:r>
            <a:r>
              <a:rPr lang="en-US" b="1" dirty="0">
                <a:solidFill>
                  <a:srgbClr val="121339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, </a:t>
            </a:r>
            <a:r>
              <a:rPr lang="en-US" b="1" dirty="0" err="1">
                <a:solidFill>
                  <a:srgbClr val="121339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прозрачности</a:t>
            </a:r>
            <a:r>
              <a:rPr lang="en-US" b="1" dirty="0">
                <a:solidFill>
                  <a:srgbClr val="121339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 и </a:t>
            </a:r>
            <a:r>
              <a:rPr lang="en-US" b="1" dirty="0" err="1">
                <a:solidFill>
                  <a:srgbClr val="121339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справедливости</a:t>
            </a:r>
            <a:endParaRPr lang="en-US" b="1" dirty="0">
              <a:solidFill>
                <a:srgbClr val="121339"/>
              </a:solidFill>
              <a:latin typeface="GHEA Grapalat" panose="02000506050000020003" pitchFamily="50" charset="0"/>
              <a:ea typeface="TT Norms Bold"/>
              <a:cs typeface="TT Norms Bold"/>
              <a:sym typeface="TT Norms Bold"/>
            </a:endParaRPr>
          </a:p>
        </p:txBody>
      </p:sp>
      <p:sp>
        <p:nvSpPr>
          <p:cNvPr id="50" name="TextBox 50"/>
          <p:cNvSpPr txBox="1"/>
          <p:nvPr/>
        </p:nvSpPr>
        <p:spPr>
          <a:xfrm>
            <a:off x="782994" y="3707505"/>
            <a:ext cx="8213767" cy="448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3527"/>
              </a:lnSpc>
              <a:spcBef>
                <a:spcPct val="0"/>
              </a:spcBef>
            </a:pPr>
            <a:r>
              <a:rPr lang="en-US" sz="3067" b="1">
                <a:solidFill>
                  <a:srgbClr val="121339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ОСНОВНЫЕ ДОСТИЖЕНИЯ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358371" y="4306008"/>
            <a:ext cx="6406058" cy="320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2520"/>
              </a:lnSpc>
            </a:pPr>
            <a:r>
              <a:rPr lang="en-US" b="1" dirty="0" err="1">
                <a:solidFill>
                  <a:srgbClr val="1F214D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Повышение</a:t>
            </a:r>
            <a:r>
              <a:rPr lang="en-US" b="1" dirty="0">
                <a:solidFill>
                  <a:srgbClr val="1F214D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 </a:t>
            </a:r>
            <a:r>
              <a:rPr lang="en-US" b="1" dirty="0" err="1">
                <a:solidFill>
                  <a:srgbClr val="1F214D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доверия</a:t>
            </a:r>
            <a:r>
              <a:rPr lang="en-US" b="1" dirty="0">
                <a:solidFill>
                  <a:srgbClr val="1F214D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 </a:t>
            </a:r>
            <a:r>
              <a:rPr lang="en-US" b="1" dirty="0" err="1">
                <a:solidFill>
                  <a:srgbClr val="1F214D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налогоплательщиков</a:t>
            </a:r>
            <a:endParaRPr lang="en-US" b="1" dirty="0">
              <a:solidFill>
                <a:srgbClr val="1F214D"/>
              </a:solidFill>
              <a:latin typeface="GHEA Grapalat" panose="02000506050000020003" pitchFamily="50" charset="0"/>
              <a:ea typeface="TT Norms Bold"/>
              <a:cs typeface="TT Norms Bold"/>
              <a:sym typeface="TT Norms Bold"/>
            </a:endParaRPr>
          </a:p>
        </p:txBody>
      </p:sp>
      <p:sp>
        <p:nvSpPr>
          <p:cNvPr id="52" name="TextBox 52"/>
          <p:cNvSpPr txBox="1"/>
          <p:nvPr/>
        </p:nvSpPr>
        <p:spPr>
          <a:xfrm>
            <a:off x="1358372" y="4820752"/>
            <a:ext cx="6073529" cy="320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2519"/>
              </a:lnSpc>
            </a:pPr>
            <a:r>
              <a:rPr lang="en-US" b="1" dirty="0" err="1">
                <a:solidFill>
                  <a:srgbClr val="1F214D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Рост</a:t>
            </a:r>
            <a:r>
              <a:rPr lang="en-US" b="1" dirty="0">
                <a:solidFill>
                  <a:srgbClr val="1F214D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 </a:t>
            </a:r>
            <a:r>
              <a:rPr lang="en-US" b="1" dirty="0" err="1">
                <a:solidFill>
                  <a:srgbClr val="1F214D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налоговых</a:t>
            </a:r>
            <a:r>
              <a:rPr lang="en-US" b="1" dirty="0">
                <a:solidFill>
                  <a:srgbClr val="1F214D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 </a:t>
            </a:r>
            <a:r>
              <a:rPr lang="en-US" b="1" dirty="0" err="1">
                <a:solidFill>
                  <a:srgbClr val="1F214D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поступлений</a:t>
            </a:r>
            <a:endParaRPr lang="en-US" b="1" dirty="0">
              <a:solidFill>
                <a:srgbClr val="1F214D"/>
              </a:solidFill>
              <a:latin typeface="GHEA Grapalat" panose="02000506050000020003" pitchFamily="50" charset="0"/>
              <a:ea typeface="TT Norms Bold"/>
              <a:cs typeface="TT Norms Bold"/>
              <a:sym typeface="TT Norms Bold"/>
            </a:endParaRPr>
          </a:p>
        </p:txBody>
      </p:sp>
      <p:sp>
        <p:nvSpPr>
          <p:cNvPr id="53" name="TextBox 53"/>
          <p:cNvSpPr txBox="1"/>
          <p:nvPr/>
        </p:nvSpPr>
        <p:spPr>
          <a:xfrm>
            <a:off x="1358372" y="5365582"/>
            <a:ext cx="6073529" cy="320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2520"/>
              </a:lnSpc>
            </a:pPr>
            <a:r>
              <a:rPr lang="en-US" b="1" dirty="0" err="1">
                <a:solidFill>
                  <a:srgbClr val="1F214D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Снижение</a:t>
            </a:r>
            <a:r>
              <a:rPr lang="en-US" b="1" dirty="0">
                <a:solidFill>
                  <a:srgbClr val="1F214D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 </a:t>
            </a:r>
            <a:r>
              <a:rPr lang="en-US" b="1" dirty="0" err="1">
                <a:solidFill>
                  <a:srgbClr val="1F214D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уровня</a:t>
            </a:r>
            <a:r>
              <a:rPr lang="en-US" b="1" dirty="0">
                <a:solidFill>
                  <a:srgbClr val="1F214D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 </a:t>
            </a:r>
            <a:r>
              <a:rPr lang="en-US" b="1" dirty="0" err="1">
                <a:solidFill>
                  <a:srgbClr val="1F214D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теневой</a:t>
            </a:r>
            <a:r>
              <a:rPr lang="en-US" b="1" dirty="0">
                <a:solidFill>
                  <a:srgbClr val="1F214D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 </a:t>
            </a:r>
            <a:r>
              <a:rPr lang="en-US" b="1" dirty="0" err="1">
                <a:solidFill>
                  <a:srgbClr val="1F214D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экономики</a:t>
            </a:r>
            <a:endParaRPr lang="en-US" b="1" dirty="0">
              <a:solidFill>
                <a:srgbClr val="1F214D"/>
              </a:solidFill>
              <a:latin typeface="GHEA Grapalat" panose="02000506050000020003" pitchFamily="50" charset="0"/>
              <a:ea typeface="TT Norms Bold"/>
              <a:cs typeface="TT Norms Bold"/>
              <a:sym typeface="TT Norms Bold"/>
            </a:endParaRPr>
          </a:p>
        </p:txBody>
      </p:sp>
      <p:sp>
        <p:nvSpPr>
          <p:cNvPr id="54" name="TextBox 54"/>
          <p:cNvSpPr txBox="1"/>
          <p:nvPr/>
        </p:nvSpPr>
        <p:spPr>
          <a:xfrm>
            <a:off x="1358371" y="5862320"/>
            <a:ext cx="5799970" cy="320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2519"/>
              </a:lnSpc>
            </a:pPr>
            <a:r>
              <a:rPr lang="en-US" b="1" dirty="0" err="1">
                <a:solidFill>
                  <a:srgbClr val="1F214D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Новые</a:t>
            </a:r>
            <a:r>
              <a:rPr lang="en-US" b="1" dirty="0">
                <a:solidFill>
                  <a:srgbClr val="1F214D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 </a:t>
            </a:r>
            <a:r>
              <a:rPr lang="en-US" b="1" dirty="0" err="1">
                <a:solidFill>
                  <a:srgbClr val="1F214D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рабочие</a:t>
            </a:r>
            <a:r>
              <a:rPr lang="en-US" b="1" dirty="0">
                <a:solidFill>
                  <a:srgbClr val="1F214D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 </a:t>
            </a:r>
            <a:r>
              <a:rPr lang="en-US" b="1" dirty="0" err="1">
                <a:solidFill>
                  <a:srgbClr val="1F214D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места</a:t>
            </a:r>
            <a:endParaRPr lang="en-US" b="1" dirty="0">
              <a:solidFill>
                <a:srgbClr val="1F214D"/>
              </a:solidFill>
              <a:latin typeface="GHEA Grapalat" panose="02000506050000020003" pitchFamily="50" charset="0"/>
              <a:ea typeface="TT Norms Bold"/>
              <a:cs typeface="TT Norms Bold"/>
              <a:sym typeface="TT Norms Bold"/>
            </a:endParaRPr>
          </a:p>
        </p:txBody>
      </p:sp>
      <p:sp>
        <p:nvSpPr>
          <p:cNvPr id="55" name="TextBox 55"/>
          <p:cNvSpPr txBox="1"/>
          <p:nvPr/>
        </p:nvSpPr>
        <p:spPr>
          <a:xfrm>
            <a:off x="782994" y="1257697"/>
            <a:ext cx="8213767" cy="448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3527"/>
              </a:lnSpc>
              <a:spcBef>
                <a:spcPct val="0"/>
              </a:spcBef>
            </a:pPr>
            <a:r>
              <a:rPr lang="en-US" sz="3067" b="1" dirty="0">
                <a:solidFill>
                  <a:srgbClr val="121339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РОЛЬ НАЛОГОВО</a:t>
            </a:r>
            <a:r>
              <a:rPr lang="ru-RU" sz="3067" b="1" dirty="0">
                <a:solidFill>
                  <a:srgbClr val="121339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ГО</a:t>
            </a:r>
            <a:r>
              <a:rPr lang="en-US" sz="3067" b="1" dirty="0">
                <a:solidFill>
                  <a:srgbClr val="121339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 ИНСПЕКТОРА</a:t>
            </a:r>
          </a:p>
        </p:txBody>
      </p:sp>
      <p:sp>
        <p:nvSpPr>
          <p:cNvPr id="56" name="Freeform 22"/>
          <p:cNvSpPr/>
          <p:nvPr/>
        </p:nvSpPr>
        <p:spPr>
          <a:xfrm>
            <a:off x="12320702" y="37366"/>
            <a:ext cx="599345" cy="488466"/>
          </a:xfrm>
          <a:custGeom>
            <a:avLst/>
            <a:gdLst/>
            <a:ahLst/>
            <a:cxnLst/>
            <a:rect l="l" t="t" r="r" b="b"/>
            <a:pathLst>
              <a:path w="899017" h="732699">
                <a:moveTo>
                  <a:pt x="0" y="0"/>
                </a:moveTo>
                <a:lnTo>
                  <a:pt x="899018" y="0"/>
                </a:lnTo>
                <a:lnTo>
                  <a:pt x="899018" y="732699"/>
                </a:lnTo>
                <a:lnTo>
                  <a:pt x="0" y="73269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21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2667000" y="-2667000"/>
            <a:ext cx="6858000" cy="12192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/>
            <a:stretch>
              <a:fillRect l="-12888" r="-12888"/>
            </a:stretch>
          </a:blipFill>
        </p:spPr>
        <p:txBody>
          <a:bodyPr/>
          <a:lstStyle/>
          <a:p>
            <a:endParaRPr lang="ru-RU"/>
          </a:p>
        </p:txBody>
      </p:sp>
      <p:grpSp>
        <p:nvGrpSpPr>
          <p:cNvPr id="3" name="Group 3"/>
          <p:cNvGrpSpPr/>
          <p:nvPr/>
        </p:nvGrpSpPr>
        <p:grpSpPr>
          <a:xfrm>
            <a:off x="8534348" y="-743300"/>
            <a:ext cx="4890194" cy="1867928"/>
            <a:chOff x="0" y="0"/>
            <a:chExt cx="930920" cy="355587"/>
          </a:xfrm>
        </p:grpSpPr>
        <p:sp>
          <p:nvSpPr>
            <p:cNvPr id="4" name="Freeform 4"/>
            <p:cNvSpPr/>
            <p:nvPr/>
          </p:nvSpPr>
          <p:spPr>
            <a:xfrm>
              <a:off x="12460" y="0"/>
              <a:ext cx="906000" cy="355587"/>
            </a:xfrm>
            <a:custGeom>
              <a:avLst/>
              <a:gdLst/>
              <a:ahLst/>
              <a:cxnLst/>
              <a:rect l="l" t="t" r="r" b="b"/>
              <a:pathLst>
                <a:path w="906000" h="355587">
                  <a:moveTo>
                    <a:pt x="683597" y="0"/>
                  </a:moveTo>
                  <a:lnTo>
                    <a:pt x="19203" y="0"/>
                  </a:lnTo>
                  <a:cubicBezTo>
                    <a:pt x="12653" y="0"/>
                    <a:pt x="6598" y="3487"/>
                    <a:pt x="3311" y="9152"/>
                  </a:cubicBezTo>
                  <a:cubicBezTo>
                    <a:pt x="23" y="14817"/>
                    <a:pt x="0" y="21804"/>
                    <a:pt x="3250" y="27491"/>
                  </a:cubicBezTo>
                  <a:lnTo>
                    <a:pt x="175030" y="328096"/>
                  </a:lnTo>
                  <a:cubicBezTo>
                    <a:pt x="184745" y="345096"/>
                    <a:pt x="202823" y="355587"/>
                    <a:pt x="222403" y="355587"/>
                  </a:cubicBezTo>
                  <a:lnTo>
                    <a:pt x="886797" y="355587"/>
                  </a:lnTo>
                  <a:cubicBezTo>
                    <a:pt x="893347" y="355587"/>
                    <a:pt x="899402" y="352101"/>
                    <a:pt x="902689" y="346435"/>
                  </a:cubicBezTo>
                  <a:cubicBezTo>
                    <a:pt x="905977" y="340770"/>
                    <a:pt x="906000" y="333783"/>
                    <a:pt x="902750" y="328096"/>
                  </a:cubicBezTo>
                  <a:lnTo>
                    <a:pt x="730970" y="27491"/>
                  </a:lnTo>
                  <a:cubicBezTo>
                    <a:pt x="721255" y="10491"/>
                    <a:pt x="703177" y="0"/>
                    <a:pt x="683597" y="0"/>
                  </a:cubicBezTo>
                  <a:close/>
                </a:path>
              </a:pathLst>
            </a:custGeom>
            <a:solidFill>
              <a:srgbClr val="7B7575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01600" y="-66675"/>
              <a:ext cx="727720" cy="42226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2500"/>
                </a:lnSpc>
              </a:pPr>
              <a:endParaRPr sz="1200">
                <a:solidFill>
                  <a:prstClr val="black"/>
                </a:solidFill>
                <a:latin typeface="GHEA Grapalat" panose="02000506050000020003" pitchFamily="50" charset="0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 rot="2203448">
            <a:off x="10724797" y="-378042"/>
            <a:ext cx="1600907" cy="1639154"/>
          </a:xfrm>
          <a:custGeom>
            <a:avLst/>
            <a:gdLst/>
            <a:ahLst/>
            <a:cxnLst/>
            <a:rect l="l" t="t" r="r" b="b"/>
            <a:pathLst>
              <a:path w="2401361" h="2458731">
                <a:moveTo>
                  <a:pt x="0" y="0"/>
                </a:moveTo>
                <a:lnTo>
                  <a:pt x="2401360" y="0"/>
                </a:lnTo>
                <a:lnTo>
                  <a:pt x="2401360" y="2458731"/>
                </a:lnTo>
                <a:lnTo>
                  <a:pt x="0" y="245873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grpSp>
        <p:nvGrpSpPr>
          <p:cNvPr id="7" name="Group 7"/>
          <p:cNvGrpSpPr/>
          <p:nvPr/>
        </p:nvGrpSpPr>
        <p:grpSpPr>
          <a:xfrm>
            <a:off x="-1881476" y="-1106645"/>
            <a:ext cx="12253143" cy="2146849"/>
            <a:chOff x="0" y="0"/>
            <a:chExt cx="1673415" cy="293196"/>
          </a:xfrm>
        </p:grpSpPr>
        <p:sp>
          <p:nvSpPr>
            <p:cNvPr id="8" name="Freeform 8"/>
            <p:cNvSpPr/>
            <p:nvPr/>
          </p:nvSpPr>
          <p:spPr>
            <a:xfrm>
              <a:off x="6572" y="0"/>
              <a:ext cx="1660272" cy="293196"/>
            </a:xfrm>
            <a:custGeom>
              <a:avLst/>
              <a:gdLst/>
              <a:ahLst/>
              <a:cxnLst/>
              <a:rect l="l" t="t" r="r" b="b"/>
              <a:pathLst>
                <a:path w="1660272" h="293196">
                  <a:moveTo>
                    <a:pt x="211371" y="0"/>
                  </a:moveTo>
                  <a:lnTo>
                    <a:pt x="1652101" y="0"/>
                  </a:lnTo>
                  <a:cubicBezTo>
                    <a:pt x="1654973" y="0"/>
                    <a:pt x="1657607" y="1594"/>
                    <a:pt x="1658940" y="4139"/>
                  </a:cubicBezTo>
                  <a:cubicBezTo>
                    <a:pt x="1660272" y="6683"/>
                    <a:pt x="1660082" y="9757"/>
                    <a:pt x="1658446" y="12117"/>
                  </a:cubicBezTo>
                  <a:lnTo>
                    <a:pt x="1472041" y="281079"/>
                  </a:lnTo>
                  <a:cubicBezTo>
                    <a:pt x="1466781" y="288668"/>
                    <a:pt x="1458135" y="293196"/>
                    <a:pt x="1448901" y="293196"/>
                  </a:cubicBezTo>
                  <a:lnTo>
                    <a:pt x="8171" y="293196"/>
                  </a:lnTo>
                  <a:cubicBezTo>
                    <a:pt x="5299" y="293196"/>
                    <a:pt x="2664" y="291601"/>
                    <a:pt x="1332" y="289057"/>
                  </a:cubicBezTo>
                  <a:cubicBezTo>
                    <a:pt x="0" y="286513"/>
                    <a:pt x="190" y="283439"/>
                    <a:pt x="1826" y="281079"/>
                  </a:cubicBezTo>
                  <a:lnTo>
                    <a:pt x="188230" y="12117"/>
                  </a:lnTo>
                  <a:cubicBezTo>
                    <a:pt x="193490" y="4528"/>
                    <a:pt x="202137" y="0"/>
                    <a:pt x="211371" y="0"/>
                  </a:cubicBezTo>
                  <a:close/>
                </a:path>
              </a:pathLst>
            </a:custGeom>
            <a:solidFill>
              <a:srgbClr val="1F214D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01600" y="-66675"/>
              <a:ext cx="1470215" cy="35987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2500"/>
                </a:lnSpc>
              </a:pPr>
              <a:endParaRPr sz="1200">
                <a:solidFill>
                  <a:prstClr val="black"/>
                </a:solidFill>
                <a:latin typeface="GHEA Grapalat" panose="02000506050000020003" pitchFamily="50" charset="0"/>
              </a:endParaRPr>
            </a:p>
          </p:txBody>
        </p:sp>
      </p:grpSp>
      <p:sp>
        <p:nvSpPr>
          <p:cNvPr id="10" name="Freeform 10"/>
          <p:cNvSpPr/>
          <p:nvPr/>
        </p:nvSpPr>
        <p:spPr>
          <a:xfrm rot="-4021186" flipH="1">
            <a:off x="-1540034" y="-1144609"/>
            <a:ext cx="4451667" cy="1741715"/>
          </a:xfrm>
          <a:custGeom>
            <a:avLst/>
            <a:gdLst/>
            <a:ahLst/>
            <a:cxnLst/>
            <a:rect l="l" t="t" r="r" b="b"/>
            <a:pathLst>
              <a:path w="6677500" h="2612572">
                <a:moveTo>
                  <a:pt x="6677500" y="0"/>
                </a:moveTo>
                <a:lnTo>
                  <a:pt x="0" y="0"/>
                </a:lnTo>
                <a:lnTo>
                  <a:pt x="0" y="2612572"/>
                </a:lnTo>
                <a:lnTo>
                  <a:pt x="6677500" y="2612572"/>
                </a:lnTo>
                <a:lnTo>
                  <a:pt x="6677500" y="0"/>
                </a:lnTo>
                <a:close/>
              </a:path>
            </a:pathLst>
          </a:custGeom>
          <a:blipFill>
            <a:blip r:embed="rId5">
              <a:alphaModFix amt="50000"/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>
          <a:xfrm>
            <a:off x="5143626" y="5543815"/>
            <a:ext cx="585333" cy="504849"/>
          </a:xfrm>
          <a:custGeom>
            <a:avLst/>
            <a:gdLst/>
            <a:ahLst/>
            <a:cxnLst/>
            <a:rect l="l" t="t" r="r" b="b"/>
            <a:pathLst>
              <a:path w="877999" h="757274">
                <a:moveTo>
                  <a:pt x="0" y="0"/>
                </a:moveTo>
                <a:lnTo>
                  <a:pt x="877999" y="0"/>
                </a:lnTo>
                <a:lnTo>
                  <a:pt x="877999" y="757274"/>
                </a:lnTo>
                <a:lnTo>
                  <a:pt x="0" y="7572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2" name="Freeform 12"/>
          <p:cNvSpPr/>
          <p:nvPr/>
        </p:nvSpPr>
        <p:spPr>
          <a:xfrm>
            <a:off x="-258251" y="6648450"/>
            <a:ext cx="11764451" cy="1104109"/>
          </a:xfrm>
          <a:custGeom>
            <a:avLst/>
            <a:gdLst/>
            <a:ahLst/>
            <a:cxnLst/>
            <a:rect l="l" t="t" r="r" b="b"/>
            <a:pathLst>
              <a:path w="17646676" h="1656163">
                <a:moveTo>
                  <a:pt x="0" y="0"/>
                </a:moveTo>
                <a:lnTo>
                  <a:pt x="17646676" y="0"/>
                </a:lnTo>
                <a:lnTo>
                  <a:pt x="17646676" y="1656163"/>
                </a:lnTo>
                <a:lnTo>
                  <a:pt x="0" y="165616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 t="-290245"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3" name="Freeform 13"/>
          <p:cNvSpPr/>
          <p:nvPr/>
        </p:nvSpPr>
        <p:spPr>
          <a:xfrm>
            <a:off x="9043501" y="-2340254"/>
            <a:ext cx="1328166" cy="2743200"/>
          </a:xfrm>
          <a:custGeom>
            <a:avLst/>
            <a:gdLst/>
            <a:ahLst/>
            <a:cxnLst/>
            <a:rect l="l" t="t" r="r" b="b"/>
            <a:pathLst>
              <a:path w="1992249" h="4114800">
                <a:moveTo>
                  <a:pt x="0" y="0"/>
                </a:moveTo>
                <a:lnTo>
                  <a:pt x="1992249" y="0"/>
                </a:lnTo>
                <a:lnTo>
                  <a:pt x="19922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4" name="Freeform 14"/>
          <p:cNvSpPr/>
          <p:nvPr/>
        </p:nvSpPr>
        <p:spPr>
          <a:xfrm>
            <a:off x="-922333" y="5898291"/>
            <a:ext cx="1328166" cy="2743200"/>
          </a:xfrm>
          <a:custGeom>
            <a:avLst/>
            <a:gdLst/>
            <a:ahLst/>
            <a:cxnLst/>
            <a:rect l="l" t="t" r="r" b="b"/>
            <a:pathLst>
              <a:path w="1992249" h="4114800">
                <a:moveTo>
                  <a:pt x="0" y="0"/>
                </a:moveTo>
                <a:lnTo>
                  <a:pt x="1992249" y="0"/>
                </a:lnTo>
                <a:lnTo>
                  <a:pt x="19922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5" name="Freeform 15"/>
          <p:cNvSpPr/>
          <p:nvPr/>
        </p:nvSpPr>
        <p:spPr>
          <a:xfrm>
            <a:off x="2552471" y="4532157"/>
            <a:ext cx="585333" cy="504849"/>
          </a:xfrm>
          <a:custGeom>
            <a:avLst/>
            <a:gdLst/>
            <a:ahLst/>
            <a:cxnLst/>
            <a:rect l="l" t="t" r="r" b="b"/>
            <a:pathLst>
              <a:path w="877999" h="757274">
                <a:moveTo>
                  <a:pt x="0" y="0"/>
                </a:moveTo>
                <a:lnTo>
                  <a:pt x="877999" y="0"/>
                </a:lnTo>
                <a:lnTo>
                  <a:pt x="877999" y="757274"/>
                </a:lnTo>
                <a:lnTo>
                  <a:pt x="0" y="757274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6" name="Freeform 16"/>
          <p:cNvSpPr/>
          <p:nvPr/>
        </p:nvSpPr>
        <p:spPr>
          <a:xfrm>
            <a:off x="5518873" y="4598926"/>
            <a:ext cx="545544" cy="538850"/>
          </a:xfrm>
          <a:custGeom>
            <a:avLst/>
            <a:gdLst/>
            <a:ahLst/>
            <a:cxnLst/>
            <a:rect l="l" t="t" r="r" b="b"/>
            <a:pathLst>
              <a:path w="818316" h="808275">
                <a:moveTo>
                  <a:pt x="0" y="0"/>
                </a:moveTo>
                <a:lnTo>
                  <a:pt x="818316" y="0"/>
                </a:lnTo>
                <a:lnTo>
                  <a:pt x="818316" y="808275"/>
                </a:lnTo>
                <a:lnTo>
                  <a:pt x="0" y="808275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tretch>
              <a:fillRect l="-1712" t="-1797" r="-1641" b="-2839"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7" name="Freeform 17"/>
          <p:cNvSpPr/>
          <p:nvPr/>
        </p:nvSpPr>
        <p:spPr>
          <a:xfrm>
            <a:off x="8970417" y="4784581"/>
            <a:ext cx="563838" cy="486311"/>
          </a:xfrm>
          <a:custGeom>
            <a:avLst/>
            <a:gdLst/>
            <a:ahLst/>
            <a:cxnLst/>
            <a:rect l="l" t="t" r="r" b="b"/>
            <a:pathLst>
              <a:path w="845757" h="729466">
                <a:moveTo>
                  <a:pt x="0" y="0"/>
                </a:moveTo>
                <a:lnTo>
                  <a:pt x="845757" y="0"/>
                </a:lnTo>
                <a:lnTo>
                  <a:pt x="845757" y="729466"/>
                </a:lnTo>
                <a:lnTo>
                  <a:pt x="0" y="729466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grpSp>
        <p:nvGrpSpPr>
          <p:cNvPr id="18" name="Group 18"/>
          <p:cNvGrpSpPr/>
          <p:nvPr/>
        </p:nvGrpSpPr>
        <p:grpSpPr>
          <a:xfrm>
            <a:off x="644993" y="6813163"/>
            <a:ext cx="12450251" cy="49583"/>
            <a:chOff x="0" y="0"/>
            <a:chExt cx="1651579" cy="6577"/>
          </a:xfrm>
        </p:grpSpPr>
        <p:sp>
          <p:nvSpPr>
            <p:cNvPr id="19" name="Freeform 19"/>
            <p:cNvSpPr/>
            <p:nvPr/>
          </p:nvSpPr>
          <p:spPr>
            <a:xfrm>
              <a:off x="12234" y="0"/>
              <a:ext cx="1627111" cy="6577"/>
            </a:xfrm>
            <a:custGeom>
              <a:avLst/>
              <a:gdLst/>
              <a:ahLst/>
              <a:cxnLst/>
              <a:rect l="l" t="t" r="r" b="b"/>
              <a:pathLst>
                <a:path w="1627111" h="6577">
                  <a:moveTo>
                    <a:pt x="1423708" y="0"/>
                  </a:moveTo>
                  <a:lnTo>
                    <a:pt x="203" y="0"/>
                  </a:lnTo>
                  <a:cubicBezTo>
                    <a:pt x="93" y="0"/>
                    <a:pt x="3" y="88"/>
                    <a:pt x="1" y="198"/>
                  </a:cubicBezTo>
                  <a:cubicBezTo>
                    <a:pt x="0" y="308"/>
                    <a:pt x="86" y="399"/>
                    <a:pt x="196" y="402"/>
                  </a:cubicBezTo>
                  <a:lnTo>
                    <a:pt x="178536" y="6175"/>
                  </a:lnTo>
                  <a:cubicBezTo>
                    <a:pt x="186822" y="6443"/>
                    <a:pt x="195112" y="6577"/>
                    <a:pt x="203403" y="6577"/>
                  </a:cubicBezTo>
                  <a:lnTo>
                    <a:pt x="1626908" y="6577"/>
                  </a:lnTo>
                  <a:cubicBezTo>
                    <a:pt x="1627018" y="6577"/>
                    <a:pt x="1627107" y="6489"/>
                    <a:pt x="1627109" y="6380"/>
                  </a:cubicBezTo>
                  <a:cubicBezTo>
                    <a:pt x="1627111" y="6270"/>
                    <a:pt x="1627024" y="6179"/>
                    <a:pt x="1626914" y="6175"/>
                  </a:cubicBezTo>
                  <a:lnTo>
                    <a:pt x="1448575" y="402"/>
                  </a:lnTo>
                  <a:cubicBezTo>
                    <a:pt x="1440288" y="134"/>
                    <a:pt x="1431998" y="0"/>
                    <a:pt x="1423708" y="0"/>
                  </a:cubicBezTo>
                  <a:close/>
                </a:path>
              </a:pathLst>
            </a:custGeom>
            <a:solidFill>
              <a:srgbClr val="7B7575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01600" y="-66675"/>
              <a:ext cx="1448379" cy="7325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2500"/>
                </a:lnSpc>
              </a:pPr>
              <a:endParaRPr sz="1200">
                <a:solidFill>
                  <a:prstClr val="black"/>
                </a:solidFill>
                <a:latin typeface="GHEA Grapalat" panose="02000506050000020003" pitchFamily="50" charset="0"/>
              </a:endParaRPr>
            </a:p>
          </p:txBody>
        </p:sp>
      </p:grpSp>
      <p:sp>
        <p:nvSpPr>
          <p:cNvPr id="21" name="Freeform 21"/>
          <p:cNvSpPr/>
          <p:nvPr/>
        </p:nvSpPr>
        <p:spPr>
          <a:xfrm>
            <a:off x="1523947" y="1833844"/>
            <a:ext cx="591694" cy="563179"/>
          </a:xfrm>
          <a:custGeom>
            <a:avLst/>
            <a:gdLst/>
            <a:ahLst/>
            <a:cxnLst/>
            <a:rect l="l" t="t" r="r" b="b"/>
            <a:pathLst>
              <a:path w="887541" h="844768">
                <a:moveTo>
                  <a:pt x="0" y="0"/>
                </a:moveTo>
                <a:lnTo>
                  <a:pt x="887542" y="0"/>
                </a:lnTo>
                <a:lnTo>
                  <a:pt x="887542" y="844768"/>
                </a:lnTo>
                <a:lnTo>
                  <a:pt x="0" y="844768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22" name="Freeform 22"/>
          <p:cNvSpPr/>
          <p:nvPr/>
        </p:nvSpPr>
        <p:spPr>
          <a:xfrm>
            <a:off x="5728959" y="1996038"/>
            <a:ext cx="517716" cy="477449"/>
          </a:xfrm>
          <a:custGeom>
            <a:avLst/>
            <a:gdLst/>
            <a:ahLst/>
            <a:cxnLst/>
            <a:rect l="l" t="t" r="r" b="b"/>
            <a:pathLst>
              <a:path w="776574" h="716174">
                <a:moveTo>
                  <a:pt x="0" y="0"/>
                </a:moveTo>
                <a:lnTo>
                  <a:pt x="776574" y="0"/>
                </a:lnTo>
                <a:lnTo>
                  <a:pt x="776574" y="716174"/>
                </a:lnTo>
                <a:lnTo>
                  <a:pt x="0" y="716174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23" name="Freeform 23"/>
          <p:cNvSpPr/>
          <p:nvPr/>
        </p:nvSpPr>
        <p:spPr>
          <a:xfrm>
            <a:off x="9859825" y="1996038"/>
            <a:ext cx="533766" cy="529096"/>
          </a:xfrm>
          <a:custGeom>
            <a:avLst/>
            <a:gdLst/>
            <a:ahLst/>
            <a:cxnLst/>
            <a:rect l="l" t="t" r="r" b="b"/>
            <a:pathLst>
              <a:path w="800649" h="793644">
                <a:moveTo>
                  <a:pt x="0" y="0"/>
                </a:moveTo>
                <a:lnTo>
                  <a:pt x="800649" y="0"/>
                </a:lnTo>
                <a:lnTo>
                  <a:pt x="800649" y="793644"/>
                </a:lnTo>
                <a:lnTo>
                  <a:pt x="0" y="793644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=""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24" name="Freeform 24"/>
          <p:cNvSpPr/>
          <p:nvPr/>
        </p:nvSpPr>
        <p:spPr>
          <a:xfrm>
            <a:off x="10592722" y="5899538"/>
            <a:ext cx="1419943" cy="545325"/>
          </a:xfrm>
          <a:custGeom>
            <a:avLst/>
            <a:gdLst/>
            <a:ahLst/>
            <a:cxnLst/>
            <a:rect l="l" t="t" r="r" b="b"/>
            <a:pathLst>
              <a:path w="2129914" h="817988">
                <a:moveTo>
                  <a:pt x="0" y="0"/>
                </a:moveTo>
                <a:lnTo>
                  <a:pt x="2129914" y="0"/>
                </a:lnTo>
                <a:lnTo>
                  <a:pt x="2129914" y="817988"/>
                </a:lnTo>
                <a:lnTo>
                  <a:pt x="0" y="817988"/>
                </a:lnTo>
                <a:lnTo>
                  <a:pt x="0" y="0"/>
                </a:lnTo>
                <a:close/>
              </a:path>
            </a:pathLst>
          </a:custGeom>
          <a:blipFill>
            <a:blip r:embed="rId25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25" name="TextBox 25"/>
          <p:cNvSpPr txBox="1"/>
          <p:nvPr/>
        </p:nvSpPr>
        <p:spPr>
          <a:xfrm>
            <a:off x="660400" y="3732956"/>
            <a:ext cx="10845799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4440"/>
              </a:lnSpc>
              <a:spcBef>
                <a:spcPct val="0"/>
              </a:spcBef>
            </a:pPr>
            <a:r>
              <a:rPr lang="en-US" sz="3334" b="1" dirty="0" err="1">
                <a:solidFill>
                  <a:srgbClr val="121339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Цифровизация</a:t>
            </a:r>
            <a:r>
              <a:rPr lang="en-US" sz="3334" b="1" dirty="0">
                <a:solidFill>
                  <a:srgbClr val="121339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 и </a:t>
            </a:r>
            <a:r>
              <a:rPr lang="en-US" sz="3334" b="1" dirty="0" err="1">
                <a:solidFill>
                  <a:srgbClr val="121339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инновации</a:t>
            </a:r>
            <a:endParaRPr lang="en-US" sz="3334" b="1" dirty="0">
              <a:solidFill>
                <a:srgbClr val="121339"/>
              </a:solidFill>
              <a:latin typeface="GHEA Grapalat" panose="02000506050000020003" pitchFamily="50" charset="0"/>
              <a:ea typeface="TT Norms Bold"/>
              <a:cs typeface="TT Norms Bold"/>
              <a:sym typeface="TT Norms Bold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1764916" y="5406293"/>
            <a:ext cx="2043073" cy="807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071"/>
              </a:lnSpc>
            </a:pPr>
            <a:r>
              <a:rPr lang="en-US" sz="1667" b="1" dirty="0" err="1">
                <a:solidFill>
                  <a:srgbClr val="002060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Высокий</a:t>
            </a:r>
            <a:r>
              <a:rPr lang="en-US" sz="1667" b="1" dirty="0">
                <a:solidFill>
                  <a:srgbClr val="002060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 </a:t>
            </a:r>
            <a:r>
              <a:rPr lang="en-US" sz="1667" b="1" dirty="0" err="1">
                <a:solidFill>
                  <a:srgbClr val="002060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уровень</a:t>
            </a:r>
            <a:r>
              <a:rPr lang="en-US" sz="1667" b="1" dirty="0">
                <a:solidFill>
                  <a:srgbClr val="002060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 </a:t>
            </a:r>
            <a:r>
              <a:rPr lang="en-US" sz="1667" b="1" dirty="0" err="1">
                <a:solidFill>
                  <a:srgbClr val="002060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цифровизации</a:t>
            </a:r>
            <a:r>
              <a:rPr lang="en-US" sz="1667" b="1" dirty="0">
                <a:solidFill>
                  <a:srgbClr val="002060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 </a:t>
            </a:r>
            <a:r>
              <a:rPr lang="en-US" sz="1667" b="1" dirty="0" err="1">
                <a:solidFill>
                  <a:srgbClr val="002060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налоговой</a:t>
            </a:r>
            <a:r>
              <a:rPr lang="en-US" sz="1667" b="1" dirty="0">
                <a:solidFill>
                  <a:srgbClr val="002060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 </a:t>
            </a:r>
            <a:r>
              <a:rPr lang="en-US" sz="1667" b="1" dirty="0" err="1">
                <a:solidFill>
                  <a:srgbClr val="002060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системы</a:t>
            </a:r>
            <a:endParaRPr lang="en-US" sz="1667" b="1" dirty="0">
              <a:solidFill>
                <a:srgbClr val="002060"/>
              </a:solidFill>
              <a:latin typeface="GHEA Grapalat" panose="02000506050000020003" pitchFamily="50" charset="0"/>
              <a:ea typeface="TT Norms Bold"/>
              <a:cs typeface="TT Norms Bold"/>
              <a:sym typeface="TT Norms Bold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4751098" y="5535976"/>
            <a:ext cx="2119020" cy="807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071"/>
              </a:lnSpc>
            </a:pPr>
            <a:r>
              <a:rPr lang="en-US" sz="1667" b="1" dirty="0" err="1">
                <a:solidFill>
                  <a:srgbClr val="002060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Снижение</a:t>
            </a:r>
            <a:r>
              <a:rPr lang="en-US" sz="1667" b="1" dirty="0">
                <a:solidFill>
                  <a:srgbClr val="002060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 </a:t>
            </a:r>
            <a:r>
              <a:rPr lang="en-US" sz="1667" b="1" dirty="0" err="1">
                <a:solidFill>
                  <a:srgbClr val="002060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коррупционных</a:t>
            </a:r>
            <a:r>
              <a:rPr lang="en-US" sz="1667" b="1" dirty="0">
                <a:solidFill>
                  <a:srgbClr val="002060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 </a:t>
            </a:r>
            <a:r>
              <a:rPr lang="en-US" sz="1667" b="1" dirty="0" err="1">
                <a:solidFill>
                  <a:srgbClr val="002060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рисков</a:t>
            </a:r>
            <a:endParaRPr lang="en-US" sz="1667" b="1" dirty="0">
              <a:solidFill>
                <a:srgbClr val="002060"/>
              </a:solidFill>
              <a:latin typeface="GHEA Grapalat" panose="02000506050000020003" pitchFamily="50" charset="0"/>
              <a:ea typeface="TT Norms Bold"/>
              <a:cs typeface="TT Norms Bold"/>
              <a:sym typeface="TT Norms Bold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8133005" y="5406293"/>
            <a:ext cx="2238662" cy="807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071"/>
              </a:lnSpc>
            </a:pPr>
            <a:r>
              <a:rPr lang="en-US" sz="1667" b="1" dirty="0" err="1">
                <a:solidFill>
                  <a:srgbClr val="002060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Повышение</a:t>
            </a:r>
            <a:r>
              <a:rPr lang="en-US" sz="1667" b="1" dirty="0">
                <a:solidFill>
                  <a:srgbClr val="002060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 </a:t>
            </a:r>
            <a:r>
              <a:rPr lang="en-US" sz="1667" b="1" dirty="0" err="1">
                <a:solidFill>
                  <a:srgbClr val="002060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качества</a:t>
            </a:r>
            <a:r>
              <a:rPr lang="en-US" sz="1667" b="1" dirty="0">
                <a:solidFill>
                  <a:srgbClr val="002060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 </a:t>
            </a:r>
            <a:r>
              <a:rPr lang="en-US" sz="1667" b="1" dirty="0" err="1">
                <a:solidFill>
                  <a:srgbClr val="002060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обслуживания</a:t>
            </a:r>
            <a:r>
              <a:rPr lang="en-US" sz="1667" b="1" dirty="0">
                <a:solidFill>
                  <a:srgbClr val="002060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 </a:t>
            </a:r>
            <a:r>
              <a:rPr lang="en-US" sz="1667" b="1" dirty="0" err="1">
                <a:solidFill>
                  <a:srgbClr val="002060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налогоплательщиков</a:t>
            </a:r>
            <a:endParaRPr lang="en-US" sz="1667" b="1" dirty="0">
              <a:solidFill>
                <a:srgbClr val="002060"/>
              </a:solidFill>
              <a:latin typeface="GHEA Grapalat" panose="02000506050000020003" pitchFamily="50" charset="0"/>
              <a:ea typeface="TT Norms Bold"/>
              <a:cs typeface="TT Norms Bold"/>
              <a:sym typeface="TT Norms Bold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1155467" y="383343"/>
            <a:ext cx="7938003" cy="448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3527"/>
              </a:lnSpc>
            </a:pPr>
            <a:r>
              <a:rPr lang="en-US" sz="3067" b="1">
                <a:solidFill>
                  <a:srgbClr val="C8C8C8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НАЛОГОВЫЙ ИНСПЕКТОР СЕГОДНЯ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660401" y="1247427"/>
            <a:ext cx="10845799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4440"/>
              </a:lnSpc>
              <a:spcBef>
                <a:spcPct val="0"/>
              </a:spcBef>
            </a:pPr>
            <a:r>
              <a:rPr lang="en-US" sz="3334" b="1" dirty="0" err="1">
                <a:solidFill>
                  <a:srgbClr val="121339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Наши</a:t>
            </a:r>
            <a:r>
              <a:rPr lang="en-US" sz="3334" b="1" dirty="0">
                <a:solidFill>
                  <a:srgbClr val="121339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 </a:t>
            </a:r>
            <a:r>
              <a:rPr lang="en-US" sz="3334" b="1" dirty="0" err="1">
                <a:solidFill>
                  <a:srgbClr val="121339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главные</a:t>
            </a:r>
            <a:r>
              <a:rPr lang="en-US" sz="3334" b="1" dirty="0">
                <a:solidFill>
                  <a:srgbClr val="121339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 </a:t>
            </a:r>
            <a:r>
              <a:rPr lang="en-US" sz="3334" b="1" dirty="0" err="1">
                <a:solidFill>
                  <a:srgbClr val="121339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ориентиры</a:t>
            </a:r>
            <a:endParaRPr lang="en-US" sz="3334" b="1" dirty="0">
              <a:solidFill>
                <a:srgbClr val="121339"/>
              </a:solidFill>
              <a:latin typeface="GHEA Grapalat" panose="02000506050000020003" pitchFamily="50" charset="0"/>
              <a:ea typeface="TT Norms Bold"/>
              <a:cs typeface="TT Norms Bold"/>
              <a:sym typeface="TT Norms Bold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507096" y="2622453"/>
            <a:ext cx="3217091" cy="961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500"/>
              </a:lnSpc>
              <a:spcBef>
                <a:spcPct val="0"/>
              </a:spcBef>
            </a:pPr>
            <a:r>
              <a:rPr lang="en-US" sz="1667" b="1" dirty="0" err="1">
                <a:solidFill>
                  <a:srgbClr val="002060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Честные</a:t>
            </a:r>
            <a:r>
              <a:rPr lang="en-US" sz="1667" b="1" dirty="0">
                <a:solidFill>
                  <a:srgbClr val="002060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, </a:t>
            </a:r>
            <a:r>
              <a:rPr lang="en-US" sz="1667" b="1" dirty="0" err="1">
                <a:solidFill>
                  <a:srgbClr val="002060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прозрачные</a:t>
            </a:r>
            <a:r>
              <a:rPr lang="en-US" sz="1667" b="1" dirty="0">
                <a:solidFill>
                  <a:srgbClr val="002060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 и </a:t>
            </a:r>
            <a:r>
              <a:rPr lang="en-US" sz="1667" b="1" dirty="0" err="1">
                <a:solidFill>
                  <a:srgbClr val="002060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доверительные</a:t>
            </a:r>
            <a:r>
              <a:rPr lang="en-US" sz="1667" b="1" dirty="0">
                <a:solidFill>
                  <a:srgbClr val="002060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 </a:t>
            </a:r>
            <a:r>
              <a:rPr lang="en-US" sz="1667" b="1" dirty="0" err="1">
                <a:solidFill>
                  <a:srgbClr val="002060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отношения</a:t>
            </a:r>
            <a:r>
              <a:rPr lang="en-US" sz="1667" b="1" dirty="0">
                <a:solidFill>
                  <a:srgbClr val="002060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 с </a:t>
            </a:r>
            <a:r>
              <a:rPr lang="en-US" sz="1667" b="1" dirty="0" err="1">
                <a:solidFill>
                  <a:srgbClr val="002060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налогоплательщиками</a:t>
            </a:r>
            <a:endParaRPr lang="en-US" sz="1667" b="1" dirty="0">
              <a:solidFill>
                <a:srgbClr val="002060"/>
              </a:solidFill>
              <a:latin typeface="GHEA Grapalat" panose="02000506050000020003" pitchFamily="50" charset="0"/>
              <a:ea typeface="TT Norms Bold"/>
              <a:cs typeface="TT Norms Bold"/>
              <a:sym typeface="TT Norms Bold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4286254" y="2622453"/>
            <a:ext cx="3556326" cy="961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500"/>
              </a:lnSpc>
              <a:spcBef>
                <a:spcPct val="0"/>
              </a:spcBef>
            </a:pPr>
            <a:r>
              <a:rPr lang="en-US" sz="1667" b="1" dirty="0" err="1">
                <a:solidFill>
                  <a:srgbClr val="002060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Воспринимание</a:t>
            </a:r>
            <a:r>
              <a:rPr lang="en-US" sz="1667" b="1" dirty="0">
                <a:solidFill>
                  <a:srgbClr val="002060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 </a:t>
            </a:r>
            <a:r>
              <a:rPr lang="en-US" sz="1667" b="1" dirty="0" err="1">
                <a:solidFill>
                  <a:srgbClr val="002060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проблемы</a:t>
            </a:r>
            <a:r>
              <a:rPr lang="en-US" sz="1667" b="1" dirty="0">
                <a:solidFill>
                  <a:srgbClr val="002060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 </a:t>
            </a:r>
            <a:r>
              <a:rPr lang="en-US" sz="1667" b="1" dirty="0" err="1">
                <a:solidFill>
                  <a:srgbClr val="002060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налогоплательщика</a:t>
            </a:r>
            <a:r>
              <a:rPr lang="en-US" sz="1667" b="1" dirty="0">
                <a:solidFill>
                  <a:srgbClr val="002060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  </a:t>
            </a:r>
            <a:r>
              <a:rPr lang="en-US" sz="1667" b="1" dirty="0" err="1">
                <a:solidFill>
                  <a:srgbClr val="002060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как</a:t>
            </a:r>
            <a:r>
              <a:rPr lang="en-US" sz="1667" b="1" dirty="0">
                <a:solidFill>
                  <a:srgbClr val="002060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 </a:t>
            </a:r>
            <a:r>
              <a:rPr lang="en-US" sz="1667" b="1" dirty="0" err="1">
                <a:solidFill>
                  <a:srgbClr val="002060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наши</a:t>
            </a:r>
            <a:r>
              <a:rPr lang="en-US" sz="1667" b="1" dirty="0">
                <a:solidFill>
                  <a:srgbClr val="002060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 </a:t>
            </a:r>
            <a:r>
              <a:rPr lang="en-US" sz="1667" b="1" dirty="0" err="1">
                <a:solidFill>
                  <a:srgbClr val="002060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собственные</a:t>
            </a:r>
            <a:endParaRPr lang="en-US" sz="1667" b="1" dirty="0">
              <a:solidFill>
                <a:srgbClr val="002060"/>
              </a:solidFill>
              <a:latin typeface="GHEA Grapalat" panose="02000506050000020003" pitchFamily="50" charset="0"/>
              <a:ea typeface="TT Norms Bold"/>
              <a:cs typeface="TT Norms Bold"/>
              <a:sym typeface="TT Norms Bold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8133005" y="2622453"/>
            <a:ext cx="3879660" cy="961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500"/>
              </a:lnSpc>
              <a:spcBef>
                <a:spcPct val="0"/>
              </a:spcBef>
            </a:pPr>
            <a:r>
              <a:rPr lang="en-US" sz="1667" b="1" dirty="0" err="1">
                <a:solidFill>
                  <a:srgbClr val="002060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Повышение</a:t>
            </a:r>
            <a:r>
              <a:rPr lang="en-US" sz="1667" b="1" dirty="0">
                <a:solidFill>
                  <a:srgbClr val="002060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 </a:t>
            </a:r>
            <a:r>
              <a:rPr lang="en-US" sz="1667" b="1" dirty="0" err="1">
                <a:solidFill>
                  <a:srgbClr val="002060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уровня</a:t>
            </a:r>
            <a:r>
              <a:rPr lang="en-US" sz="1667" b="1" dirty="0">
                <a:solidFill>
                  <a:srgbClr val="002060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 </a:t>
            </a:r>
            <a:r>
              <a:rPr lang="en-US" sz="1667" b="1" dirty="0" err="1">
                <a:solidFill>
                  <a:srgbClr val="002060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доверия</a:t>
            </a:r>
            <a:r>
              <a:rPr lang="en-US" sz="1667" b="1" dirty="0">
                <a:solidFill>
                  <a:srgbClr val="002060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 </a:t>
            </a:r>
            <a:r>
              <a:rPr lang="en-US" sz="1667" b="1" dirty="0" err="1">
                <a:solidFill>
                  <a:srgbClr val="002060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налоговой</a:t>
            </a:r>
            <a:r>
              <a:rPr lang="en-US" sz="1667" b="1" dirty="0">
                <a:solidFill>
                  <a:srgbClr val="002060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 </a:t>
            </a:r>
            <a:r>
              <a:rPr lang="en-US" sz="1667" b="1" dirty="0" err="1">
                <a:solidFill>
                  <a:srgbClr val="002060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службы</a:t>
            </a:r>
            <a:r>
              <a:rPr lang="en-US" sz="1667" b="1" dirty="0">
                <a:solidFill>
                  <a:srgbClr val="002060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 </a:t>
            </a:r>
            <a:r>
              <a:rPr lang="en-US" sz="1667" b="1" dirty="0" err="1">
                <a:solidFill>
                  <a:srgbClr val="002060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со</a:t>
            </a:r>
            <a:r>
              <a:rPr lang="en-US" sz="1667" b="1" dirty="0">
                <a:solidFill>
                  <a:srgbClr val="002060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 </a:t>
            </a:r>
            <a:r>
              <a:rPr lang="en-US" sz="1667" b="1" dirty="0" err="1">
                <a:solidFill>
                  <a:srgbClr val="002060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стороны</a:t>
            </a:r>
            <a:r>
              <a:rPr lang="en-US" sz="1667" b="1" dirty="0">
                <a:solidFill>
                  <a:srgbClr val="002060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 </a:t>
            </a:r>
            <a:r>
              <a:rPr lang="en-US" sz="1667" b="1" dirty="0" err="1">
                <a:solidFill>
                  <a:srgbClr val="002060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налогоплательшиков</a:t>
            </a:r>
            <a:r>
              <a:rPr lang="en-US" sz="1667" b="1" dirty="0">
                <a:solidFill>
                  <a:srgbClr val="002060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7576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-17843" y="-11837"/>
            <a:ext cx="2495039" cy="48846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GHEA Grapalat" panose="02000506050000020003" pitchFamily="50" charset="0"/>
            </a:endParaRPr>
          </a:p>
        </p:txBody>
      </p:sp>
      <p:sp>
        <p:nvSpPr>
          <p:cNvPr id="41" name="Right Triangle 40"/>
          <p:cNvSpPr/>
          <p:nvPr/>
        </p:nvSpPr>
        <p:spPr>
          <a:xfrm>
            <a:off x="-2638" y="1"/>
            <a:ext cx="6759038" cy="908571"/>
          </a:xfrm>
          <a:prstGeom prst="rtTriangle">
            <a:avLst/>
          </a:prstGeom>
          <a:solidFill>
            <a:srgbClr val="991313"/>
          </a:solidFill>
        </p:spPr>
        <p:txBody>
          <a:bodyPr rtlCol="0" anchor="ctr"/>
          <a:lstStyle/>
          <a:p>
            <a:pPr algn="ctr" defTabSz="609630"/>
            <a:endParaRPr lang="en-US" sz="1200">
              <a:solidFill>
                <a:prstClr val="black"/>
              </a:solidFill>
              <a:latin typeface="GHEA Grapalat" panose="02000506050000020003" pitchFamily="50" charset="0"/>
            </a:endParaRPr>
          </a:p>
        </p:txBody>
      </p:sp>
      <p:grpSp>
        <p:nvGrpSpPr>
          <p:cNvPr id="2" name="Group 2"/>
          <p:cNvGrpSpPr/>
          <p:nvPr/>
        </p:nvGrpSpPr>
        <p:grpSpPr>
          <a:xfrm>
            <a:off x="76333" y="1661636"/>
            <a:ext cx="6199143" cy="592569"/>
            <a:chOff x="0" y="0"/>
            <a:chExt cx="2449044" cy="23410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49044" cy="234102"/>
            </a:xfrm>
            <a:custGeom>
              <a:avLst/>
              <a:gdLst/>
              <a:ahLst/>
              <a:cxnLst/>
              <a:rect l="l" t="t" r="r" b="b"/>
              <a:pathLst>
                <a:path w="2449044" h="234102">
                  <a:moveTo>
                    <a:pt x="8326" y="0"/>
                  </a:moveTo>
                  <a:lnTo>
                    <a:pt x="2440718" y="0"/>
                  </a:lnTo>
                  <a:cubicBezTo>
                    <a:pt x="2442926" y="0"/>
                    <a:pt x="2445044" y="877"/>
                    <a:pt x="2446606" y="2439"/>
                  </a:cubicBezTo>
                  <a:cubicBezTo>
                    <a:pt x="2448167" y="4000"/>
                    <a:pt x="2449044" y="6118"/>
                    <a:pt x="2449044" y="8326"/>
                  </a:cubicBezTo>
                  <a:lnTo>
                    <a:pt x="2449044" y="225776"/>
                  </a:lnTo>
                  <a:cubicBezTo>
                    <a:pt x="2449044" y="227984"/>
                    <a:pt x="2448167" y="230102"/>
                    <a:pt x="2446606" y="231663"/>
                  </a:cubicBezTo>
                  <a:cubicBezTo>
                    <a:pt x="2445044" y="233224"/>
                    <a:pt x="2442926" y="234102"/>
                    <a:pt x="2440718" y="234102"/>
                  </a:cubicBezTo>
                  <a:lnTo>
                    <a:pt x="8326" y="234102"/>
                  </a:lnTo>
                  <a:cubicBezTo>
                    <a:pt x="6118" y="234102"/>
                    <a:pt x="4000" y="233224"/>
                    <a:pt x="2439" y="231663"/>
                  </a:cubicBezTo>
                  <a:cubicBezTo>
                    <a:pt x="877" y="230102"/>
                    <a:pt x="0" y="227984"/>
                    <a:pt x="0" y="225776"/>
                  </a:cubicBezTo>
                  <a:lnTo>
                    <a:pt x="0" y="8326"/>
                  </a:lnTo>
                  <a:cubicBezTo>
                    <a:pt x="0" y="6118"/>
                    <a:pt x="877" y="4000"/>
                    <a:pt x="2439" y="2439"/>
                  </a:cubicBezTo>
                  <a:cubicBezTo>
                    <a:pt x="4000" y="877"/>
                    <a:pt x="6118" y="0"/>
                    <a:pt x="8326" y="0"/>
                  </a:cubicBezTo>
                  <a:close/>
                </a:path>
              </a:pathLst>
            </a:custGeom>
            <a:solidFill>
              <a:srgbClr val="991313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449044" cy="27220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GHEA Grapalat" panose="02000506050000020003" pitchFamily="50" charset="0"/>
              </a:endParaRP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45489" y="1843501"/>
            <a:ext cx="5796732" cy="294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2300"/>
              </a:lnSpc>
            </a:pPr>
            <a:r>
              <a:rPr lang="en-US" sz="2000" b="1">
                <a:solidFill>
                  <a:srgbClr val="FFFFFF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СОВРЕМЕННЫЙ НАЛОГОВЫЙ ИНСПЕКТОР</a:t>
            </a:r>
          </a:p>
        </p:txBody>
      </p:sp>
      <p:sp>
        <p:nvSpPr>
          <p:cNvPr id="9" name="Freeform 9"/>
          <p:cNvSpPr/>
          <p:nvPr/>
        </p:nvSpPr>
        <p:spPr>
          <a:xfrm>
            <a:off x="197362" y="117338"/>
            <a:ext cx="599345" cy="488466"/>
          </a:xfrm>
          <a:custGeom>
            <a:avLst/>
            <a:gdLst/>
            <a:ahLst/>
            <a:cxnLst/>
            <a:rect l="l" t="t" r="r" b="b"/>
            <a:pathLst>
              <a:path w="899017" h="732699">
                <a:moveTo>
                  <a:pt x="0" y="0"/>
                </a:moveTo>
                <a:lnTo>
                  <a:pt x="899017" y="0"/>
                </a:lnTo>
                <a:lnTo>
                  <a:pt x="899017" y="732699"/>
                </a:lnTo>
                <a:lnTo>
                  <a:pt x="0" y="7326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grpSp>
        <p:nvGrpSpPr>
          <p:cNvPr id="10" name="Group 10"/>
          <p:cNvGrpSpPr/>
          <p:nvPr/>
        </p:nvGrpSpPr>
        <p:grpSpPr>
          <a:xfrm>
            <a:off x="9471083" y="6022"/>
            <a:ext cx="2690337" cy="545830"/>
            <a:chOff x="0" y="0"/>
            <a:chExt cx="5380674" cy="1091660"/>
          </a:xfrm>
        </p:grpSpPr>
        <p:sp>
          <p:nvSpPr>
            <p:cNvPr id="11" name="Freeform 11"/>
            <p:cNvSpPr/>
            <p:nvPr/>
          </p:nvSpPr>
          <p:spPr>
            <a:xfrm>
              <a:off x="2599374" y="0"/>
              <a:ext cx="2781300" cy="1091660"/>
            </a:xfrm>
            <a:custGeom>
              <a:avLst/>
              <a:gdLst/>
              <a:ahLst/>
              <a:cxnLst/>
              <a:rect l="l" t="t" r="r" b="b"/>
              <a:pathLst>
                <a:path w="2781300" h="1091660">
                  <a:moveTo>
                    <a:pt x="0" y="0"/>
                  </a:moveTo>
                  <a:lnTo>
                    <a:pt x="2781300" y="0"/>
                  </a:lnTo>
                  <a:lnTo>
                    <a:pt x="2781300" y="1091660"/>
                  </a:lnTo>
                  <a:lnTo>
                    <a:pt x="0" y="10916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0" y="0"/>
              <a:ext cx="2487304" cy="1091660"/>
            </a:xfrm>
            <a:custGeom>
              <a:avLst/>
              <a:gdLst/>
              <a:ahLst/>
              <a:cxnLst/>
              <a:rect l="l" t="t" r="r" b="b"/>
              <a:pathLst>
                <a:path w="2487304" h="1091660">
                  <a:moveTo>
                    <a:pt x="0" y="0"/>
                  </a:moveTo>
                  <a:lnTo>
                    <a:pt x="2487304" y="0"/>
                  </a:lnTo>
                  <a:lnTo>
                    <a:pt x="2487304" y="1091660"/>
                  </a:lnTo>
                  <a:lnTo>
                    <a:pt x="0" y="10916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 r="-11819"/>
              </a:stretch>
            </a:blipFill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" name="Freeform 13"/>
          <p:cNvSpPr/>
          <p:nvPr/>
        </p:nvSpPr>
        <p:spPr>
          <a:xfrm>
            <a:off x="33061" y="6216307"/>
            <a:ext cx="1390650" cy="545830"/>
          </a:xfrm>
          <a:custGeom>
            <a:avLst/>
            <a:gdLst/>
            <a:ahLst/>
            <a:cxnLst/>
            <a:rect l="l" t="t" r="r" b="b"/>
            <a:pathLst>
              <a:path w="2085975" h="818745">
                <a:moveTo>
                  <a:pt x="0" y="0"/>
                </a:moveTo>
                <a:lnTo>
                  <a:pt x="2085975" y="0"/>
                </a:lnTo>
                <a:lnTo>
                  <a:pt x="2085975" y="818745"/>
                </a:lnTo>
                <a:lnTo>
                  <a:pt x="0" y="8187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grpSp>
        <p:nvGrpSpPr>
          <p:cNvPr id="15" name="Group 15"/>
          <p:cNvGrpSpPr/>
          <p:nvPr/>
        </p:nvGrpSpPr>
        <p:grpSpPr>
          <a:xfrm>
            <a:off x="-22248" y="-11834"/>
            <a:ext cx="12253143" cy="920406"/>
            <a:chOff x="0" y="0"/>
            <a:chExt cx="1673415" cy="293196"/>
          </a:xfrm>
        </p:grpSpPr>
        <p:sp>
          <p:nvSpPr>
            <p:cNvPr id="16" name="Freeform 16"/>
            <p:cNvSpPr/>
            <p:nvPr/>
          </p:nvSpPr>
          <p:spPr>
            <a:xfrm>
              <a:off x="6572" y="0"/>
              <a:ext cx="1660272" cy="293196"/>
            </a:xfrm>
            <a:custGeom>
              <a:avLst/>
              <a:gdLst/>
              <a:ahLst/>
              <a:cxnLst/>
              <a:rect l="l" t="t" r="r" b="b"/>
              <a:pathLst>
                <a:path w="1660272" h="293196">
                  <a:moveTo>
                    <a:pt x="211371" y="0"/>
                  </a:moveTo>
                  <a:lnTo>
                    <a:pt x="1652101" y="0"/>
                  </a:lnTo>
                  <a:cubicBezTo>
                    <a:pt x="1654973" y="0"/>
                    <a:pt x="1657607" y="1594"/>
                    <a:pt x="1658940" y="4139"/>
                  </a:cubicBezTo>
                  <a:cubicBezTo>
                    <a:pt x="1660272" y="6683"/>
                    <a:pt x="1660082" y="9757"/>
                    <a:pt x="1658446" y="12117"/>
                  </a:cubicBezTo>
                  <a:lnTo>
                    <a:pt x="1472041" y="281079"/>
                  </a:lnTo>
                  <a:cubicBezTo>
                    <a:pt x="1466781" y="288668"/>
                    <a:pt x="1458135" y="293196"/>
                    <a:pt x="1448901" y="293196"/>
                  </a:cubicBezTo>
                  <a:lnTo>
                    <a:pt x="8171" y="293196"/>
                  </a:lnTo>
                  <a:cubicBezTo>
                    <a:pt x="5299" y="293196"/>
                    <a:pt x="2664" y="291601"/>
                    <a:pt x="1332" y="289057"/>
                  </a:cubicBezTo>
                  <a:cubicBezTo>
                    <a:pt x="0" y="286513"/>
                    <a:pt x="190" y="283439"/>
                    <a:pt x="1826" y="281079"/>
                  </a:cubicBezTo>
                  <a:lnTo>
                    <a:pt x="188230" y="12117"/>
                  </a:lnTo>
                  <a:cubicBezTo>
                    <a:pt x="193490" y="4528"/>
                    <a:pt x="202137" y="0"/>
                    <a:pt x="211371" y="0"/>
                  </a:cubicBezTo>
                  <a:close/>
                </a:path>
              </a:pathLst>
            </a:custGeom>
            <a:solidFill>
              <a:srgbClr val="1F214D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01600" y="-66675"/>
              <a:ext cx="1470215" cy="35987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2500"/>
                </a:lnSpc>
              </a:pPr>
              <a:endParaRPr sz="1200">
                <a:solidFill>
                  <a:prstClr val="black"/>
                </a:solidFill>
                <a:latin typeface="GHEA Grapalat" panose="02000506050000020003" pitchFamily="50" charset="0"/>
              </a:endParaRP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321036" y="292845"/>
            <a:ext cx="7938003" cy="448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3527"/>
              </a:lnSpc>
            </a:pPr>
            <a:r>
              <a:rPr lang="en-US" sz="3067" b="1" dirty="0">
                <a:solidFill>
                  <a:srgbClr val="C8C8C8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НАЛОГОВЫЙ ИНСПЕКТОР СЕГОДНЯ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8216301" y="4873236"/>
            <a:ext cx="3568185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413"/>
              </a:lnSpc>
            </a:pPr>
            <a:r>
              <a:rPr lang="en-US" sz="1867" b="1" dirty="0" err="1">
                <a:solidFill>
                  <a:srgbClr val="121339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Клиентоориентирован</a:t>
            </a:r>
            <a:r>
              <a:rPr lang="en-US" sz="1867" b="1" dirty="0">
                <a:solidFill>
                  <a:srgbClr val="121339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 и </a:t>
            </a:r>
            <a:r>
              <a:rPr lang="en-US" sz="1867" b="1" dirty="0" err="1">
                <a:solidFill>
                  <a:srgbClr val="121339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способен</a:t>
            </a:r>
            <a:r>
              <a:rPr lang="en-US" sz="1867" b="1" dirty="0">
                <a:solidFill>
                  <a:srgbClr val="121339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 </a:t>
            </a:r>
            <a:r>
              <a:rPr lang="en-US" sz="1867" b="1" dirty="0" err="1">
                <a:solidFill>
                  <a:srgbClr val="121339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быстро</a:t>
            </a:r>
            <a:r>
              <a:rPr lang="en-US" sz="1867" b="1" dirty="0">
                <a:solidFill>
                  <a:srgbClr val="121339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 </a:t>
            </a:r>
            <a:r>
              <a:rPr lang="en-US" sz="1867" b="1" dirty="0" err="1">
                <a:solidFill>
                  <a:srgbClr val="121339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адаптироваться</a:t>
            </a:r>
            <a:endParaRPr lang="en-US" sz="1867" b="1" dirty="0">
              <a:solidFill>
                <a:srgbClr val="121339"/>
              </a:solidFill>
              <a:latin typeface="GHEA Grapalat" panose="02000506050000020003" pitchFamily="50" charset="0"/>
              <a:ea typeface="TT Norms Bold"/>
              <a:cs typeface="TT Norms Bold"/>
              <a:sym typeface="TT Norms Bold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407514" y="4885936"/>
            <a:ext cx="3199286" cy="961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2464"/>
              </a:lnSpc>
              <a:spcBef>
                <a:spcPct val="0"/>
              </a:spcBef>
            </a:pPr>
            <a:r>
              <a:rPr lang="en-US" sz="1867" b="1" dirty="0" err="1">
                <a:solidFill>
                  <a:srgbClr val="1F214D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Компетентный</a:t>
            </a:r>
            <a:r>
              <a:rPr lang="en-US" sz="1867" b="1" dirty="0">
                <a:solidFill>
                  <a:srgbClr val="1F214D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 </a:t>
            </a:r>
            <a:r>
              <a:rPr lang="en-US" sz="1867" b="1" dirty="0" err="1">
                <a:solidFill>
                  <a:srgbClr val="1F214D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специалист</a:t>
            </a:r>
            <a:r>
              <a:rPr lang="en-US" sz="1867" b="1" dirty="0">
                <a:solidFill>
                  <a:srgbClr val="1F214D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 </a:t>
            </a:r>
            <a:r>
              <a:rPr lang="ru-RU" sz="1867" b="1" dirty="0">
                <a:solidFill>
                  <a:srgbClr val="1F214D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/>
            </a:r>
            <a:br>
              <a:rPr lang="ru-RU" sz="1867" b="1" dirty="0">
                <a:solidFill>
                  <a:srgbClr val="1F214D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</a:br>
            <a:r>
              <a:rPr lang="en-US" sz="1867" b="1" dirty="0">
                <a:solidFill>
                  <a:srgbClr val="1F214D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с </a:t>
            </a:r>
            <a:r>
              <a:rPr lang="en-US" sz="1867" b="1" dirty="0" err="1">
                <a:solidFill>
                  <a:srgbClr val="1F214D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аналитическим</a:t>
            </a:r>
            <a:r>
              <a:rPr lang="en-US" sz="1867" b="1" dirty="0">
                <a:solidFill>
                  <a:srgbClr val="1F214D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 </a:t>
            </a:r>
            <a:r>
              <a:rPr lang="en-US" sz="1867" b="1" dirty="0" err="1">
                <a:solidFill>
                  <a:srgbClr val="1F214D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мышлением</a:t>
            </a:r>
            <a:endParaRPr lang="en-US" sz="1867" b="1" dirty="0">
              <a:solidFill>
                <a:srgbClr val="1F214D"/>
              </a:solidFill>
              <a:latin typeface="GHEA Grapalat" panose="02000506050000020003" pitchFamily="50" charset="0"/>
              <a:ea typeface="TT Norms Bold"/>
              <a:cs typeface="TT Norms Bold"/>
              <a:sym typeface="TT Norms Bold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4608095" y="4885936"/>
            <a:ext cx="3256611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2464"/>
              </a:lnSpc>
              <a:spcBef>
                <a:spcPct val="0"/>
              </a:spcBef>
            </a:pPr>
            <a:r>
              <a:rPr lang="en-US" sz="1867" b="1" dirty="0" err="1">
                <a:solidFill>
                  <a:srgbClr val="1F214D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Владеет</a:t>
            </a:r>
            <a:r>
              <a:rPr lang="en-US" sz="1867" b="1" dirty="0">
                <a:solidFill>
                  <a:srgbClr val="1F214D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 </a:t>
            </a:r>
            <a:r>
              <a:rPr lang="en-US" sz="1867" b="1" dirty="0" err="1">
                <a:solidFill>
                  <a:srgbClr val="1F214D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современными</a:t>
            </a:r>
            <a:r>
              <a:rPr lang="en-US" sz="1867" b="1" dirty="0">
                <a:solidFill>
                  <a:srgbClr val="1F214D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 </a:t>
            </a:r>
            <a:r>
              <a:rPr lang="en-US" sz="1867" b="1" dirty="0" err="1">
                <a:solidFill>
                  <a:srgbClr val="1F214D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цифровыми</a:t>
            </a:r>
            <a:r>
              <a:rPr lang="en-US" sz="1867" b="1" dirty="0">
                <a:solidFill>
                  <a:srgbClr val="1F214D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 </a:t>
            </a:r>
            <a:r>
              <a:rPr lang="en-US" sz="1867" b="1" dirty="0" err="1">
                <a:solidFill>
                  <a:srgbClr val="1F214D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инструментами</a:t>
            </a:r>
            <a:endParaRPr lang="en-US" sz="1867" b="1" dirty="0">
              <a:solidFill>
                <a:srgbClr val="1F214D"/>
              </a:solidFill>
              <a:latin typeface="GHEA Grapalat" panose="02000506050000020003" pitchFamily="50" charset="0"/>
              <a:ea typeface="TT Norms Bold"/>
              <a:cs typeface="TT Norms Bold"/>
              <a:sym typeface="TT Norms Bold"/>
            </a:endParaRPr>
          </a:p>
        </p:txBody>
      </p:sp>
      <p:sp>
        <p:nvSpPr>
          <p:cNvPr id="40" name="Freeform 40"/>
          <p:cNvSpPr/>
          <p:nvPr/>
        </p:nvSpPr>
        <p:spPr>
          <a:xfrm>
            <a:off x="10226999" y="6179190"/>
            <a:ext cx="1419943" cy="545325"/>
          </a:xfrm>
          <a:custGeom>
            <a:avLst/>
            <a:gdLst/>
            <a:ahLst/>
            <a:cxnLst/>
            <a:rect l="l" t="t" r="r" b="b"/>
            <a:pathLst>
              <a:path w="2129914" h="817988">
                <a:moveTo>
                  <a:pt x="0" y="0"/>
                </a:moveTo>
                <a:lnTo>
                  <a:pt x="2129914" y="0"/>
                </a:lnTo>
                <a:lnTo>
                  <a:pt x="2129914" y="817988"/>
                </a:lnTo>
                <a:lnTo>
                  <a:pt x="0" y="81798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grpSp>
        <p:nvGrpSpPr>
          <p:cNvPr id="47" name="Group 46"/>
          <p:cNvGrpSpPr/>
          <p:nvPr/>
        </p:nvGrpSpPr>
        <p:grpSpPr>
          <a:xfrm>
            <a:off x="-7176" y="1361806"/>
            <a:ext cx="11656061" cy="3802969"/>
            <a:chOff x="-10764" y="2042709"/>
            <a:chExt cx="17484091" cy="5704453"/>
          </a:xfrm>
        </p:grpSpPr>
        <p:grpSp>
          <p:nvGrpSpPr>
            <p:cNvPr id="45" name="Group 44"/>
            <p:cNvGrpSpPr/>
            <p:nvPr/>
          </p:nvGrpSpPr>
          <p:grpSpPr>
            <a:xfrm>
              <a:off x="1186548" y="3959682"/>
              <a:ext cx="15702416" cy="3610943"/>
              <a:chOff x="1186548" y="3959682"/>
              <a:chExt cx="15702416" cy="3610943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1186548" y="4144255"/>
                <a:ext cx="3426370" cy="3426370"/>
              </a:xfrm>
              <a:custGeom>
                <a:avLst/>
                <a:gdLst/>
                <a:ahLst/>
                <a:cxnLst/>
                <a:rect l="l" t="t" r="r" b="b"/>
                <a:pathLst>
                  <a:path w="3426370" h="3426370">
                    <a:moveTo>
                      <a:pt x="0" y="0"/>
                    </a:moveTo>
                    <a:lnTo>
                      <a:pt x="3426371" y="0"/>
                    </a:lnTo>
                    <a:lnTo>
                      <a:pt x="3426371" y="3426371"/>
                    </a:lnTo>
                    <a:lnTo>
                      <a:pt x="0" y="342637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>
                  <a:alphaModFix amt="15000"/>
                  <a:extLst>
                    <a:ext uri="{96DAC541-7B7A-43D3-8B79-37D633B846F1}">
                      <asvg:svgBlip xmlns="" xmlns:asvg="http://schemas.microsoft.com/office/drawing/2016/SVG/main" r:embed="rId8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" name="Freeform 20"/>
              <p:cNvSpPr/>
              <p:nvPr/>
            </p:nvSpPr>
            <p:spPr>
              <a:xfrm>
                <a:off x="7443301" y="4011704"/>
                <a:ext cx="3426370" cy="3426370"/>
              </a:xfrm>
              <a:custGeom>
                <a:avLst/>
                <a:gdLst/>
                <a:ahLst/>
                <a:cxnLst/>
                <a:rect l="l" t="t" r="r" b="b"/>
                <a:pathLst>
                  <a:path w="3426370" h="3426370">
                    <a:moveTo>
                      <a:pt x="0" y="0"/>
                    </a:moveTo>
                    <a:lnTo>
                      <a:pt x="3426371" y="0"/>
                    </a:lnTo>
                    <a:lnTo>
                      <a:pt x="3426371" y="3426370"/>
                    </a:lnTo>
                    <a:lnTo>
                      <a:pt x="0" y="342637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>
                  <a:alphaModFix amt="15000"/>
                  <a:extLst>
                    <a:ext uri="{96DAC541-7B7A-43D3-8B79-37D633B846F1}">
                      <asvg:svgBlip xmlns="" xmlns:asvg="http://schemas.microsoft.com/office/drawing/2016/SVG/main" r:embed="rId8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Freeform 21"/>
              <p:cNvSpPr/>
              <p:nvPr/>
            </p:nvSpPr>
            <p:spPr>
              <a:xfrm>
                <a:off x="13462594" y="3959682"/>
                <a:ext cx="3426370" cy="3426370"/>
              </a:xfrm>
              <a:custGeom>
                <a:avLst/>
                <a:gdLst/>
                <a:ahLst/>
                <a:cxnLst/>
                <a:rect l="l" t="t" r="r" b="b"/>
                <a:pathLst>
                  <a:path w="3426370" h="3426370">
                    <a:moveTo>
                      <a:pt x="0" y="0"/>
                    </a:moveTo>
                    <a:lnTo>
                      <a:pt x="3426370" y="0"/>
                    </a:lnTo>
                    <a:lnTo>
                      <a:pt x="3426370" y="3426371"/>
                    </a:lnTo>
                    <a:lnTo>
                      <a:pt x="0" y="342637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>
                  <a:alphaModFix amt="15000"/>
                  <a:extLst>
                    <a:ext uri="{96DAC541-7B7A-43D3-8B79-37D633B846F1}">
                      <asvg:svgBlip xmlns="" xmlns:asvg="http://schemas.microsoft.com/office/drawing/2016/SVG/main" r:embed="rId8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2" name="Group 22"/>
              <p:cNvGrpSpPr/>
              <p:nvPr/>
            </p:nvGrpSpPr>
            <p:grpSpPr>
              <a:xfrm>
                <a:off x="2076175" y="5033882"/>
                <a:ext cx="1647117" cy="1647117"/>
                <a:chOff x="0" y="0"/>
                <a:chExt cx="812800" cy="812800"/>
              </a:xfrm>
            </p:grpSpPr>
            <p:sp>
              <p:nvSpPr>
                <p:cNvPr id="23" name="Freeform 23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0D0D1B"/>
                </a:solidFill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" name="TextBox 24"/>
                <p:cNvSpPr txBox="1"/>
                <p:nvPr/>
              </p:nvSpPr>
              <p:spPr>
                <a:xfrm>
                  <a:off x="76200" y="9525"/>
                  <a:ext cx="660400" cy="727075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 defTabSz="609630">
                    <a:lnSpc>
                      <a:spcPts val="2500"/>
                    </a:lnSpc>
                  </a:pPr>
                  <a:endParaRPr sz="1200">
                    <a:solidFill>
                      <a:prstClr val="black"/>
                    </a:solidFill>
                    <a:latin typeface="GHEA Grapalat" panose="02000506050000020003" pitchFamily="50" charset="0"/>
                  </a:endParaRPr>
                </a:p>
              </p:txBody>
            </p:sp>
          </p:grpSp>
          <p:sp>
            <p:nvSpPr>
              <p:cNvPr id="25" name="Freeform 25"/>
              <p:cNvSpPr/>
              <p:nvPr/>
            </p:nvSpPr>
            <p:spPr>
              <a:xfrm>
                <a:off x="2478105" y="5461412"/>
                <a:ext cx="974684" cy="840665"/>
              </a:xfrm>
              <a:custGeom>
                <a:avLst/>
                <a:gdLst/>
                <a:ahLst/>
                <a:cxnLst/>
                <a:rect l="l" t="t" r="r" b="b"/>
                <a:pathLst>
                  <a:path w="974684" h="840665">
                    <a:moveTo>
                      <a:pt x="0" y="0"/>
                    </a:moveTo>
                    <a:lnTo>
                      <a:pt x="974684" y="0"/>
                    </a:lnTo>
                    <a:lnTo>
                      <a:pt x="974684" y="840665"/>
                    </a:lnTo>
                    <a:lnTo>
                      <a:pt x="0" y="84066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9">
                  <a:extLst>
                    <a:ext uri="{96DAC541-7B7A-43D3-8B79-37D633B846F1}">
                      <asvg:svgBlip xmlns=""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6" name="Group 26"/>
              <p:cNvGrpSpPr/>
              <p:nvPr/>
            </p:nvGrpSpPr>
            <p:grpSpPr>
              <a:xfrm>
                <a:off x="8332928" y="4913815"/>
                <a:ext cx="1647117" cy="1647117"/>
                <a:chOff x="0" y="0"/>
                <a:chExt cx="812800" cy="812800"/>
              </a:xfrm>
            </p:grpSpPr>
            <p:sp>
              <p:nvSpPr>
                <p:cNvPr id="27" name="Freeform 27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121339"/>
                </a:solidFill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8" name="TextBox 28"/>
                <p:cNvSpPr txBox="1"/>
                <p:nvPr/>
              </p:nvSpPr>
              <p:spPr>
                <a:xfrm>
                  <a:off x="76200" y="9525"/>
                  <a:ext cx="660400" cy="727075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 defTabSz="609630">
                    <a:lnSpc>
                      <a:spcPts val="2500"/>
                    </a:lnSpc>
                  </a:pPr>
                  <a:endParaRPr sz="1200">
                    <a:solidFill>
                      <a:prstClr val="black"/>
                    </a:solidFill>
                    <a:latin typeface="GHEA Grapalat" panose="02000506050000020003" pitchFamily="50" charset="0"/>
                  </a:endParaRPr>
                </a:p>
              </p:txBody>
            </p:sp>
          </p:grpSp>
          <p:grpSp>
            <p:nvGrpSpPr>
              <p:cNvPr id="29" name="Group 29"/>
              <p:cNvGrpSpPr/>
              <p:nvPr/>
            </p:nvGrpSpPr>
            <p:grpSpPr>
              <a:xfrm>
                <a:off x="14352942" y="4861793"/>
                <a:ext cx="1647117" cy="1606479"/>
                <a:chOff x="0" y="0"/>
                <a:chExt cx="812800" cy="792746"/>
              </a:xfrm>
            </p:grpSpPr>
            <p:sp>
              <p:nvSpPr>
                <p:cNvPr id="30" name="Freeform 30"/>
                <p:cNvSpPr/>
                <p:nvPr/>
              </p:nvSpPr>
              <p:spPr>
                <a:xfrm>
                  <a:off x="0" y="0"/>
                  <a:ext cx="812800" cy="7927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792746">
                      <a:moveTo>
                        <a:pt x="406400" y="0"/>
                      </a:moveTo>
                      <a:cubicBezTo>
                        <a:pt x="181951" y="0"/>
                        <a:pt x="0" y="177462"/>
                        <a:pt x="0" y="396373"/>
                      </a:cubicBezTo>
                      <a:cubicBezTo>
                        <a:pt x="0" y="615284"/>
                        <a:pt x="181951" y="792746"/>
                        <a:pt x="406400" y="792746"/>
                      </a:cubicBezTo>
                      <a:cubicBezTo>
                        <a:pt x="630849" y="792746"/>
                        <a:pt x="812800" y="615284"/>
                        <a:pt x="812800" y="396373"/>
                      </a:cubicBezTo>
                      <a:cubicBezTo>
                        <a:pt x="812800" y="177462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121339"/>
                </a:solidFill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" name="TextBox 31"/>
                <p:cNvSpPr txBox="1"/>
                <p:nvPr/>
              </p:nvSpPr>
              <p:spPr>
                <a:xfrm>
                  <a:off x="76200" y="7645"/>
                  <a:ext cx="660400" cy="710781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 defTabSz="609630">
                    <a:lnSpc>
                      <a:spcPts val="2500"/>
                    </a:lnSpc>
                  </a:pPr>
                  <a:endParaRPr sz="1200">
                    <a:solidFill>
                      <a:prstClr val="black"/>
                    </a:solidFill>
                    <a:latin typeface="GHEA Grapalat" panose="02000506050000020003" pitchFamily="50" charset="0"/>
                  </a:endParaRPr>
                </a:p>
              </p:txBody>
            </p:sp>
          </p:grpSp>
          <p:sp>
            <p:nvSpPr>
              <p:cNvPr id="32" name="Freeform 32"/>
              <p:cNvSpPr/>
              <p:nvPr/>
            </p:nvSpPr>
            <p:spPr>
              <a:xfrm>
                <a:off x="8687041" y="5374076"/>
                <a:ext cx="938892" cy="809794"/>
              </a:xfrm>
              <a:custGeom>
                <a:avLst/>
                <a:gdLst/>
                <a:ahLst/>
                <a:cxnLst/>
                <a:rect l="l" t="t" r="r" b="b"/>
                <a:pathLst>
                  <a:path w="938892" h="809794">
                    <a:moveTo>
                      <a:pt x="0" y="0"/>
                    </a:moveTo>
                    <a:lnTo>
                      <a:pt x="938892" y="0"/>
                    </a:lnTo>
                    <a:lnTo>
                      <a:pt x="938892" y="809794"/>
                    </a:lnTo>
                    <a:lnTo>
                      <a:pt x="0" y="80979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1">
                  <a:extLst>
                    <a:ext uri="{96DAC541-7B7A-43D3-8B79-37D633B846F1}">
                      <asvg:svgBlip xmlns=""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" name="Freeform 33"/>
              <p:cNvSpPr/>
              <p:nvPr/>
            </p:nvSpPr>
            <p:spPr>
              <a:xfrm>
                <a:off x="14744216" y="5255973"/>
                <a:ext cx="908429" cy="897283"/>
              </a:xfrm>
              <a:custGeom>
                <a:avLst/>
                <a:gdLst/>
                <a:ahLst/>
                <a:cxnLst/>
                <a:rect l="l" t="t" r="r" b="b"/>
                <a:pathLst>
                  <a:path w="908429" h="897283">
                    <a:moveTo>
                      <a:pt x="0" y="0"/>
                    </a:moveTo>
                    <a:lnTo>
                      <a:pt x="908429" y="0"/>
                    </a:lnTo>
                    <a:lnTo>
                      <a:pt x="908429" y="897283"/>
                    </a:lnTo>
                    <a:lnTo>
                      <a:pt x="0" y="89728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3">
                  <a:extLst>
                    <a:ext uri="{96DAC541-7B7A-43D3-8B79-37D633B846F1}">
                      <asvg:svgBlip xmlns="" xmlns:asvg="http://schemas.microsoft.com/office/drawing/2016/SVG/main" r:embed="rId14"/>
                    </a:ext>
                  </a:extLst>
                </a:blip>
                <a:stretch>
                  <a:fillRect l="-1712" t="-1797" r="-1641" b="-2839"/>
                </a:stretch>
              </a:blipFill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" name="Freeform 34"/>
              <p:cNvSpPr/>
              <p:nvPr/>
            </p:nvSpPr>
            <p:spPr>
              <a:xfrm rot="-3685790">
                <a:off x="5325033" y="5043373"/>
                <a:ext cx="1280407" cy="1459153"/>
              </a:xfrm>
              <a:custGeom>
                <a:avLst/>
                <a:gdLst/>
                <a:ahLst/>
                <a:cxnLst/>
                <a:rect l="l" t="t" r="r" b="b"/>
                <a:pathLst>
                  <a:path w="1280407" h="1459153">
                    <a:moveTo>
                      <a:pt x="0" y="0"/>
                    </a:moveTo>
                    <a:lnTo>
                      <a:pt x="1280406" y="0"/>
                    </a:lnTo>
                    <a:lnTo>
                      <a:pt x="1280406" y="1459153"/>
                    </a:lnTo>
                    <a:lnTo>
                      <a:pt x="0" y="145915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5">
                  <a:extLst>
                    <a:ext uri="{96DAC541-7B7A-43D3-8B79-37D633B846F1}">
                      <asvg:svgBlip xmlns="" xmlns:asvg="http://schemas.microsoft.com/office/drawing/2016/SVG/main" r:embed="rId16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" name="Freeform 35"/>
              <p:cNvSpPr/>
              <p:nvPr/>
            </p:nvSpPr>
            <p:spPr>
              <a:xfrm rot="-3685790">
                <a:off x="11711542" y="4920200"/>
                <a:ext cx="1280407" cy="1459153"/>
              </a:xfrm>
              <a:custGeom>
                <a:avLst/>
                <a:gdLst/>
                <a:ahLst/>
                <a:cxnLst/>
                <a:rect l="l" t="t" r="r" b="b"/>
                <a:pathLst>
                  <a:path w="1280407" h="1459153">
                    <a:moveTo>
                      <a:pt x="0" y="0"/>
                    </a:moveTo>
                    <a:lnTo>
                      <a:pt x="1280406" y="0"/>
                    </a:lnTo>
                    <a:lnTo>
                      <a:pt x="1280406" y="1459153"/>
                    </a:lnTo>
                    <a:lnTo>
                      <a:pt x="0" y="145915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5">
                  <a:extLst>
                    <a:ext uri="{96DAC541-7B7A-43D3-8B79-37D633B846F1}">
                      <asvg:svgBlip xmlns="" xmlns:asvg="http://schemas.microsoft.com/office/drawing/2016/SVG/main" r:embed="rId16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6" name="Freeform 18"/>
            <p:cNvSpPr/>
            <p:nvPr/>
          </p:nvSpPr>
          <p:spPr>
            <a:xfrm rot="20380810" flipH="1">
              <a:off x="-10764" y="2042709"/>
              <a:ext cx="17484091" cy="5704453"/>
            </a:xfrm>
            <a:custGeom>
              <a:avLst/>
              <a:gdLst/>
              <a:ahLst/>
              <a:cxnLst/>
              <a:rect l="l" t="t" r="r" b="b"/>
              <a:pathLst>
                <a:path w="21147006" h="7269283">
                  <a:moveTo>
                    <a:pt x="21147006" y="0"/>
                  </a:moveTo>
                  <a:lnTo>
                    <a:pt x="0" y="0"/>
                  </a:lnTo>
                  <a:lnTo>
                    <a:pt x="0" y="7269283"/>
                  </a:lnTo>
                  <a:lnTo>
                    <a:pt x="21147006" y="7269283"/>
                  </a:lnTo>
                  <a:lnTo>
                    <a:pt x="21147006" y="0"/>
                  </a:lnTo>
                  <a:close/>
                </a:path>
              </a:pathLst>
            </a:custGeom>
            <a:blipFill>
              <a:blip r:embed="rId17">
                <a:alphaModFix amt="9999"/>
                <a:extLst>
                  <a:ext uri="{96DAC541-7B7A-43D3-8B79-37D633B846F1}">
                    <asvg:svgBlip xmlns=""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02188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2667000" y="-2667000"/>
            <a:ext cx="6858000" cy="12192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/>
            <a:stretch>
              <a:fillRect l="-12888" r="-12888"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3" name="Freeform 3"/>
          <p:cNvSpPr/>
          <p:nvPr/>
        </p:nvSpPr>
        <p:spPr>
          <a:xfrm>
            <a:off x="-258251" y="6648450"/>
            <a:ext cx="11764451" cy="1104109"/>
          </a:xfrm>
          <a:custGeom>
            <a:avLst/>
            <a:gdLst/>
            <a:ahLst/>
            <a:cxnLst/>
            <a:rect l="l" t="t" r="r" b="b"/>
            <a:pathLst>
              <a:path w="17646676" h="1656163">
                <a:moveTo>
                  <a:pt x="0" y="0"/>
                </a:moveTo>
                <a:lnTo>
                  <a:pt x="17646676" y="0"/>
                </a:lnTo>
                <a:lnTo>
                  <a:pt x="17646676" y="1656163"/>
                </a:lnTo>
                <a:lnTo>
                  <a:pt x="0" y="16561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 t="-290245"/>
            </a:stretch>
          </a:blipFill>
        </p:spPr>
        <p:txBody>
          <a:bodyPr/>
          <a:lstStyle/>
          <a:p>
            <a:endParaRPr lang="ru-RU"/>
          </a:p>
        </p:txBody>
      </p:sp>
      <p:grpSp>
        <p:nvGrpSpPr>
          <p:cNvPr id="4" name="Group 4"/>
          <p:cNvGrpSpPr/>
          <p:nvPr/>
        </p:nvGrpSpPr>
        <p:grpSpPr>
          <a:xfrm>
            <a:off x="8534348" y="-743300"/>
            <a:ext cx="4890194" cy="1649675"/>
            <a:chOff x="0" y="0"/>
            <a:chExt cx="930920" cy="314040"/>
          </a:xfrm>
        </p:grpSpPr>
        <p:sp>
          <p:nvSpPr>
            <p:cNvPr id="5" name="Freeform 5"/>
            <p:cNvSpPr/>
            <p:nvPr/>
          </p:nvSpPr>
          <p:spPr>
            <a:xfrm>
              <a:off x="13516" y="0"/>
              <a:ext cx="903888" cy="314040"/>
            </a:xfrm>
            <a:custGeom>
              <a:avLst/>
              <a:gdLst/>
              <a:ahLst/>
              <a:cxnLst/>
              <a:rect l="l" t="t" r="r" b="b"/>
              <a:pathLst>
                <a:path w="903888" h="314040">
                  <a:moveTo>
                    <a:pt x="682541" y="0"/>
                  </a:moveTo>
                  <a:lnTo>
                    <a:pt x="18147" y="0"/>
                  </a:lnTo>
                  <a:cubicBezTo>
                    <a:pt x="11837" y="0"/>
                    <a:pt x="6031" y="3451"/>
                    <a:pt x="3016" y="8994"/>
                  </a:cubicBezTo>
                  <a:cubicBezTo>
                    <a:pt x="0" y="14537"/>
                    <a:pt x="257" y="21285"/>
                    <a:pt x="3685" y="26583"/>
                  </a:cubicBezTo>
                  <a:lnTo>
                    <a:pt x="172483" y="287456"/>
                  </a:lnTo>
                  <a:cubicBezTo>
                    <a:pt x="183208" y="304032"/>
                    <a:pt x="201605" y="314040"/>
                    <a:pt x="221347" y="314040"/>
                  </a:cubicBezTo>
                  <a:lnTo>
                    <a:pt x="885741" y="314040"/>
                  </a:lnTo>
                  <a:cubicBezTo>
                    <a:pt x="892051" y="314040"/>
                    <a:pt x="897857" y="310589"/>
                    <a:pt x="900872" y="305046"/>
                  </a:cubicBezTo>
                  <a:cubicBezTo>
                    <a:pt x="903888" y="299503"/>
                    <a:pt x="903631" y="292754"/>
                    <a:pt x="900203" y="287456"/>
                  </a:cubicBezTo>
                  <a:lnTo>
                    <a:pt x="731405" y="26583"/>
                  </a:lnTo>
                  <a:cubicBezTo>
                    <a:pt x="720680" y="10008"/>
                    <a:pt x="702283" y="0"/>
                    <a:pt x="682541" y="0"/>
                  </a:cubicBezTo>
                  <a:close/>
                </a:path>
              </a:pathLst>
            </a:custGeom>
            <a:solidFill>
              <a:srgbClr val="991313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01600" y="-66675"/>
              <a:ext cx="727720" cy="38071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2500"/>
                </a:lnSpc>
              </a:pPr>
              <a:endParaRPr sz="1200">
                <a:solidFill>
                  <a:prstClr val="black"/>
                </a:solidFill>
                <a:latin typeface="GHEA Grapalat" panose="02000506050000020003" pitchFamily="50" charset="0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2004659" y="-1227295"/>
            <a:ext cx="12253143" cy="2133671"/>
            <a:chOff x="0" y="0"/>
            <a:chExt cx="1673415" cy="291396"/>
          </a:xfrm>
        </p:grpSpPr>
        <p:sp>
          <p:nvSpPr>
            <p:cNvPr id="8" name="Freeform 8"/>
            <p:cNvSpPr/>
            <p:nvPr/>
          </p:nvSpPr>
          <p:spPr>
            <a:xfrm>
              <a:off x="6597" y="0"/>
              <a:ext cx="1660222" cy="291396"/>
            </a:xfrm>
            <a:custGeom>
              <a:avLst/>
              <a:gdLst/>
              <a:ahLst/>
              <a:cxnLst/>
              <a:rect l="l" t="t" r="r" b="b"/>
              <a:pathLst>
                <a:path w="1660222" h="291396">
                  <a:moveTo>
                    <a:pt x="211346" y="0"/>
                  </a:moveTo>
                  <a:lnTo>
                    <a:pt x="1652076" y="0"/>
                  </a:lnTo>
                  <a:cubicBezTo>
                    <a:pt x="1654942" y="0"/>
                    <a:pt x="1657570" y="1593"/>
                    <a:pt x="1658896" y="4134"/>
                  </a:cubicBezTo>
                  <a:cubicBezTo>
                    <a:pt x="1660222" y="6675"/>
                    <a:pt x="1660025" y="9742"/>
                    <a:pt x="1658386" y="12093"/>
                  </a:cubicBezTo>
                  <a:lnTo>
                    <a:pt x="1472051" y="279303"/>
                  </a:lnTo>
                  <a:cubicBezTo>
                    <a:pt x="1466767" y="286880"/>
                    <a:pt x="1458113" y="291396"/>
                    <a:pt x="1448876" y="291396"/>
                  </a:cubicBezTo>
                  <a:lnTo>
                    <a:pt x="8146" y="291396"/>
                  </a:lnTo>
                  <a:cubicBezTo>
                    <a:pt x="5280" y="291396"/>
                    <a:pt x="2651" y="289803"/>
                    <a:pt x="1326" y="287262"/>
                  </a:cubicBezTo>
                  <a:cubicBezTo>
                    <a:pt x="0" y="284721"/>
                    <a:pt x="196" y="281654"/>
                    <a:pt x="1836" y="279303"/>
                  </a:cubicBezTo>
                  <a:lnTo>
                    <a:pt x="188170" y="12093"/>
                  </a:lnTo>
                  <a:cubicBezTo>
                    <a:pt x="193454" y="4516"/>
                    <a:pt x="202108" y="0"/>
                    <a:pt x="211346" y="0"/>
                  </a:cubicBezTo>
                  <a:close/>
                </a:path>
              </a:pathLst>
            </a:custGeom>
            <a:solidFill>
              <a:srgbClr val="121339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01600" y="-66675"/>
              <a:ext cx="1470215" cy="35807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2500"/>
                </a:lnSpc>
              </a:pPr>
              <a:endParaRPr sz="1200">
                <a:solidFill>
                  <a:prstClr val="black"/>
                </a:solidFill>
                <a:latin typeface="GHEA Grapalat" panose="02000506050000020003" pitchFamily="50" charset="0"/>
              </a:endParaRPr>
            </a:p>
          </p:txBody>
        </p:sp>
      </p:grpSp>
      <p:sp>
        <p:nvSpPr>
          <p:cNvPr id="10" name="Freeform 10"/>
          <p:cNvSpPr/>
          <p:nvPr/>
        </p:nvSpPr>
        <p:spPr>
          <a:xfrm>
            <a:off x="9043501" y="-2340254"/>
            <a:ext cx="1328166" cy="2743200"/>
          </a:xfrm>
          <a:custGeom>
            <a:avLst/>
            <a:gdLst/>
            <a:ahLst/>
            <a:cxnLst/>
            <a:rect l="l" t="t" r="r" b="b"/>
            <a:pathLst>
              <a:path w="1992249" h="4114800">
                <a:moveTo>
                  <a:pt x="0" y="0"/>
                </a:moveTo>
                <a:lnTo>
                  <a:pt x="1992249" y="0"/>
                </a:lnTo>
                <a:lnTo>
                  <a:pt x="19922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>
          <a:xfrm>
            <a:off x="-922333" y="5898291"/>
            <a:ext cx="1328166" cy="2743200"/>
          </a:xfrm>
          <a:custGeom>
            <a:avLst/>
            <a:gdLst/>
            <a:ahLst/>
            <a:cxnLst/>
            <a:rect l="l" t="t" r="r" b="b"/>
            <a:pathLst>
              <a:path w="1992249" h="4114800">
                <a:moveTo>
                  <a:pt x="0" y="0"/>
                </a:moveTo>
                <a:lnTo>
                  <a:pt x="1992249" y="0"/>
                </a:lnTo>
                <a:lnTo>
                  <a:pt x="19922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2" name="TextBox 12"/>
          <p:cNvSpPr txBox="1"/>
          <p:nvPr/>
        </p:nvSpPr>
        <p:spPr>
          <a:xfrm>
            <a:off x="457200" y="2594785"/>
            <a:ext cx="4216400" cy="961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2500"/>
              </a:lnSpc>
              <a:spcBef>
                <a:spcPct val="0"/>
              </a:spcBef>
            </a:pPr>
            <a:r>
              <a:rPr lang="en-US" sz="2133" b="1" dirty="0" err="1">
                <a:solidFill>
                  <a:srgbClr val="1F214D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Будет</a:t>
            </a:r>
            <a:r>
              <a:rPr lang="en-US" sz="2133" b="1" dirty="0">
                <a:solidFill>
                  <a:srgbClr val="1F214D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 </a:t>
            </a:r>
            <a:r>
              <a:rPr lang="en-US" sz="2133" b="1" dirty="0" err="1">
                <a:solidFill>
                  <a:srgbClr val="1F214D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работать</a:t>
            </a:r>
            <a:r>
              <a:rPr lang="en-US" sz="2133" b="1" dirty="0">
                <a:solidFill>
                  <a:srgbClr val="1F214D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 в </a:t>
            </a:r>
            <a:r>
              <a:rPr lang="en-US" sz="2133" b="1" dirty="0" err="1">
                <a:solidFill>
                  <a:srgbClr val="1F214D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условиях</a:t>
            </a:r>
            <a:r>
              <a:rPr lang="en-US" sz="2133" b="1" dirty="0">
                <a:solidFill>
                  <a:srgbClr val="1F214D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 </a:t>
            </a:r>
            <a:r>
              <a:rPr lang="en-US" sz="2133" b="1" dirty="0" err="1">
                <a:solidFill>
                  <a:srgbClr val="1F214D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высокой</a:t>
            </a:r>
            <a:r>
              <a:rPr lang="en-US" sz="2133" b="1" dirty="0">
                <a:solidFill>
                  <a:srgbClr val="1F214D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 </a:t>
            </a:r>
            <a:r>
              <a:rPr lang="en-US" sz="2133" b="1" dirty="0" err="1">
                <a:solidFill>
                  <a:srgbClr val="1F214D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технологической</a:t>
            </a:r>
            <a:r>
              <a:rPr lang="en-US" sz="2133" b="1" dirty="0">
                <a:solidFill>
                  <a:srgbClr val="1F214D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 </a:t>
            </a:r>
            <a:r>
              <a:rPr lang="en-US" sz="2133" b="1" dirty="0" err="1">
                <a:solidFill>
                  <a:srgbClr val="1F214D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динамики</a:t>
            </a:r>
            <a:endParaRPr lang="en-US" b="1" dirty="0">
              <a:solidFill>
                <a:srgbClr val="1F214D"/>
              </a:solidFill>
              <a:latin typeface="GHEA Grapalat" panose="02000506050000020003" pitchFamily="50" charset="0"/>
              <a:ea typeface="TT Norms Bold"/>
              <a:cs typeface="TT Norms Bold"/>
              <a:sym typeface="TT Norms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384975" y="3931132"/>
            <a:ext cx="3183112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500"/>
              </a:lnSpc>
              <a:spcBef>
                <a:spcPct val="0"/>
              </a:spcBef>
            </a:pPr>
            <a:r>
              <a:rPr lang="en-US" sz="2133" b="1" dirty="0" err="1">
                <a:solidFill>
                  <a:srgbClr val="1F214D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Использует</a:t>
            </a:r>
            <a:r>
              <a:rPr lang="en-US" sz="2133" b="1" dirty="0">
                <a:solidFill>
                  <a:srgbClr val="1F214D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 ИИ </a:t>
            </a:r>
            <a:r>
              <a:rPr lang="ru-RU" sz="2133" b="1" dirty="0">
                <a:solidFill>
                  <a:srgbClr val="1F214D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/>
            </a:r>
            <a:br>
              <a:rPr lang="ru-RU" sz="2133" b="1" dirty="0">
                <a:solidFill>
                  <a:srgbClr val="1F214D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</a:br>
            <a:r>
              <a:rPr lang="en-US" sz="2133" b="1" dirty="0">
                <a:solidFill>
                  <a:srgbClr val="1F214D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в </a:t>
            </a:r>
            <a:r>
              <a:rPr lang="en-US" sz="2133" b="1" dirty="0" err="1">
                <a:solidFill>
                  <a:srgbClr val="1F214D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администрировании</a:t>
            </a:r>
            <a:endParaRPr lang="en-US" sz="2133" b="1" dirty="0">
              <a:solidFill>
                <a:srgbClr val="1F214D"/>
              </a:solidFill>
              <a:latin typeface="GHEA Grapalat" panose="02000506050000020003" pitchFamily="50" charset="0"/>
              <a:ea typeface="TT Norms Bold"/>
              <a:cs typeface="TT Norms Bold"/>
              <a:sym typeface="TT Norms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7772400" y="4904345"/>
            <a:ext cx="4165600" cy="961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2500"/>
              </a:lnSpc>
              <a:spcBef>
                <a:spcPct val="0"/>
              </a:spcBef>
            </a:pPr>
            <a:r>
              <a:rPr lang="en-US" sz="2133" b="1" dirty="0" err="1">
                <a:solidFill>
                  <a:srgbClr val="1F214D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Обладает</a:t>
            </a:r>
            <a:r>
              <a:rPr lang="en-US" sz="2133" b="1" dirty="0">
                <a:solidFill>
                  <a:srgbClr val="1F214D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 </a:t>
            </a:r>
            <a:r>
              <a:rPr lang="en-US" sz="2133" b="1" dirty="0" err="1">
                <a:solidFill>
                  <a:srgbClr val="1F214D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цифровой</a:t>
            </a:r>
            <a:r>
              <a:rPr lang="en-US" sz="2133" b="1" dirty="0">
                <a:solidFill>
                  <a:srgbClr val="1F214D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 </a:t>
            </a:r>
            <a:r>
              <a:rPr lang="en-US" sz="2133" b="1" dirty="0" err="1">
                <a:solidFill>
                  <a:srgbClr val="1F214D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грамотностью</a:t>
            </a:r>
            <a:r>
              <a:rPr lang="en-US" sz="2133" b="1" dirty="0">
                <a:solidFill>
                  <a:srgbClr val="1F214D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 и </a:t>
            </a:r>
            <a:r>
              <a:rPr lang="en-US" sz="2133" b="1" dirty="0" err="1">
                <a:solidFill>
                  <a:srgbClr val="1F214D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аналитическими</a:t>
            </a:r>
            <a:r>
              <a:rPr lang="en-US" sz="2133" b="1" dirty="0">
                <a:solidFill>
                  <a:srgbClr val="1F214D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 </a:t>
            </a:r>
            <a:r>
              <a:rPr lang="en-US" sz="2133" b="1" dirty="0" err="1">
                <a:solidFill>
                  <a:srgbClr val="1F214D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навыками</a:t>
            </a:r>
            <a:endParaRPr lang="en-US" sz="2133" b="1" dirty="0">
              <a:solidFill>
                <a:srgbClr val="1F214D"/>
              </a:solidFill>
              <a:latin typeface="GHEA Grapalat" panose="02000506050000020003" pitchFamily="50" charset="0"/>
              <a:ea typeface="TT Norms Bold"/>
              <a:cs typeface="TT Norms Bold"/>
              <a:sym typeface="TT Norms Bold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1971971" y="1813957"/>
            <a:ext cx="945297" cy="672342"/>
          </a:xfrm>
          <a:custGeom>
            <a:avLst/>
            <a:gdLst/>
            <a:ahLst/>
            <a:cxnLst/>
            <a:rect l="l" t="t" r="r" b="b"/>
            <a:pathLst>
              <a:path w="1417945" h="1008513">
                <a:moveTo>
                  <a:pt x="0" y="0"/>
                </a:moveTo>
                <a:lnTo>
                  <a:pt x="1417945" y="0"/>
                </a:lnTo>
                <a:lnTo>
                  <a:pt x="1417945" y="1008513"/>
                </a:lnTo>
                <a:lnTo>
                  <a:pt x="0" y="100851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6" name="Freeform 16"/>
          <p:cNvSpPr/>
          <p:nvPr/>
        </p:nvSpPr>
        <p:spPr>
          <a:xfrm>
            <a:off x="5482642" y="2988789"/>
            <a:ext cx="987779" cy="790223"/>
          </a:xfrm>
          <a:custGeom>
            <a:avLst/>
            <a:gdLst/>
            <a:ahLst/>
            <a:cxnLst/>
            <a:rect l="l" t="t" r="r" b="b"/>
            <a:pathLst>
              <a:path w="1481668" h="1185335">
                <a:moveTo>
                  <a:pt x="0" y="0"/>
                </a:moveTo>
                <a:lnTo>
                  <a:pt x="1481669" y="0"/>
                </a:lnTo>
                <a:lnTo>
                  <a:pt x="1481669" y="1185335"/>
                </a:lnTo>
                <a:lnTo>
                  <a:pt x="0" y="118533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7" name="Freeform 17"/>
          <p:cNvSpPr/>
          <p:nvPr/>
        </p:nvSpPr>
        <p:spPr>
          <a:xfrm>
            <a:off x="9707584" y="3975582"/>
            <a:ext cx="642296" cy="658765"/>
          </a:xfrm>
          <a:custGeom>
            <a:avLst/>
            <a:gdLst/>
            <a:ahLst/>
            <a:cxnLst/>
            <a:rect l="l" t="t" r="r" b="b"/>
            <a:pathLst>
              <a:path w="963444" h="988148">
                <a:moveTo>
                  <a:pt x="0" y="0"/>
                </a:moveTo>
                <a:lnTo>
                  <a:pt x="963444" y="0"/>
                </a:lnTo>
                <a:lnTo>
                  <a:pt x="963444" y="988148"/>
                </a:lnTo>
                <a:lnTo>
                  <a:pt x="0" y="98814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8" name="Freeform 18"/>
          <p:cNvSpPr/>
          <p:nvPr/>
        </p:nvSpPr>
        <p:spPr>
          <a:xfrm flipH="1">
            <a:off x="-1" y="1040122"/>
            <a:ext cx="12090401" cy="5387752"/>
          </a:xfrm>
          <a:custGeom>
            <a:avLst/>
            <a:gdLst/>
            <a:ahLst/>
            <a:cxnLst/>
            <a:rect l="l" t="t" r="r" b="b"/>
            <a:pathLst>
              <a:path w="21147006" h="7269283">
                <a:moveTo>
                  <a:pt x="21147006" y="0"/>
                </a:moveTo>
                <a:lnTo>
                  <a:pt x="0" y="0"/>
                </a:lnTo>
                <a:lnTo>
                  <a:pt x="0" y="7269283"/>
                </a:lnTo>
                <a:lnTo>
                  <a:pt x="21147006" y="7269283"/>
                </a:lnTo>
                <a:lnTo>
                  <a:pt x="21147006" y="0"/>
                </a:lnTo>
                <a:close/>
              </a:path>
            </a:pathLst>
          </a:custGeom>
          <a:blipFill>
            <a:blip r:embed="rId15">
              <a:alphaModFix amt="9999"/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9" name="Freeform 19"/>
          <p:cNvSpPr/>
          <p:nvPr/>
        </p:nvSpPr>
        <p:spPr>
          <a:xfrm>
            <a:off x="10609181" y="6020540"/>
            <a:ext cx="1419943" cy="545325"/>
          </a:xfrm>
          <a:custGeom>
            <a:avLst/>
            <a:gdLst/>
            <a:ahLst/>
            <a:cxnLst/>
            <a:rect l="l" t="t" r="r" b="b"/>
            <a:pathLst>
              <a:path w="2129914" h="817988">
                <a:moveTo>
                  <a:pt x="0" y="0"/>
                </a:moveTo>
                <a:lnTo>
                  <a:pt x="2129915" y="0"/>
                </a:lnTo>
                <a:lnTo>
                  <a:pt x="2129915" y="817988"/>
                </a:lnTo>
                <a:lnTo>
                  <a:pt x="0" y="817988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20" name="TextBox 20"/>
          <p:cNvSpPr txBox="1"/>
          <p:nvPr/>
        </p:nvSpPr>
        <p:spPr>
          <a:xfrm>
            <a:off x="685800" y="241301"/>
            <a:ext cx="10120403" cy="448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3450"/>
              </a:lnSpc>
            </a:pPr>
            <a:r>
              <a:rPr lang="en-US" sz="3000" b="1">
                <a:solidFill>
                  <a:srgbClr val="C8C8C8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НАЛОГОВЫЙ ИНСПЕКТОР ЗАВТРА</a:t>
            </a:r>
          </a:p>
        </p:txBody>
      </p:sp>
    </p:spTree>
    <p:extLst>
      <p:ext uri="{BB962C8B-B14F-4D97-AF65-F5344CB8AC3E}">
        <p14:creationId xmlns:p14="http://schemas.microsoft.com/office/powerpoint/2010/main" val="313859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2667000" y="-2667000"/>
            <a:ext cx="6858000" cy="12192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/>
            <a:stretch>
              <a:fillRect l="-12888" r="-12888"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3" name="Freeform 3"/>
          <p:cNvSpPr/>
          <p:nvPr/>
        </p:nvSpPr>
        <p:spPr>
          <a:xfrm>
            <a:off x="-258251" y="6648450"/>
            <a:ext cx="11764451" cy="1104109"/>
          </a:xfrm>
          <a:custGeom>
            <a:avLst/>
            <a:gdLst/>
            <a:ahLst/>
            <a:cxnLst/>
            <a:rect l="l" t="t" r="r" b="b"/>
            <a:pathLst>
              <a:path w="17646676" h="1656163">
                <a:moveTo>
                  <a:pt x="0" y="0"/>
                </a:moveTo>
                <a:lnTo>
                  <a:pt x="17646676" y="0"/>
                </a:lnTo>
                <a:lnTo>
                  <a:pt x="17646676" y="1656163"/>
                </a:lnTo>
                <a:lnTo>
                  <a:pt x="0" y="16561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 t="-290245"/>
            </a:stretch>
          </a:blipFill>
        </p:spPr>
        <p:txBody>
          <a:bodyPr/>
          <a:lstStyle/>
          <a:p>
            <a:endParaRPr lang="ru-RU"/>
          </a:p>
        </p:txBody>
      </p:sp>
      <p:grpSp>
        <p:nvGrpSpPr>
          <p:cNvPr id="4" name="Group 4"/>
          <p:cNvGrpSpPr/>
          <p:nvPr/>
        </p:nvGrpSpPr>
        <p:grpSpPr>
          <a:xfrm>
            <a:off x="8534348" y="-743300"/>
            <a:ext cx="4890194" cy="1649675"/>
            <a:chOff x="0" y="0"/>
            <a:chExt cx="930920" cy="314040"/>
          </a:xfrm>
        </p:grpSpPr>
        <p:sp>
          <p:nvSpPr>
            <p:cNvPr id="5" name="Freeform 5"/>
            <p:cNvSpPr/>
            <p:nvPr/>
          </p:nvSpPr>
          <p:spPr>
            <a:xfrm>
              <a:off x="13516" y="0"/>
              <a:ext cx="903888" cy="314040"/>
            </a:xfrm>
            <a:custGeom>
              <a:avLst/>
              <a:gdLst/>
              <a:ahLst/>
              <a:cxnLst/>
              <a:rect l="l" t="t" r="r" b="b"/>
              <a:pathLst>
                <a:path w="903888" h="314040">
                  <a:moveTo>
                    <a:pt x="682541" y="0"/>
                  </a:moveTo>
                  <a:lnTo>
                    <a:pt x="18147" y="0"/>
                  </a:lnTo>
                  <a:cubicBezTo>
                    <a:pt x="11837" y="0"/>
                    <a:pt x="6031" y="3451"/>
                    <a:pt x="3016" y="8994"/>
                  </a:cubicBezTo>
                  <a:cubicBezTo>
                    <a:pt x="0" y="14537"/>
                    <a:pt x="257" y="21285"/>
                    <a:pt x="3685" y="26583"/>
                  </a:cubicBezTo>
                  <a:lnTo>
                    <a:pt x="172483" y="287456"/>
                  </a:lnTo>
                  <a:cubicBezTo>
                    <a:pt x="183208" y="304032"/>
                    <a:pt x="201605" y="314040"/>
                    <a:pt x="221347" y="314040"/>
                  </a:cubicBezTo>
                  <a:lnTo>
                    <a:pt x="885741" y="314040"/>
                  </a:lnTo>
                  <a:cubicBezTo>
                    <a:pt x="892051" y="314040"/>
                    <a:pt x="897857" y="310589"/>
                    <a:pt x="900872" y="305046"/>
                  </a:cubicBezTo>
                  <a:cubicBezTo>
                    <a:pt x="903888" y="299503"/>
                    <a:pt x="903631" y="292754"/>
                    <a:pt x="900203" y="287456"/>
                  </a:cubicBezTo>
                  <a:lnTo>
                    <a:pt x="731405" y="26583"/>
                  </a:lnTo>
                  <a:cubicBezTo>
                    <a:pt x="720680" y="10008"/>
                    <a:pt x="702283" y="0"/>
                    <a:pt x="682541" y="0"/>
                  </a:cubicBezTo>
                  <a:close/>
                </a:path>
              </a:pathLst>
            </a:custGeom>
            <a:solidFill>
              <a:srgbClr val="991313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01600" y="-66675"/>
              <a:ext cx="727720" cy="38071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2500"/>
                </a:lnSpc>
              </a:pPr>
              <a:endParaRPr sz="1200">
                <a:solidFill>
                  <a:prstClr val="black"/>
                </a:solidFill>
                <a:latin typeface="GHEA Grapalat" panose="02000506050000020003" pitchFamily="50" charset="0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2004659" y="-1227295"/>
            <a:ext cx="12253143" cy="2133671"/>
            <a:chOff x="0" y="0"/>
            <a:chExt cx="1673415" cy="291396"/>
          </a:xfrm>
        </p:grpSpPr>
        <p:sp>
          <p:nvSpPr>
            <p:cNvPr id="8" name="Freeform 8"/>
            <p:cNvSpPr/>
            <p:nvPr/>
          </p:nvSpPr>
          <p:spPr>
            <a:xfrm>
              <a:off x="6597" y="0"/>
              <a:ext cx="1660222" cy="291396"/>
            </a:xfrm>
            <a:custGeom>
              <a:avLst/>
              <a:gdLst/>
              <a:ahLst/>
              <a:cxnLst/>
              <a:rect l="l" t="t" r="r" b="b"/>
              <a:pathLst>
                <a:path w="1660222" h="291396">
                  <a:moveTo>
                    <a:pt x="211346" y="0"/>
                  </a:moveTo>
                  <a:lnTo>
                    <a:pt x="1652076" y="0"/>
                  </a:lnTo>
                  <a:cubicBezTo>
                    <a:pt x="1654942" y="0"/>
                    <a:pt x="1657570" y="1593"/>
                    <a:pt x="1658896" y="4134"/>
                  </a:cubicBezTo>
                  <a:cubicBezTo>
                    <a:pt x="1660222" y="6675"/>
                    <a:pt x="1660025" y="9742"/>
                    <a:pt x="1658386" y="12093"/>
                  </a:cubicBezTo>
                  <a:lnTo>
                    <a:pt x="1472051" y="279303"/>
                  </a:lnTo>
                  <a:cubicBezTo>
                    <a:pt x="1466767" y="286880"/>
                    <a:pt x="1458113" y="291396"/>
                    <a:pt x="1448876" y="291396"/>
                  </a:cubicBezTo>
                  <a:lnTo>
                    <a:pt x="8146" y="291396"/>
                  </a:lnTo>
                  <a:cubicBezTo>
                    <a:pt x="5280" y="291396"/>
                    <a:pt x="2651" y="289803"/>
                    <a:pt x="1326" y="287262"/>
                  </a:cubicBezTo>
                  <a:cubicBezTo>
                    <a:pt x="0" y="284721"/>
                    <a:pt x="196" y="281654"/>
                    <a:pt x="1836" y="279303"/>
                  </a:cubicBezTo>
                  <a:lnTo>
                    <a:pt x="188170" y="12093"/>
                  </a:lnTo>
                  <a:cubicBezTo>
                    <a:pt x="193454" y="4516"/>
                    <a:pt x="202108" y="0"/>
                    <a:pt x="211346" y="0"/>
                  </a:cubicBezTo>
                  <a:close/>
                </a:path>
              </a:pathLst>
            </a:custGeom>
            <a:solidFill>
              <a:srgbClr val="121339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01600" y="-66675"/>
              <a:ext cx="1470215" cy="35807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2500"/>
                </a:lnSpc>
              </a:pPr>
              <a:endParaRPr sz="1200">
                <a:solidFill>
                  <a:prstClr val="black"/>
                </a:solidFill>
                <a:latin typeface="GHEA Grapalat" panose="02000506050000020003" pitchFamily="50" charset="0"/>
              </a:endParaRPr>
            </a:p>
          </p:txBody>
        </p:sp>
      </p:grpSp>
      <p:sp>
        <p:nvSpPr>
          <p:cNvPr id="10" name="Freeform 10"/>
          <p:cNvSpPr/>
          <p:nvPr/>
        </p:nvSpPr>
        <p:spPr>
          <a:xfrm>
            <a:off x="9043501" y="-2340254"/>
            <a:ext cx="1328166" cy="2743200"/>
          </a:xfrm>
          <a:custGeom>
            <a:avLst/>
            <a:gdLst/>
            <a:ahLst/>
            <a:cxnLst/>
            <a:rect l="l" t="t" r="r" b="b"/>
            <a:pathLst>
              <a:path w="1992249" h="4114800">
                <a:moveTo>
                  <a:pt x="0" y="0"/>
                </a:moveTo>
                <a:lnTo>
                  <a:pt x="1992249" y="0"/>
                </a:lnTo>
                <a:lnTo>
                  <a:pt x="19922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>
          <a:xfrm>
            <a:off x="-922333" y="5898291"/>
            <a:ext cx="1328166" cy="2743200"/>
          </a:xfrm>
          <a:custGeom>
            <a:avLst/>
            <a:gdLst/>
            <a:ahLst/>
            <a:cxnLst/>
            <a:rect l="l" t="t" r="r" b="b"/>
            <a:pathLst>
              <a:path w="1992249" h="4114800">
                <a:moveTo>
                  <a:pt x="0" y="0"/>
                </a:moveTo>
                <a:lnTo>
                  <a:pt x="1992249" y="0"/>
                </a:lnTo>
                <a:lnTo>
                  <a:pt x="19922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grpSp>
        <p:nvGrpSpPr>
          <p:cNvPr id="12" name="Group 12"/>
          <p:cNvGrpSpPr/>
          <p:nvPr/>
        </p:nvGrpSpPr>
        <p:grpSpPr>
          <a:xfrm>
            <a:off x="2273867" y="2665034"/>
            <a:ext cx="908554" cy="794802"/>
            <a:chOff x="0" y="0"/>
            <a:chExt cx="519105" cy="45411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519105" cy="454113"/>
            </a:xfrm>
            <a:custGeom>
              <a:avLst/>
              <a:gdLst/>
              <a:ahLst/>
              <a:cxnLst/>
              <a:rect l="l" t="t" r="r" b="b"/>
              <a:pathLst>
                <a:path w="519105" h="454113">
                  <a:moveTo>
                    <a:pt x="0" y="0"/>
                  </a:moveTo>
                  <a:lnTo>
                    <a:pt x="519105" y="0"/>
                  </a:lnTo>
                  <a:lnTo>
                    <a:pt x="519105" y="454113"/>
                  </a:lnTo>
                  <a:lnTo>
                    <a:pt x="0" y="454113"/>
                  </a:lnTo>
                  <a:close/>
                </a:path>
              </a:pathLst>
            </a:custGeom>
            <a:solidFill>
              <a:srgbClr val="890A0A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57150"/>
              <a:ext cx="519105" cy="5112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GHEA Grapalat" panose="02000506050000020003" pitchFamily="50" charset="0"/>
              </a:endParaRPr>
            </a:p>
          </p:txBody>
        </p:sp>
      </p:grpSp>
      <p:sp>
        <p:nvSpPr>
          <p:cNvPr id="15" name="Freeform 15"/>
          <p:cNvSpPr/>
          <p:nvPr/>
        </p:nvSpPr>
        <p:spPr>
          <a:xfrm>
            <a:off x="2394698" y="2728989"/>
            <a:ext cx="666891" cy="666891"/>
          </a:xfrm>
          <a:custGeom>
            <a:avLst/>
            <a:gdLst/>
            <a:ahLst/>
            <a:cxnLst/>
            <a:rect l="l" t="t" r="r" b="b"/>
            <a:pathLst>
              <a:path w="1000336" h="1000336">
                <a:moveTo>
                  <a:pt x="0" y="0"/>
                </a:moveTo>
                <a:lnTo>
                  <a:pt x="1000336" y="0"/>
                </a:lnTo>
                <a:lnTo>
                  <a:pt x="1000336" y="1000336"/>
                </a:lnTo>
                <a:lnTo>
                  <a:pt x="0" y="100033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grpSp>
        <p:nvGrpSpPr>
          <p:cNvPr id="16" name="Group 16"/>
          <p:cNvGrpSpPr/>
          <p:nvPr/>
        </p:nvGrpSpPr>
        <p:grpSpPr>
          <a:xfrm>
            <a:off x="2273867" y="3702877"/>
            <a:ext cx="908554" cy="794802"/>
            <a:chOff x="0" y="0"/>
            <a:chExt cx="519105" cy="454113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519105" cy="454113"/>
            </a:xfrm>
            <a:custGeom>
              <a:avLst/>
              <a:gdLst/>
              <a:ahLst/>
              <a:cxnLst/>
              <a:rect l="l" t="t" r="r" b="b"/>
              <a:pathLst>
                <a:path w="519105" h="454113">
                  <a:moveTo>
                    <a:pt x="0" y="0"/>
                  </a:moveTo>
                  <a:lnTo>
                    <a:pt x="519105" y="0"/>
                  </a:lnTo>
                  <a:lnTo>
                    <a:pt x="519105" y="454113"/>
                  </a:lnTo>
                  <a:lnTo>
                    <a:pt x="0" y="454113"/>
                  </a:lnTo>
                  <a:close/>
                </a:path>
              </a:pathLst>
            </a:custGeom>
            <a:solidFill>
              <a:srgbClr val="890A0A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57150"/>
              <a:ext cx="519105" cy="5112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GHEA Grapalat" panose="02000506050000020003" pitchFamily="50" charset="0"/>
              </a:endParaRPr>
            </a:p>
          </p:txBody>
        </p:sp>
      </p:grpSp>
      <p:sp>
        <p:nvSpPr>
          <p:cNvPr id="19" name="Freeform 19"/>
          <p:cNvSpPr/>
          <p:nvPr/>
        </p:nvSpPr>
        <p:spPr>
          <a:xfrm>
            <a:off x="2467842" y="3839977"/>
            <a:ext cx="520602" cy="520602"/>
          </a:xfrm>
          <a:custGeom>
            <a:avLst/>
            <a:gdLst/>
            <a:ahLst/>
            <a:cxnLst/>
            <a:rect l="l" t="t" r="r" b="b"/>
            <a:pathLst>
              <a:path w="780903" h="780903">
                <a:moveTo>
                  <a:pt x="0" y="0"/>
                </a:moveTo>
                <a:lnTo>
                  <a:pt x="780904" y="0"/>
                </a:lnTo>
                <a:lnTo>
                  <a:pt x="780904" y="780904"/>
                </a:lnTo>
                <a:lnTo>
                  <a:pt x="0" y="78090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grpSp>
        <p:nvGrpSpPr>
          <p:cNvPr id="20" name="Group 20"/>
          <p:cNvGrpSpPr/>
          <p:nvPr/>
        </p:nvGrpSpPr>
        <p:grpSpPr>
          <a:xfrm>
            <a:off x="2273867" y="4878679"/>
            <a:ext cx="908554" cy="821117"/>
            <a:chOff x="0" y="0"/>
            <a:chExt cx="594389" cy="537186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594389" cy="537186"/>
            </a:xfrm>
            <a:custGeom>
              <a:avLst/>
              <a:gdLst/>
              <a:ahLst/>
              <a:cxnLst/>
              <a:rect l="l" t="t" r="r" b="b"/>
              <a:pathLst>
                <a:path w="594389" h="537186">
                  <a:moveTo>
                    <a:pt x="0" y="0"/>
                  </a:moveTo>
                  <a:lnTo>
                    <a:pt x="594389" y="0"/>
                  </a:lnTo>
                  <a:lnTo>
                    <a:pt x="594389" y="537186"/>
                  </a:lnTo>
                  <a:lnTo>
                    <a:pt x="0" y="537186"/>
                  </a:lnTo>
                  <a:close/>
                </a:path>
              </a:pathLst>
            </a:custGeom>
            <a:solidFill>
              <a:srgbClr val="890A0A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57150"/>
              <a:ext cx="594389" cy="59433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GHEA Grapalat" panose="02000506050000020003" pitchFamily="50" charset="0"/>
              </a:endParaRPr>
            </a:p>
          </p:txBody>
        </p:sp>
      </p:grpSp>
      <p:sp>
        <p:nvSpPr>
          <p:cNvPr id="23" name="Freeform 23"/>
          <p:cNvSpPr/>
          <p:nvPr/>
        </p:nvSpPr>
        <p:spPr>
          <a:xfrm>
            <a:off x="2505329" y="5068373"/>
            <a:ext cx="445628" cy="441729"/>
          </a:xfrm>
          <a:custGeom>
            <a:avLst/>
            <a:gdLst/>
            <a:ahLst/>
            <a:cxnLst/>
            <a:rect l="l" t="t" r="r" b="b"/>
            <a:pathLst>
              <a:path w="668442" h="662593">
                <a:moveTo>
                  <a:pt x="0" y="0"/>
                </a:moveTo>
                <a:lnTo>
                  <a:pt x="668442" y="0"/>
                </a:lnTo>
                <a:lnTo>
                  <a:pt x="668442" y="662593"/>
                </a:lnTo>
                <a:lnTo>
                  <a:pt x="0" y="66259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24" name="Freeform 24"/>
          <p:cNvSpPr/>
          <p:nvPr/>
        </p:nvSpPr>
        <p:spPr>
          <a:xfrm>
            <a:off x="10566716" y="6001470"/>
            <a:ext cx="1419943" cy="545325"/>
          </a:xfrm>
          <a:custGeom>
            <a:avLst/>
            <a:gdLst/>
            <a:ahLst/>
            <a:cxnLst/>
            <a:rect l="l" t="t" r="r" b="b"/>
            <a:pathLst>
              <a:path w="2129914" h="817988">
                <a:moveTo>
                  <a:pt x="0" y="0"/>
                </a:moveTo>
                <a:lnTo>
                  <a:pt x="2129915" y="0"/>
                </a:lnTo>
                <a:lnTo>
                  <a:pt x="2129915" y="817987"/>
                </a:lnTo>
                <a:lnTo>
                  <a:pt x="0" y="817987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25" name="TextBox 25"/>
          <p:cNvSpPr txBox="1"/>
          <p:nvPr/>
        </p:nvSpPr>
        <p:spPr>
          <a:xfrm>
            <a:off x="685800" y="241301"/>
            <a:ext cx="10120403" cy="448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3450"/>
              </a:lnSpc>
            </a:pPr>
            <a:r>
              <a:rPr lang="en-US" sz="3000" b="1">
                <a:solidFill>
                  <a:srgbClr val="C8C8C8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НАЛОГОВЫЙ ИНСПЕКТОР ЗАВТРА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477470" y="2543946"/>
            <a:ext cx="7904689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2800"/>
              </a:lnSpc>
            </a:pPr>
            <a:r>
              <a:rPr lang="en-US" sz="2400" b="1" dirty="0" err="1">
                <a:solidFill>
                  <a:srgbClr val="121339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Клиентоцентричность</a:t>
            </a:r>
            <a:endParaRPr lang="en-US" sz="2400" b="1" dirty="0">
              <a:solidFill>
                <a:srgbClr val="121339"/>
              </a:solidFill>
              <a:latin typeface="GHEA Grapalat" panose="02000506050000020003" pitchFamily="50" charset="0"/>
              <a:ea typeface="TT Norms Bold"/>
              <a:cs typeface="TT Norms Bold"/>
              <a:sym typeface="TT Norms Bold"/>
            </a:endParaRPr>
          </a:p>
          <a:p>
            <a:pPr defTabSz="609630">
              <a:lnSpc>
                <a:spcPts val="2800"/>
              </a:lnSpc>
            </a:pPr>
            <a:endParaRPr lang="en-US" sz="2400" b="1" dirty="0">
              <a:solidFill>
                <a:srgbClr val="121339"/>
              </a:solidFill>
              <a:latin typeface="GHEA Grapalat" panose="02000506050000020003" pitchFamily="50" charset="0"/>
              <a:ea typeface="TT Norms Bold"/>
              <a:cs typeface="TT Norms Bold"/>
              <a:sym typeface="TT Norms Bold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1768993" y="1541169"/>
            <a:ext cx="8559216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604"/>
              </a:lnSpc>
            </a:pPr>
            <a:r>
              <a:rPr lang="en-US" sz="3133" b="1" dirty="0">
                <a:solidFill>
                  <a:srgbClr val="121339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КЛЮЧЕВЫЕ ПРИНЦИПЫ НАЛОГОВОГО ИНСПЕКТОРА БУДУЩЕГО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3477469" y="2918597"/>
            <a:ext cx="6225331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2500"/>
              </a:lnSpc>
              <a:spcBef>
                <a:spcPct val="0"/>
              </a:spcBef>
            </a:pPr>
            <a:r>
              <a:rPr lang="en-US" sz="1867" dirty="0" err="1">
                <a:solidFill>
                  <a:srgbClr val="000000"/>
                </a:solidFill>
                <a:latin typeface="GHEA Grapalat" panose="02000506050000020003" pitchFamily="50" charset="0"/>
                <a:ea typeface="TT Norms"/>
                <a:cs typeface="TT Norms"/>
                <a:sym typeface="TT Norms"/>
              </a:rPr>
              <a:t>Простые</a:t>
            </a:r>
            <a:r>
              <a:rPr lang="en-US" sz="1867" dirty="0">
                <a:solidFill>
                  <a:srgbClr val="000000"/>
                </a:solidFill>
                <a:latin typeface="GHEA Grapalat" panose="02000506050000020003" pitchFamily="50" charset="0"/>
                <a:ea typeface="TT Norms"/>
                <a:cs typeface="TT Norms"/>
                <a:sym typeface="TT Norms"/>
              </a:rPr>
              <a:t> и </a:t>
            </a:r>
            <a:r>
              <a:rPr lang="en-US" sz="1867" dirty="0" err="1">
                <a:solidFill>
                  <a:srgbClr val="000000"/>
                </a:solidFill>
                <a:latin typeface="GHEA Grapalat" panose="02000506050000020003" pitchFamily="50" charset="0"/>
                <a:ea typeface="TT Norms"/>
                <a:cs typeface="TT Norms"/>
                <a:sym typeface="TT Norms"/>
              </a:rPr>
              <a:t>удобные</a:t>
            </a:r>
            <a:r>
              <a:rPr lang="en-US" sz="1867" dirty="0">
                <a:solidFill>
                  <a:srgbClr val="000000"/>
                </a:solidFill>
                <a:latin typeface="GHEA Grapalat" panose="02000506050000020003" pitchFamily="50" charset="0"/>
                <a:ea typeface="TT Norms"/>
                <a:cs typeface="TT Norms"/>
                <a:sym typeface="TT Norms"/>
              </a:rPr>
              <a:t> </a:t>
            </a:r>
            <a:r>
              <a:rPr lang="en-US" sz="1867" dirty="0" err="1">
                <a:solidFill>
                  <a:srgbClr val="000000"/>
                </a:solidFill>
                <a:latin typeface="GHEA Grapalat" panose="02000506050000020003" pitchFamily="50" charset="0"/>
                <a:ea typeface="TT Norms"/>
                <a:cs typeface="TT Norms"/>
                <a:sym typeface="TT Norms"/>
              </a:rPr>
              <a:t>цифровые</a:t>
            </a:r>
            <a:r>
              <a:rPr lang="en-US" sz="1867" dirty="0">
                <a:solidFill>
                  <a:srgbClr val="000000"/>
                </a:solidFill>
                <a:latin typeface="GHEA Grapalat" panose="02000506050000020003" pitchFamily="50" charset="0"/>
                <a:ea typeface="TT Norms"/>
                <a:cs typeface="TT Norms"/>
                <a:sym typeface="TT Norms"/>
              </a:rPr>
              <a:t> </a:t>
            </a:r>
            <a:r>
              <a:rPr lang="en-US" sz="1867" dirty="0" err="1">
                <a:solidFill>
                  <a:srgbClr val="000000"/>
                </a:solidFill>
                <a:latin typeface="GHEA Grapalat" panose="02000506050000020003" pitchFamily="50" charset="0"/>
                <a:ea typeface="TT Norms"/>
                <a:cs typeface="TT Norms"/>
                <a:sym typeface="TT Norms"/>
              </a:rPr>
              <a:t>решения</a:t>
            </a:r>
            <a:endParaRPr lang="en-US" sz="1867" dirty="0">
              <a:solidFill>
                <a:srgbClr val="000000"/>
              </a:solidFill>
              <a:latin typeface="GHEA Grapalat" panose="02000506050000020003" pitchFamily="50" charset="0"/>
              <a:ea typeface="TT Norms"/>
              <a:cs typeface="TT Norms"/>
              <a:sym typeface="TT Norms"/>
            </a:endParaRPr>
          </a:p>
          <a:p>
            <a:pPr defTabSz="609630">
              <a:lnSpc>
                <a:spcPts val="2500"/>
              </a:lnSpc>
              <a:spcBef>
                <a:spcPct val="0"/>
              </a:spcBef>
            </a:pPr>
            <a:r>
              <a:rPr lang="en-US" sz="1867" dirty="0" err="1">
                <a:solidFill>
                  <a:srgbClr val="000000"/>
                </a:solidFill>
                <a:latin typeface="GHEA Grapalat" panose="02000506050000020003" pitchFamily="50" charset="0"/>
                <a:ea typeface="TT Norms"/>
                <a:cs typeface="TT Norms"/>
                <a:sym typeface="TT Norms"/>
              </a:rPr>
              <a:t>Эффективная</a:t>
            </a:r>
            <a:r>
              <a:rPr lang="en-US" sz="1867" dirty="0">
                <a:solidFill>
                  <a:srgbClr val="000000"/>
                </a:solidFill>
                <a:latin typeface="GHEA Grapalat" panose="02000506050000020003" pitchFamily="50" charset="0"/>
                <a:ea typeface="TT Norms"/>
                <a:cs typeface="TT Norms"/>
                <a:sym typeface="TT Norms"/>
              </a:rPr>
              <a:t> </a:t>
            </a:r>
            <a:r>
              <a:rPr lang="en-US" sz="1867" dirty="0" err="1">
                <a:solidFill>
                  <a:srgbClr val="000000"/>
                </a:solidFill>
                <a:latin typeface="GHEA Grapalat" panose="02000506050000020003" pitchFamily="50" charset="0"/>
                <a:ea typeface="TT Norms"/>
                <a:cs typeface="TT Norms"/>
                <a:sym typeface="TT Norms"/>
              </a:rPr>
              <a:t>обратная</a:t>
            </a:r>
            <a:r>
              <a:rPr lang="en-US" sz="1867" dirty="0">
                <a:solidFill>
                  <a:srgbClr val="000000"/>
                </a:solidFill>
                <a:latin typeface="GHEA Grapalat" panose="02000506050000020003" pitchFamily="50" charset="0"/>
                <a:ea typeface="TT Norms"/>
                <a:cs typeface="TT Norms"/>
                <a:sym typeface="TT Norms"/>
              </a:rPr>
              <a:t> </a:t>
            </a:r>
            <a:r>
              <a:rPr lang="en-US" sz="1867" dirty="0" err="1">
                <a:solidFill>
                  <a:srgbClr val="000000"/>
                </a:solidFill>
                <a:latin typeface="GHEA Grapalat" panose="02000506050000020003" pitchFamily="50" charset="0"/>
                <a:ea typeface="TT Norms"/>
                <a:cs typeface="TT Norms"/>
                <a:sym typeface="TT Norms"/>
              </a:rPr>
              <a:t>связь</a:t>
            </a:r>
            <a:r>
              <a:rPr lang="en-US" sz="1867" dirty="0">
                <a:solidFill>
                  <a:srgbClr val="000000"/>
                </a:solidFill>
                <a:latin typeface="GHEA Grapalat" panose="02000506050000020003" pitchFamily="50" charset="0"/>
                <a:ea typeface="TT Norms"/>
                <a:cs typeface="TT Norms"/>
                <a:sym typeface="TT Norms"/>
              </a:rPr>
              <a:t> с </a:t>
            </a:r>
            <a:r>
              <a:rPr lang="en-US" sz="1867" dirty="0" err="1">
                <a:solidFill>
                  <a:srgbClr val="000000"/>
                </a:solidFill>
                <a:latin typeface="GHEA Grapalat" panose="02000506050000020003" pitchFamily="50" charset="0"/>
                <a:ea typeface="TT Norms"/>
                <a:cs typeface="TT Norms"/>
                <a:sym typeface="TT Norms"/>
              </a:rPr>
              <a:t>налогоплательщиками</a:t>
            </a:r>
            <a:endParaRPr lang="en-US" sz="1867" dirty="0">
              <a:solidFill>
                <a:srgbClr val="000000"/>
              </a:solidFill>
              <a:latin typeface="GHEA Grapalat" panose="02000506050000020003" pitchFamily="50" charset="0"/>
              <a:ea typeface="TT Norms"/>
              <a:cs typeface="TT Norms"/>
              <a:sym typeface="TT Norms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3477469" y="3632711"/>
            <a:ext cx="6528611" cy="2167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3000"/>
              </a:lnSpc>
              <a:spcBef>
                <a:spcPct val="0"/>
              </a:spcBef>
            </a:pPr>
            <a:r>
              <a:rPr lang="en-US" sz="2400" b="1" dirty="0" err="1">
                <a:solidFill>
                  <a:srgbClr val="121339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Оснащённость</a:t>
            </a:r>
            <a:r>
              <a:rPr lang="en-US" sz="2400" b="1" dirty="0">
                <a:solidFill>
                  <a:srgbClr val="121339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 </a:t>
            </a:r>
            <a:r>
              <a:rPr lang="en-US" sz="2400" b="1" dirty="0" err="1">
                <a:solidFill>
                  <a:srgbClr val="121339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цифровыми</a:t>
            </a:r>
            <a:r>
              <a:rPr lang="en-US" sz="2400" b="1" dirty="0">
                <a:solidFill>
                  <a:srgbClr val="121339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 </a:t>
            </a:r>
            <a:r>
              <a:rPr lang="en-US" sz="2400" b="1" dirty="0" err="1">
                <a:solidFill>
                  <a:srgbClr val="121339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технологиями</a:t>
            </a:r>
            <a:endParaRPr lang="en-US" sz="2400" b="1" dirty="0">
              <a:solidFill>
                <a:srgbClr val="121339"/>
              </a:solidFill>
              <a:latin typeface="GHEA Grapalat" panose="02000506050000020003" pitchFamily="50" charset="0"/>
              <a:ea typeface="TT Norms Bold"/>
              <a:cs typeface="TT Norms Bold"/>
              <a:sym typeface="TT Norms Bold"/>
            </a:endParaRPr>
          </a:p>
          <a:p>
            <a:pPr defTabSz="609630">
              <a:lnSpc>
                <a:spcPts val="2500"/>
              </a:lnSpc>
              <a:spcBef>
                <a:spcPct val="0"/>
              </a:spcBef>
            </a:pPr>
            <a:r>
              <a:rPr lang="en-US" sz="1867" dirty="0" err="1">
                <a:solidFill>
                  <a:srgbClr val="121339"/>
                </a:solidFill>
                <a:latin typeface="GHEA Grapalat" panose="02000506050000020003" pitchFamily="50" charset="0"/>
                <a:ea typeface="TT Norms"/>
                <a:cs typeface="TT Norms"/>
                <a:sym typeface="TT Norms"/>
              </a:rPr>
              <a:t>Применение</a:t>
            </a:r>
            <a:r>
              <a:rPr lang="en-US" sz="1867" dirty="0">
                <a:solidFill>
                  <a:srgbClr val="121339"/>
                </a:solidFill>
                <a:latin typeface="GHEA Grapalat" panose="02000506050000020003" pitchFamily="50" charset="0"/>
                <a:ea typeface="TT Norms"/>
                <a:cs typeface="TT Norms"/>
                <a:sym typeface="TT Norms"/>
              </a:rPr>
              <a:t> ИИ и </a:t>
            </a:r>
            <a:r>
              <a:rPr lang="en-US" sz="1867" dirty="0" err="1">
                <a:solidFill>
                  <a:srgbClr val="121339"/>
                </a:solidFill>
                <a:latin typeface="GHEA Grapalat" panose="02000506050000020003" pitchFamily="50" charset="0"/>
                <a:ea typeface="TT Norms"/>
                <a:cs typeface="TT Norms"/>
                <a:sym typeface="TT Norms"/>
              </a:rPr>
              <a:t>анализа</a:t>
            </a:r>
            <a:r>
              <a:rPr lang="en-US" sz="1867" dirty="0">
                <a:solidFill>
                  <a:srgbClr val="121339"/>
                </a:solidFill>
                <a:latin typeface="GHEA Grapalat" panose="02000506050000020003" pitchFamily="50" charset="0"/>
                <a:ea typeface="TT Norms"/>
                <a:cs typeface="TT Norms"/>
                <a:sym typeface="TT Norms"/>
              </a:rPr>
              <a:t> </a:t>
            </a:r>
            <a:r>
              <a:rPr lang="en-US" sz="1867" dirty="0" err="1">
                <a:solidFill>
                  <a:srgbClr val="121339"/>
                </a:solidFill>
                <a:latin typeface="GHEA Grapalat" panose="02000506050000020003" pitchFamily="50" charset="0"/>
                <a:ea typeface="TT Norms"/>
                <a:cs typeface="TT Norms"/>
                <a:sym typeface="TT Norms"/>
              </a:rPr>
              <a:t>данных</a:t>
            </a:r>
            <a:endParaRPr lang="en-US" sz="1867" dirty="0">
              <a:solidFill>
                <a:srgbClr val="121339"/>
              </a:solidFill>
              <a:latin typeface="GHEA Grapalat" panose="02000506050000020003" pitchFamily="50" charset="0"/>
              <a:ea typeface="TT Norms"/>
              <a:cs typeface="TT Norms"/>
              <a:sym typeface="TT Norms"/>
            </a:endParaRPr>
          </a:p>
          <a:p>
            <a:pPr defTabSz="609630">
              <a:lnSpc>
                <a:spcPts val="2500"/>
              </a:lnSpc>
              <a:spcBef>
                <a:spcPct val="0"/>
              </a:spcBef>
            </a:pPr>
            <a:r>
              <a:rPr lang="en-US" sz="1867" dirty="0" err="1">
                <a:solidFill>
                  <a:srgbClr val="121339"/>
                </a:solidFill>
                <a:latin typeface="GHEA Grapalat" panose="02000506050000020003" pitchFamily="50" charset="0"/>
                <a:ea typeface="TT Norms"/>
                <a:cs typeface="TT Norms"/>
                <a:sym typeface="TT Norms"/>
              </a:rPr>
              <a:t>Автоматизация</a:t>
            </a:r>
            <a:r>
              <a:rPr lang="en-US" sz="1867" dirty="0">
                <a:solidFill>
                  <a:srgbClr val="121339"/>
                </a:solidFill>
                <a:latin typeface="GHEA Grapalat" panose="02000506050000020003" pitchFamily="50" charset="0"/>
                <a:ea typeface="TT Norms"/>
                <a:cs typeface="TT Norms"/>
                <a:sym typeface="TT Norms"/>
              </a:rPr>
              <a:t> </a:t>
            </a:r>
            <a:r>
              <a:rPr lang="en-US" sz="1867" dirty="0" err="1">
                <a:solidFill>
                  <a:srgbClr val="121339"/>
                </a:solidFill>
                <a:latin typeface="GHEA Grapalat" panose="02000506050000020003" pitchFamily="50" charset="0"/>
                <a:ea typeface="TT Norms"/>
                <a:cs typeface="TT Norms"/>
                <a:sym typeface="TT Norms"/>
              </a:rPr>
              <a:t>процессов</a:t>
            </a:r>
            <a:r>
              <a:rPr lang="en-US" sz="1867" dirty="0">
                <a:solidFill>
                  <a:srgbClr val="121339"/>
                </a:solidFill>
                <a:latin typeface="GHEA Grapalat" panose="02000506050000020003" pitchFamily="50" charset="0"/>
                <a:ea typeface="TT Norms"/>
                <a:cs typeface="TT Norms"/>
                <a:sym typeface="TT Norms"/>
              </a:rPr>
              <a:t> и </a:t>
            </a:r>
            <a:r>
              <a:rPr lang="en-US" sz="1867" dirty="0" err="1">
                <a:solidFill>
                  <a:srgbClr val="121339"/>
                </a:solidFill>
                <a:latin typeface="GHEA Grapalat" panose="02000506050000020003" pitchFamily="50" charset="0"/>
                <a:ea typeface="TT Norms"/>
                <a:cs typeface="TT Norms"/>
                <a:sym typeface="TT Norms"/>
              </a:rPr>
              <a:t>борьба</a:t>
            </a:r>
            <a:r>
              <a:rPr lang="en-US" sz="1867" dirty="0">
                <a:solidFill>
                  <a:srgbClr val="121339"/>
                </a:solidFill>
                <a:latin typeface="GHEA Grapalat" panose="02000506050000020003" pitchFamily="50" charset="0"/>
                <a:ea typeface="TT Norms"/>
                <a:cs typeface="TT Norms"/>
                <a:sym typeface="TT Norms"/>
              </a:rPr>
              <a:t> с </a:t>
            </a:r>
            <a:r>
              <a:rPr lang="en-US" sz="1867" dirty="0" err="1">
                <a:solidFill>
                  <a:srgbClr val="121339"/>
                </a:solidFill>
                <a:latin typeface="GHEA Grapalat" panose="02000506050000020003" pitchFamily="50" charset="0"/>
                <a:ea typeface="TT Norms"/>
                <a:cs typeface="TT Norms"/>
                <a:sym typeface="TT Norms"/>
              </a:rPr>
              <a:t>теневой</a:t>
            </a:r>
            <a:r>
              <a:rPr lang="en-US" sz="1867" dirty="0">
                <a:solidFill>
                  <a:srgbClr val="121339"/>
                </a:solidFill>
                <a:latin typeface="GHEA Grapalat" panose="02000506050000020003" pitchFamily="50" charset="0"/>
                <a:ea typeface="TT Norms"/>
                <a:cs typeface="TT Norms"/>
                <a:sym typeface="TT Norms"/>
              </a:rPr>
              <a:t> </a:t>
            </a:r>
            <a:r>
              <a:rPr lang="en-US" sz="1867" dirty="0" err="1">
                <a:solidFill>
                  <a:srgbClr val="121339"/>
                </a:solidFill>
                <a:latin typeface="GHEA Grapalat" panose="02000506050000020003" pitchFamily="50" charset="0"/>
                <a:ea typeface="TT Norms"/>
                <a:cs typeface="TT Norms"/>
                <a:sym typeface="TT Norms"/>
              </a:rPr>
              <a:t>экономикой</a:t>
            </a:r>
            <a:endParaRPr lang="en-US" sz="1867" dirty="0">
              <a:solidFill>
                <a:srgbClr val="121339"/>
              </a:solidFill>
              <a:latin typeface="GHEA Grapalat" panose="02000506050000020003" pitchFamily="50" charset="0"/>
              <a:ea typeface="TT Norms"/>
              <a:cs typeface="TT Norms"/>
              <a:sym typeface="TT Norms"/>
            </a:endParaRPr>
          </a:p>
          <a:p>
            <a:pPr defTabSz="609630">
              <a:lnSpc>
                <a:spcPts val="900"/>
              </a:lnSpc>
              <a:spcBef>
                <a:spcPct val="0"/>
              </a:spcBef>
            </a:pPr>
            <a:endParaRPr lang="en-US" sz="1667" dirty="0">
              <a:solidFill>
                <a:srgbClr val="121339"/>
              </a:solidFill>
              <a:latin typeface="GHEA Grapalat" panose="02000506050000020003" pitchFamily="50" charset="0"/>
              <a:ea typeface="TT Norms"/>
              <a:cs typeface="TT Norms"/>
              <a:sym typeface="TT Norms"/>
            </a:endParaRPr>
          </a:p>
          <a:p>
            <a:pPr defTabSz="609630">
              <a:lnSpc>
                <a:spcPts val="3000"/>
              </a:lnSpc>
              <a:spcBef>
                <a:spcPct val="0"/>
              </a:spcBef>
            </a:pPr>
            <a:r>
              <a:rPr lang="en-US" sz="2400" b="1" dirty="0" err="1">
                <a:solidFill>
                  <a:srgbClr val="121339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Современная</a:t>
            </a:r>
            <a:r>
              <a:rPr lang="en-US" sz="2400" b="1" dirty="0">
                <a:solidFill>
                  <a:srgbClr val="121339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 </a:t>
            </a:r>
            <a:r>
              <a:rPr lang="en-US" sz="2400" b="1" dirty="0" err="1">
                <a:solidFill>
                  <a:srgbClr val="121339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кадровая</a:t>
            </a:r>
            <a:r>
              <a:rPr lang="en-US" sz="2400" b="1" dirty="0">
                <a:solidFill>
                  <a:srgbClr val="121339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 </a:t>
            </a:r>
            <a:r>
              <a:rPr lang="en-US" sz="2400" b="1" dirty="0" err="1">
                <a:solidFill>
                  <a:srgbClr val="121339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политика</a:t>
            </a:r>
            <a:endParaRPr lang="en-US" sz="2400" b="1" dirty="0">
              <a:solidFill>
                <a:srgbClr val="121339"/>
              </a:solidFill>
              <a:latin typeface="GHEA Grapalat" panose="02000506050000020003" pitchFamily="50" charset="0"/>
              <a:ea typeface="TT Norms Bold"/>
              <a:cs typeface="TT Norms Bold"/>
              <a:sym typeface="TT Norms Bold"/>
            </a:endParaRPr>
          </a:p>
          <a:p>
            <a:pPr defTabSz="609630">
              <a:lnSpc>
                <a:spcPts val="2500"/>
              </a:lnSpc>
              <a:spcBef>
                <a:spcPct val="0"/>
              </a:spcBef>
            </a:pPr>
            <a:r>
              <a:rPr lang="en-US" sz="1867" dirty="0" err="1">
                <a:solidFill>
                  <a:srgbClr val="121339"/>
                </a:solidFill>
                <a:latin typeface="GHEA Grapalat" panose="02000506050000020003" pitchFamily="50" charset="0"/>
                <a:ea typeface="TT Norms"/>
                <a:cs typeface="TT Norms"/>
                <a:sym typeface="TT Norms"/>
              </a:rPr>
              <a:t>Система</a:t>
            </a:r>
            <a:r>
              <a:rPr lang="en-US" sz="1867" dirty="0">
                <a:solidFill>
                  <a:srgbClr val="121339"/>
                </a:solidFill>
                <a:latin typeface="GHEA Grapalat" panose="02000506050000020003" pitchFamily="50" charset="0"/>
                <a:ea typeface="TT Norms"/>
                <a:cs typeface="TT Norms"/>
                <a:sym typeface="TT Norms"/>
              </a:rPr>
              <a:t> </a:t>
            </a:r>
            <a:r>
              <a:rPr lang="en-US" sz="1867" dirty="0">
                <a:solidFill>
                  <a:srgbClr val="121339"/>
                </a:solidFill>
                <a:latin typeface="Times New Roman" panose="02020603050405020304" pitchFamily="18" charset="0"/>
                <a:ea typeface="TT Norms"/>
                <a:cs typeface="Times New Roman" panose="02020603050405020304" pitchFamily="18" charset="0"/>
                <a:sym typeface="TT Norms"/>
              </a:rPr>
              <a:t>KPI</a:t>
            </a:r>
            <a:r>
              <a:rPr lang="en-US" sz="1867" dirty="0">
                <a:solidFill>
                  <a:srgbClr val="121339"/>
                </a:solidFill>
                <a:latin typeface="GHEA Grapalat" panose="02000506050000020003" pitchFamily="50" charset="0"/>
                <a:ea typeface="TT Norms"/>
                <a:cs typeface="TT Norms"/>
                <a:sym typeface="TT Norms"/>
              </a:rPr>
              <a:t> и </a:t>
            </a:r>
            <a:r>
              <a:rPr lang="en-US" sz="1867" dirty="0" err="1">
                <a:solidFill>
                  <a:srgbClr val="121339"/>
                </a:solidFill>
                <a:latin typeface="GHEA Grapalat" panose="02000506050000020003" pitchFamily="50" charset="0"/>
                <a:ea typeface="TT Norms"/>
                <a:cs typeface="TT Norms"/>
                <a:sym typeface="TT Norms"/>
              </a:rPr>
              <a:t>справедливая</a:t>
            </a:r>
            <a:r>
              <a:rPr lang="en-US" sz="1867" dirty="0">
                <a:solidFill>
                  <a:srgbClr val="121339"/>
                </a:solidFill>
                <a:latin typeface="GHEA Grapalat" panose="02000506050000020003" pitchFamily="50" charset="0"/>
                <a:ea typeface="TT Norms"/>
                <a:cs typeface="TT Norms"/>
                <a:sym typeface="TT Norms"/>
              </a:rPr>
              <a:t> </a:t>
            </a:r>
            <a:r>
              <a:rPr lang="en-US" sz="1867" dirty="0" err="1">
                <a:solidFill>
                  <a:srgbClr val="121339"/>
                </a:solidFill>
                <a:latin typeface="GHEA Grapalat" panose="02000506050000020003" pitchFamily="50" charset="0"/>
                <a:ea typeface="TT Norms"/>
                <a:cs typeface="TT Norms"/>
                <a:sym typeface="TT Norms"/>
              </a:rPr>
              <a:t>мотивация</a:t>
            </a:r>
            <a:endParaRPr lang="en-US" sz="1867" dirty="0">
              <a:solidFill>
                <a:srgbClr val="121339"/>
              </a:solidFill>
              <a:latin typeface="GHEA Grapalat" panose="02000506050000020003" pitchFamily="50" charset="0"/>
              <a:ea typeface="TT Norms"/>
              <a:cs typeface="TT Norms"/>
              <a:sym typeface="TT Norms"/>
            </a:endParaRPr>
          </a:p>
          <a:p>
            <a:pPr defTabSz="609630">
              <a:lnSpc>
                <a:spcPts val="2500"/>
              </a:lnSpc>
              <a:spcBef>
                <a:spcPct val="0"/>
              </a:spcBef>
            </a:pPr>
            <a:r>
              <a:rPr lang="en-US" sz="1867" dirty="0" err="1">
                <a:solidFill>
                  <a:srgbClr val="121339"/>
                </a:solidFill>
                <a:latin typeface="GHEA Grapalat" panose="02000506050000020003" pitchFamily="50" charset="0"/>
                <a:ea typeface="TT Norms"/>
                <a:cs typeface="TT Norms"/>
                <a:sym typeface="TT Norms"/>
              </a:rPr>
              <a:t>Гибкое</a:t>
            </a:r>
            <a:r>
              <a:rPr lang="en-US" sz="1867" dirty="0">
                <a:solidFill>
                  <a:srgbClr val="121339"/>
                </a:solidFill>
                <a:latin typeface="GHEA Grapalat" panose="02000506050000020003" pitchFamily="50" charset="0"/>
                <a:ea typeface="TT Norms"/>
                <a:cs typeface="TT Norms"/>
                <a:sym typeface="TT Norms"/>
              </a:rPr>
              <a:t> </a:t>
            </a:r>
            <a:r>
              <a:rPr lang="en-US" sz="1867" dirty="0" err="1">
                <a:solidFill>
                  <a:srgbClr val="121339"/>
                </a:solidFill>
                <a:latin typeface="GHEA Grapalat" panose="02000506050000020003" pitchFamily="50" charset="0"/>
                <a:ea typeface="TT Norms"/>
                <a:cs typeface="TT Norms"/>
                <a:sym typeface="TT Norms"/>
              </a:rPr>
              <a:t>управление</a:t>
            </a:r>
            <a:r>
              <a:rPr lang="en-US" sz="1867" dirty="0">
                <a:solidFill>
                  <a:srgbClr val="121339"/>
                </a:solidFill>
                <a:latin typeface="GHEA Grapalat" panose="02000506050000020003" pitchFamily="50" charset="0"/>
                <a:ea typeface="TT Norms"/>
                <a:cs typeface="TT Norms"/>
                <a:sym typeface="TT Norms"/>
              </a:rPr>
              <a:t> </a:t>
            </a:r>
            <a:r>
              <a:rPr lang="en-US" sz="1867" dirty="0" err="1">
                <a:solidFill>
                  <a:srgbClr val="121339"/>
                </a:solidFill>
                <a:latin typeface="GHEA Grapalat" panose="02000506050000020003" pitchFamily="50" charset="0"/>
                <a:ea typeface="TT Norms"/>
                <a:cs typeface="TT Norms"/>
                <a:sym typeface="TT Norms"/>
              </a:rPr>
              <a:t>персоналом</a:t>
            </a:r>
            <a:r>
              <a:rPr lang="en-US" sz="1867" dirty="0">
                <a:solidFill>
                  <a:srgbClr val="121339"/>
                </a:solidFill>
                <a:latin typeface="GHEA Grapalat" panose="02000506050000020003" pitchFamily="50" charset="0"/>
                <a:ea typeface="TT Norms"/>
                <a:cs typeface="TT Norms"/>
                <a:sym typeface="TT Norms"/>
              </a:rPr>
              <a:t> и </a:t>
            </a:r>
            <a:r>
              <a:rPr lang="en-US" sz="1867" dirty="0" err="1">
                <a:solidFill>
                  <a:srgbClr val="121339"/>
                </a:solidFill>
                <a:latin typeface="GHEA Grapalat" panose="02000506050000020003" pitchFamily="50" charset="0"/>
                <a:ea typeface="TT Norms"/>
                <a:cs typeface="TT Norms"/>
                <a:sym typeface="TT Norms"/>
              </a:rPr>
              <a:t>развитие</a:t>
            </a:r>
            <a:r>
              <a:rPr lang="en-US" sz="1867" dirty="0">
                <a:solidFill>
                  <a:srgbClr val="121339"/>
                </a:solidFill>
                <a:latin typeface="GHEA Grapalat" panose="02000506050000020003" pitchFamily="50" charset="0"/>
                <a:ea typeface="TT Norms"/>
                <a:cs typeface="TT Norms"/>
                <a:sym typeface="TT Norms"/>
              </a:rPr>
              <a:t> </a:t>
            </a:r>
            <a:r>
              <a:rPr lang="en-US" sz="1867" dirty="0" err="1">
                <a:solidFill>
                  <a:srgbClr val="121339"/>
                </a:solidFill>
                <a:latin typeface="GHEA Grapalat" panose="02000506050000020003" pitchFamily="50" charset="0"/>
                <a:ea typeface="TT Norms"/>
                <a:cs typeface="TT Norms"/>
                <a:sym typeface="TT Norms"/>
              </a:rPr>
              <a:t>компетенций</a:t>
            </a:r>
            <a:endParaRPr lang="en-US" sz="1867" dirty="0">
              <a:solidFill>
                <a:srgbClr val="121339"/>
              </a:solidFill>
              <a:latin typeface="GHEA Grapalat" panose="02000506050000020003" pitchFamily="50" charset="0"/>
              <a:ea typeface="TT Norms"/>
              <a:cs typeface="TT Norms"/>
              <a:sym typeface="TT Norms"/>
            </a:endParaRPr>
          </a:p>
        </p:txBody>
      </p:sp>
    </p:spTree>
    <p:extLst>
      <p:ext uri="{BB962C8B-B14F-4D97-AF65-F5344CB8AC3E}">
        <p14:creationId xmlns:p14="http://schemas.microsoft.com/office/powerpoint/2010/main" val="168480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2667000" y="-2667000"/>
            <a:ext cx="6858000" cy="12192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/>
            <a:stretch>
              <a:fillRect l="-12888" r="-12888"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3" name="Freeform 3"/>
          <p:cNvSpPr/>
          <p:nvPr/>
        </p:nvSpPr>
        <p:spPr>
          <a:xfrm>
            <a:off x="-258251" y="6648450"/>
            <a:ext cx="11764451" cy="1104109"/>
          </a:xfrm>
          <a:custGeom>
            <a:avLst/>
            <a:gdLst/>
            <a:ahLst/>
            <a:cxnLst/>
            <a:rect l="l" t="t" r="r" b="b"/>
            <a:pathLst>
              <a:path w="17646676" h="1656163">
                <a:moveTo>
                  <a:pt x="0" y="0"/>
                </a:moveTo>
                <a:lnTo>
                  <a:pt x="17646676" y="0"/>
                </a:lnTo>
                <a:lnTo>
                  <a:pt x="17646676" y="1656163"/>
                </a:lnTo>
                <a:lnTo>
                  <a:pt x="0" y="16561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 t="-290245"/>
            </a:stretch>
          </a:blipFill>
        </p:spPr>
        <p:txBody>
          <a:bodyPr/>
          <a:lstStyle/>
          <a:p>
            <a:endParaRPr lang="ru-RU"/>
          </a:p>
        </p:txBody>
      </p:sp>
      <p:grpSp>
        <p:nvGrpSpPr>
          <p:cNvPr id="4" name="Group 4"/>
          <p:cNvGrpSpPr/>
          <p:nvPr/>
        </p:nvGrpSpPr>
        <p:grpSpPr>
          <a:xfrm>
            <a:off x="8534348" y="-743300"/>
            <a:ext cx="4890194" cy="1649675"/>
            <a:chOff x="0" y="0"/>
            <a:chExt cx="930920" cy="314040"/>
          </a:xfrm>
        </p:grpSpPr>
        <p:sp>
          <p:nvSpPr>
            <p:cNvPr id="5" name="Freeform 5"/>
            <p:cNvSpPr/>
            <p:nvPr/>
          </p:nvSpPr>
          <p:spPr>
            <a:xfrm>
              <a:off x="13516" y="0"/>
              <a:ext cx="903888" cy="314040"/>
            </a:xfrm>
            <a:custGeom>
              <a:avLst/>
              <a:gdLst/>
              <a:ahLst/>
              <a:cxnLst/>
              <a:rect l="l" t="t" r="r" b="b"/>
              <a:pathLst>
                <a:path w="903888" h="314040">
                  <a:moveTo>
                    <a:pt x="682541" y="0"/>
                  </a:moveTo>
                  <a:lnTo>
                    <a:pt x="18147" y="0"/>
                  </a:lnTo>
                  <a:cubicBezTo>
                    <a:pt x="11837" y="0"/>
                    <a:pt x="6031" y="3451"/>
                    <a:pt x="3016" y="8994"/>
                  </a:cubicBezTo>
                  <a:cubicBezTo>
                    <a:pt x="0" y="14537"/>
                    <a:pt x="257" y="21285"/>
                    <a:pt x="3685" y="26583"/>
                  </a:cubicBezTo>
                  <a:lnTo>
                    <a:pt x="172483" y="287456"/>
                  </a:lnTo>
                  <a:cubicBezTo>
                    <a:pt x="183208" y="304032"/>
                    <a:pt x="201605" y="314040"/>
                    <a:pt x="221347" y="314040"/>
                  </a:cubicBezTo>
                  <a:lnTo>
                    <a:pt x="885741" y="314040"/>
                  </a:lnTo>
                  <a:cubicBezTo>
                    <a:pt x="892051" y="314040"/>
                    <a:pt x="897857" y="310589"/>
                    <a:pt x="900872" y="305046"/>
                  </a:cubicBezTo>
                  <a:cubicBezTo>
                    <a:pt x="903888" y="299503"/>
                    <a:pt x="903631" y="292754"/>
                    <a:pt x="900203" y="287456"/>
                  </a:cubicBezTo>
                  <a:lnTo>
                    <a:pt x="731405" y="26583"/>
                  </a:lnTo>
                  <a:cubicBezTo>
                    <a:pt x="720680" y="10008"/>
                    <a:pt x="702283" y="0"/>
                    <a:pt x="682541" y="0"/>
                  </a:cubicBezTo>
                  <a:close/>
                </a:path>
              </a:pathLst>
            </a:custGeom>
            <a:solidFill>
              <a:srgbClr val="991313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01600" y="-66675"/>
              <a:ext cx="727720" cy="38071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2500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2004659" y="-1227295"/>
            <a:ext cx="12253143" cy="2133671"/>
            <a:chOff x="0" y="0"/>
            <a:chExt cx="1673415" cy="291396"/>
          </a:xfrm>
        </p:grpSpPr>
        <p:sp>
          <p:nvSpPr>
            <p:cNvPr id="8" name="Freeform 8"/>
            <p:cNvSpPr/>
            <p:nvPr/>
          </p:nvSpPr>
          <p:spPr>
            <a:xfrm>
              <a:off x="6597" y="0"/>
              <a:ext cx="1660222" cy="291396"/>
            </a:xfrm>
            <a:custGeom>
              <a:avLst/>
              <a:gdLst/>
              <a:ahLst/>
              <a:cxnLst/>
              <a:rect l="l" t="t" r="r" b="b"/>
              <a:pathLst>
                <a:path w="1660222" h="291396">
                  <a:moveTo>
                    <a:pt x="211346" y="0"/>
                  </a:moveTo>
                  <a:lnTo>
                    <a:pt x="1652076" y="0"/>
                  </a:lnTo>
                  <a:cubicBezTo>
                    <a:pt x="1654942" y="0"/>
                    <a:pt x="1657570" y="1593"/>
                    <a:pt x="1658896" y="4134"/>
                  </a:cubicBezTo>
                  <a:cubicBezTo>
                    <a:pt x="1660222" y="6675"/>
                    <a:pt x="1660025" y="9742"/>
                    <a:pt x="1658386" y="12093"/>
                  </a:cubicBezTo>
                  <a:lnTo>
                    <a:pt x="1472051" y="279303"/>
                  </a:lnTo>
                  <a:cubicBezTo>
                    <a:pt x="1466767" y="286880"/>
                    <a:pt x="1458113" y="291396"/>
                    <a:pt x="1448876" y="291396"/>
                  </a:cubicBezTo>
                  <a:lnTo>
                    <a:pt x="8146" y="291396"/>
                  </a:lnTo>
                  <a:cubicBezTo>
                    <a:pt x="5280" y="291396"/>
                    <a:pt x="2651" y="289803"/>
                    <a:pt x="1326" y="287262"/>
                  </a:cubicBezTo>
                  <a:cubicBezTo>
                    <a:pt x="0" y="284721"/>
                    <a:pt x="196" y="281654"/>
                    <a:pt x="1836" y="279303"/>
                  </a:cubicBezTo>
                  <a:lnTo>
                    <a:pt x="188170" y="12093"/>
                  </a:lnTo>
                  <a:cubicBezTo>
                    <a:pt x="193454" y="4516"/>
                    <a:pt x="202108" y="0"/>
                    <a:pt x="211346" y="0"/>
                  </a:cubicBezTo>
                  <a:close/>
                </a:path>
              </a:pathLst>
            </a:custGeom>
            <a:solidFill>
              <a:srgbClr val="121339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01600" y="-66675"/>
              <a:ext cx="1470215" cy="35807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2500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0" name="Freeform 10"/>
          <p:cNvSpPr/>
          <p:nvPr/>
        </p:nvSpPr>
        <p:spPr>
          <a:xfrm>
            <a:off x="9043501" y="-2340254"/>
            <a:ext cx="1328166" cy="2743200"/>
          </a:xfrm>
          <a:custGeom>
            <a:avLst/>
            <a:gdLst/>
            <a:ahLst/>
            <a:cxnLst/>
            <a:rect l="l" t="t" r="r" b="b"/>
            <a:pathLst>
              <a:path w="1992249" h="4114800">
                <a:moveTo>
                  <a:pt x="0" y="0"/>
                </a:moveTo>
                <a:lnTo>
                  <a:pt x="1992249" y="0"/>
                </a:lnTo>
                <a:lnTo>
                  <a:pt x="19922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>
          <a:xfrm>
            <a:off x="-922333" y="5898291"/>
            <a:ext cx="1328166" cy="2743200"/>
          </a:xfrm>
          <a:custGeom>
            <a:avLst/>
            <a:gdLst/>
            <a:ahLst/>
            <a:cxnLst/>
            <a:rect l="l" t="t" r="r" b="b"/>
            <a:pathLst>
              <a:path w="1992249" h="4114800">
                <a:moveTo>
                  <a:pt x="0" y="0"/>
                </a:moveTo>
                <a:lnTo>
                  <a:pt x="1992249" y="0"/>
                </a:lnTo>
                <a:lnTo>
                  <a:pt x="19922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2" name="TextBox 12"/>
          <p:cNvSpPr txBox="1"/>
          <p:nvPr/>
        </p:nvSpPr>
        <p:spPr>
          <a:xfrm>
            <a:off x="118314" y="1206745"/>
            <a:ext cx="6174331" cy="58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300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121339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МЕХАНИЗМ СПРАВЕДЛИВОЙ</a:t>
            </a:r>
          </a:p>
          <a:p>
            <a:pPr algn="ctr" defTabSz="609630">
              <a:lnSpc>
                <a:spcPts val="2300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121339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ОПЛАТЫ ТРУДА</a:t>
            </a:r>
          </a:p>
        </p:txBody>
      </p:sp>
      <p:sp>
        <p:nvSpPr>
          <p:cNvPr id="13" name="Freeform 13"/>
          <p:cNvSpPr/>
          <p:nvPr/>
        </p:nvSpPr>
        <p:spPr>
          <a:xfrm rot="5400000">
            <a:off x="-1326191" y="3772187"/>
            <a:ext cx="4180825" cy="10452"/>
          </a:xfrm>
          <a:custGeom>
            <a:avLst/>
            <a:gdLst/>
            <a:ahLst/>
            <a:cxnLst/>
            <a:rect l="l" t="t" r="r" b="b"/>
            <a:pathLst>
              <a:path w="6271237" h="15678">
                <a:moveTo>
                  <a:pt x="0" y="0"/>
                </a:moveTo>
                <a:lnTo>
                  <a:pt x="6271238" y="0"/>
                </a:lnTo>
                <a:lnTo>
                  <a:pt x="6271238" y="15678"/>
                </a:lnTo>
                <a:lnTo>
                  <a:pt x="0" y="1567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4" name="Freeform 14"/>
          <p:cNvSpPr/>
          <p:nvPr/>
        </p:nvSpPr>
        <p:spPr>
          <a:xfrm>
            <a:off x="539121" y="2362949"/>
            <a:ext cx="439749" cy="439749"/>
          </a:xfrm>
          <a:custGeom>
            <a:avLst/>
            <a:gdLst/>
            <a:ahLst/>
            <a:cxnLst/>
            <a:rect l="l" t="t" r="r" b="b"/>
            <a:pathLst>
              <a:path w="659624" h="659624">
                <a:moveTo>
                  <a:pt x="0" y="0"/>
                </a:moveTo>
                <a:lnTo>
                  <a:pt x="659624" y="0"/>
                </a:lnTo>
                <a:lnTo>
                  <a:pt x="659624" y="659623"/>
                </a:lnTo>
                <a:lnTo>
                  <a:pt x="0" y="65962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60000"/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5" name="Freeform 15"/>
          <p:cNvSpPr/>
          <p:nvPr/>
        </p:nvSpPr>
        <p:spPr>
          <a:xfrm>
            <a:off x="539121" y="3505949"/>
            <a:ext cx="439749" cy="439749"/>
          </a:xfrm>
          <a:custGeom>
            <a:avLst/>
            <a:gdLst/>
            <a:ahLst/>
            <a:cxnLst/>
            <a:rect l="l" t="t" r="r" b="b"/>
            <a:pathLst>
              <a:path w="659624" h="659624">
                <a:moveTo>
                  <a:pt x="0" y="0"/>
                </a:moveTo>
                <a:lnTo>
                  <a:pt x="659624" y="0"/>
                </a:lnTo>
                <a:lnTo>
                  <a:pt x="659624" y="659623"/>
                </a:lnTo>
                <a:lnTo>
                  <a:pt x="0" y="65962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60000"/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6" name="Freeform 16"/>
          <p:cNvSpPr/>
          <p:nvPr/>
        </p:nvSpPr>
        <p:spPr>
          <a:xfrm>
            <a:off x="539121" y="4648949"/>
            <a:ext cx="439749" cy="439749"/>
          </a:xfrm>
          <a:custGeom>
            <a:avLst/>
            <a:gdLst/>
            <a:ahLst/>
            <a:cxnLst/>
            <a:rect l="l" t="t" r="r" b="b"/>
            <a:pathLst>
              <a:path w="659624" h="659624">
                <a:moveTo>
                  <a:pt x="0" y="0"/>
                </a:moveTo>
                <a:lnTo>
                  <a:pt x="659624" y="0"/>
                </a:lnTo>
                <a:lnTo>
                  <a:pt x="659624" y="659623"/>
                </a:lnTo>
                <a:lnTo>
                  <a:pt x="0" y="65962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60000"/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grpSp>
        <p:nvGrpSpPr>
          <p:cNvPr id="17" name="Group 17"/>
          <p:cNvGrpSpPr/>
          <p:nvPr/>
        </p:nvGrpSpPr>
        <p:grpSpPr>
          <a:xfrm>
            <a:off x="595426" y="2399013"/>
            <a:ext cx="327139" cy="327139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10D00"/>
            </a:solidFill>
            <a:ln w="5715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233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595426" y="3542013"/>
            <a:ext cx="327139" cy="327139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51F19"/>
            </a:solidFill>
            <a:ln w="5715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233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595426" y="4685013"/>
            <a:ext cx="327139" cy="327139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92B26"/>
            </a:solidFill>
            <a:ln w="5715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233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6" name="Freeform 26"/>
          <p:cNvSpPr/>
          <p:nvPr/>
        </p:nvSpPr>
        <p:spPr>
          <a:xfrm rot="5400000">
            <a:off x="4404486" y="3720597"/>
            <a:ext cx="4180825" cy="10452"/>
          </a:xfrm>
          <a:custGeom>
            <a:avLst/>
            <a:gdLst/>
            <a:ahLst/>
            <a:cxnLst/>
            <a:rect l="l" t="t" r="r" b="b"/>
            <a:pathLst>
              <a:path w="6271237" h="15678">
                <a:moveTo>
                  <a:pt x="0" y="0"/>
                </a:moveTo>
                <a:lnTo>
                  <a:pt x="6271237" y="0"/>
                </a:lnTo>
                <a:lnTo>
                  <a:pt x="6271237" y="15679"/>
                </a:lnTo>
                <a:lnTo>
                  <a:pt x="0" y="1567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grpSp>
        <p:nvGrpSpPr>
          <p:cNvPr id="27" name="Group 27"/>
          <p:cNvGrpSpPr/>
          <p:nvPr/>
        </p:nvGrpSpPr>
        <p:grpSpPr>
          <a:xfrm>
            <a:off x="6166598" y="2532018"/>
            <a:ext cx="646149" cy="583965"/>
            <a:chOff x="0" y="0"/>
            <a:chExt cx="594389" cy="537186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594389" cy="537186"/>
            </a:xfrm>
            <a:custGeom>
              <a:avLst/>
              <a:gdLst/>
              <a:ahLst/>
              <a:cxnLst/>
              <a:rect l="l" t="t" r="r" b="b"/>
              <a:pathLst>
                <a:path w="594389" h="537186">
                  <a:moveTo>
                    <a:pt x="0" y="0"/>
                  </a:moveTo>
                  <a:lnTo>
                    <a:pt x="594389" y="0"/>
                  </a:lnTo>
                  <a:lnTo>
                    <a:pt x="594389" y="537186"/>
                  </a:lnTo>
                  <a:lnTo>
                    <a:pt x="0" y="537186"/>
                  </a:lnTo>
                  <a:close/>
                </a:path>
              </a:pathLst>
            </a:custGeom>
            <a:solidFill>
              <a:srgbClr val="890A0A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57150"/>
              <a:ext cx="594389" cy="59433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6166598" y="4275670"/>
            <a:ext cx="646149" cy="583965"/>
            <a:chOff x="0" y="0"/>
            <a:chExt cx="594389" cy="537186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594389" cy="537186"/>
            </a:xfrm>
            <a:custGeom>
              <a:avLst/>
              <a:gdLst/>
              <a:ahLst/>
              <a:cxnLst/>
              <a:rect l="l" t="t" r="r" b="b"/>
              <a:pathLst>
                <a:path w="594389" h="537186">
                  <a:moveTo>
                    <a:pt x="0" y="0"/>
                  </a:moveTo>
                  <a:lnTo>
                    <a:pt x="594389" y="0"/>
                  </a:lnTo>
                  <a:lnTo>
                    <a:pt x="594389" y="537186"/>
                  </a:lnTo>
                  <a:lnTo>
                    <a:pt x="0" y="537186"/>
                  </a:lnTo>
                  <a:close/>
                </a:path>
              </a:pathLst>
            </a:custGeom>
            <a:solidFill>
              <a:srgbClr val="890A0A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57150"/>
              <a:ext cx="594389" cy="59433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3" name="Freeform 33"/>
          <p:cNvSpPr/>
          <p:nvPr/>
        </p:nvSpPr>
        <p:spPr>
          <a:xfrm>
            <a:off x="6331211" y="2666925"/>
            <a:ext cx="316923" cy="314151"/>
          </a:xfrm>
          <a:custGeom>
            <a:avLst/>
            <a:gdLst/>
            <a:ahLst/>
            <a:cxnLst/>
            <a:rect l="l" t="t" r="r" b="b"/>
            <a:pathLst>
              <a:path w="475385" h="471226">
                <a:moveTo>
                  <a:pt x="0" y="0"/>
                </a:moveTo>
                <a:lnTo>
                  <a:pt x="475385" y="0"/>
                </a:lnTo>
                <a:lnTo>
                  <a:pt x="475385" y="471226"/>
                </a:lnTo>
                <a:lnTo>
                  <a:pt x="0" y="47122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34" name="Freeform 34"/>
          <p:cNvSpPr/>
          <p:nvPr/>
        </p:nvSpPr>
        <p:spPr>
          <a:xfrm>
            <a:off x="6299479" y="4386103"/>
            <a:ext cx="380388" cy="363097"/>
          </a:xfrm>
          <a:custGeom>
            <a:avLst/>
            <a:gdLst/>
            <a:ahLst/>
            <a:cxnLst/>
            <a:rect l="l" t="t" r="r" b="b"/>
            <a:pathLst>
              <a:path w="570582" h="544646">
                <a:moveTo>
                  <a:pt x="0" y="0"/>
                </a:moveTo>
                <a:lnTo>
                  <a:pt x="570582" y="0"/>
                </a:lnTo>
                <a:lnTo>
                  <a:pt x="570582" y="544647"/>
                </a:lnTo>
                <a:lnTo>
                  <a:pt x="0" y="544647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35" name="Freeform 35"/>
          <p:cNvSpPr/>
          <p:nvPr/>
        </p:nvSpPr>
        <p:spPr>
          <a:xfrm>
            <a:off x="10477200" y="6021802"/>
            <a:ext cx="1419943" cy="545325"/>
          </a:xfrm>
          <a:custGeom>
            <a:avLst/>
            <a:gdLst/>
            <a:ahLst/>
            <a:cxnLst/>
            <a:rect l="l" t="t" r="r" b="b"/>
            <a:pathLst>
              <a:path w="2129914" h="817988">
                <a:moveTo>
                  <a:pt x="0" y="0"/>
                </a:moveTo>
                <a:lnTo>
                  <a:pt x="2129914" y="0"/>
                </a:lnTo>
                <a:lnTo>
                  <a:pt x="2129914" y="817988"/>
                </a:lnTo>
                <a:lnTo>
                  <a:pt x="0" y="817988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36" name="TextBox 36"/>
          <p:cNvSpPr txBox="1"/>
          <p:nvPr/>
        </p:nvSpPr>
        <p:spPr>
          <a:xfrm>
            <a:off x="685800" y="241301"/>
            <a:ext cx="10120403" cy="448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3450"/>
              </a:lnSpc>
            </a:pPr>
            <a:r>
              <a:rPr lang="en-US" sz="3000" b="1">
                <a:solidFill>
                  <a:srgbClr val="C8C8C8"/>
                </a:solidFill>
                <a:latin typeface="TT Norms Bold"/>
                <a:ea typeface="TT Norms Bold"/>
                <a:cs typeface="TT Norms Bold"/>
                <a:sym typeface="TT Norms Bold"/>
              </a:rPr>
              <a:t>НАЛОГОВЫЙ ИНСПЕКТОР ЗАВТРА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216584" y="2273790"/>
            <a:ext cx="4587289" cy="8848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2333"/>
              </a:lnSpc>
            </a:pPr>
            <a:r>
              <a:rPr lang="ru-RU" sz="2133" b="1" dirty="0">
                <a:solidFill>
                  <a:srgbClr val="002060"/>
                </a:solidFill>
                <a:latin typeface="GHEA Grapalat" panose="02000506050000020003" pitchFamily="50" charset="0"/>
                <a:ea typeface="Public Sans Bold"/>
                <a:cs typeface="Public Sans Bold"/>
                <a:sym typeface="Public Sans Bold"/>
              </a:rPr>
              <a:t>С</a:t>
            </a:r>
            <a:r>
              <a:rPr lang="en-US" sz="2133" b="1" dirty="0" err="1">
                <a:solidFill>
                  <a:srgbClr val="002060"/>
                </a:solidFill>
                <a:latin typeface="GHEA Grapalat" panose="02000506050000020003" pitchFamily="50" charset="0"/>
                <a:ea typeface="Public Sans Bold"/>
                <a:cs typeface="Public Sans Bold"/>
                <a:sym typeface="Public Sans Bold"/>
              </a:rPr>
              <a:t>истема</a:t>
            </a:r>
            <a:r>
              <a:rPr lang="ru-RU" sz="2133" b="1" dirty="0">
                <a:solidFill>
                  <a:srgbClr val="002060"/>
                </a:solidFill>
                <a:latin typeface="GHEA Grapalat" panose="02000506050000020003" pitchFamily="50" charset="0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2133" b="1" dirty="0">
                <a:solidFill>
                  <a:srgbClr val="002060"/>
                </a:solidFill>
                <a:latin typeface="Times New Roman" panose="02020603050405020304" pitchFamily="18" charset="0"/>
                <a:ea typeface="Public Sans Bold"/>
                <a:cs typeface="Times New Roman" panose="02020603050405020304" pitchFamily="18" charset="0"/>
                <a:sym typeface="Public Sans Bold"/>
              </a:rPr>
              <a:t>KPI</a:t>
            </a:r>
            <a:r>
              <a:rPr lang="en-US" sz="2133" b="1" dirty="0">
                <a:solidFill>
                  <a:srgbClr val="002060"/>
                </a:solidFill>
                <a:latin typeface="GHEA Grapalat" panose="02000506050000020003" pitchFamily="50" charset="0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2133" b="1" dirty="0" err="1">
                <a:solidFill>
                  <a:srgbClr val="002060"/>
                </a:solidFill>
                <a:latin typeface="GHEA Grapalat" panose="02000506050000020003" pitchFamily="50" charset="0"/>
                <a:ea typeface="Public Sans Bold"/>
                <a:cs typeface="Public Sans Bold"/>
                <a:sym typeface="Public Sans Bold"/>
              </a:rPr>
              <a:t>связывает</a:t>
            </a:r>
            <a:r>
              <a:rPr lang="en-US" sz="2133" b="1" dirty="0">
                <a:solidFill>
                  <a:srgbClr val="002060"/>
                </a:solidFill>
                <a:latin typeface="GHEA Grapalat" panose="02000506050000020003" pitchFamily="50" charset="0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2133" b="1" dirty="0" err="1">
                <a:solidFill>
                  <a:srgbClr val="002060"/>
                </a:solidFill>
                <a:latin typeface="GHEA Grapalat" panose="02000506050000020003" pitchFamily="50" charset="0"/>
                <a:ea typeface="Public Sans Bold"/>
                <a:cs typeface="Public Sans Bold"/>
                <a:sym typeface="Public Sans Bold"/>
              </a:rPr>
              <a:t>результаты</a:t>
            </a:r>
            <a:r>
              <a:rPr lang="en-US" sz="2133" b="1" dirty="0">
                <a:solidFill>
                  <a:srgbClr val="002060"/>
                </a:solidFill>
                <a:latin typeface="GHEA Grapalat" panose="02000506050000020003" pitchFamily="50" charset="0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2133" b="1" dirty="0" err="1">
                <a:solidFill>
                  <a:srgbClr val="002060"/>
                </a:solidFill>
                <a:latin typeface="GHEA Grapalat" panose="02000506050000020003" pitchFamily="50" charset="0"/>
                <a:ea typeface="Public Sans Bold"/>
                <a:cs typeface="Public Sans Bold"/>
                <a:sym typeface="Public Sans Bold"/>
              </a:rPr>
              <a:t>работы</a:t>
            </a:r>
            <a:r>
              <a:rPr lang="en-US" sz="2133" b="1" dirty="0">
                <a:solidFill>
                  <a:srgbClr val="002060"/>
                </a:solidFill>
                <a:latin typeface="GHEA Grapalat" panose="02000506050000020003" pitchFamily="50" charset="0"/>
                <a:ea typeface="Public Sans Bold"/>
                <a:cs typeface="Public Sans Bold"/>
                <a:sym typeface="Public Sans Bold"/>
              </a:rPr>
              <a:t> с </a:t>
            </a:r>
            <a:r>
              <a:rPr lang="en-US" sz="2133" b="1" dirty="0" err="1">
                <a:solidFill>
                  <a:srgbClr val="002060"/>
                </a:solidFill>
                <a:latin typeface="GHEA Grapalat" panose="02000506050000020003" pitchFamily="50" charset="0"/>
                <a:ea typeface="Public Sans Bold"/>
                <a:cs typeface="Public Sans Bold"/>
                <a:sym typeface="Public Sans Bold"/>
              </a:rPr>
              <a:t>вознаграждением</a:t>
            </a:r>
            <a:endParaRPr lang="en-US" sz="2133" b="1" dirty="0">
              <a:solidFill>
                <a:srgbClr val="002060"/>
              </a:solidFill>
              <a:latin typeface="GHEA Grapalat" panose="02000506050000020003" pitchFamily="50" charset="0"/>
              <a:ea typeface="Public Sans Bold"/>
              <a:cs typeface="Public Sans Bold"/>
              <a:sym typeface="Public Sans Bold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1216584" y="3562840"/>
            <a:ext cx="4625417" cy="5899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2333"/>
              </a:lnSpc>
            </a:pPr>
            <a:r>
              <a:rPr lang="en-US" sz="2133" b="1" dirty="0" err="1">
                <a:solidFill>
                  <a:srgbClr val="002060"/>
                </a:solidFill>
                <a:latin typeface="GHEA Grapalat" panose="02000506050000020003" pitchFamily="50" charset="0"/>
                <a:ea typeface="Public Sans Bold"/>
                <a:cs typeface="Public Sans Bold"/>
                <a:sym typeface="Public Sans Bold"/>
              </a:rPr>
              <a:t>Повышает</a:t>
            </a:r>
            <a:r>
              <a:rPr lang="en-US" sz="2133" b="1" dirty="0">
                <a:solidFill>
                  <a:srgbClr val="002060"/>
                </a:solidFill>
                <a:latin typeface="GHEA Grapalat" panose="02000506050000020003" pitchFamily="50" charset="0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2133" b="1" dirty="0" err="1">
                <a:solidFill>
                  <a:srgbClr val="002060"/>
                </a:solidFill>
                <a:latin typeface="GHEA Grapalat" panose="02000506050000020003" pitchFamily="50" charset="0"/>
                <a:ea typeface="Public Sans Bold"/>
                <a:cs typeface="Public Sans Bold"/>
                <a:sym typeface="Public Sans Bold"/>
              </a:rPr>
              <a:t>мотивацию</a:t>
            </a:r>
            <a:r>
              <a:rPr lang="en-US" sz="2133" b="1" dirty="0">
                <a:solidFill>
                  <a:srgbClr val="002060"/>
                </a:solidFill>
                <a:latin typeface="GHEA Grapalat" panose="02000506050000020003" pitchFamily="50" charset="0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2133" b="1" dirty="0" err="1">
                <a:solidFill>
                  <a:srgbClr val="002060"/>
                </a:solidFill>
                <a:latin typeface="GHEA Grapalat" panose="02000506050000020003" pitchFamily="50" charset="0"/>
                <a:ea typeface="Public Sans Bold"/>
                <a:cs typeface="Public Sans Bold"/>
                <a:sym typeface="Public Sans Bold"/>
              </a:rPr>
              <a:t>сотрудников</a:t>
            </a:r>
            <a:endParaRPr lang="en-US" sz="2133" b="1" dirty="0">
              <a:solidFill>
                <a:srgbClr val="002060"/>
              </a:solidFill>
              <a:latin typeface="GHEA Grapalat" panose="02000506050000020003" pitchFamily="50" charset="0"/>
              <a:ea typeface="Public Sans Bold"/>
              <a:cs typeface="Public Sans Bold"/>
              <a:sym typeface="Public Sans Bold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1216584" y="4508731"/>
            <a:ext cx="4185225" cy="8848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2333"/>
              </a:lnSpc>
            </a:pPr>
            <a:r>
              <a:rPr lang="en-US" sz="2133" b="1" dirty="0" err="1">
                <a:solidFill>
                  <a:srgbClr val="002060"/>
                </a:solidFill>
                <a:latin typeface="GHEA Grapalat" panose="02000506050000020003" pitchFamily="50" charset="0"/>
                <a:ea typeface="Public Sans Bold"/>
                <a:cs typeface="Public Sans Bold"/>
                <a:sym typeface="Public Sans Bold"/>
              </a:rPr>
              <a:t>Стимулирует</a:t>
            </a:r>
            <a:r>
              <a:rPr lang="en-US" sz="2133" b="1" dirty="0">
                <a:solidFill>
                  <a:srgbClr val="002060"/>
                </a:solidFill>
                <a:latin typeface="GHEA Grapalat" panose="02000506050000020003" pitchFamily="50" charset="0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2133" b="1" dirty="0" err="1">
                <a:solidFill>
                  <a:srgbClr val="002060"/>
                </a:solidFill>
                <a:latin typeface="GHEA Grapalat" panose="02000506050000020003" pitchFamily="50" charset="0"/>
                <a:ea typeface="Public Sans Bold"/>
                <a:cs typeface="Public Sans Bold"/>
                <a:sym typeface="Public Sans Bold"/>
              </a:rPr>
              <a:t>эффективность</a:t>
            </a:r>
            <a:r>
              <a:rPr lang="en-US" sz="2133" b="1" dirty="0">
                <a:solidFill>
                  <a:srgbClr val="002060"/>
                </a:solidFill>
                <a:latin typeface="GHEA Grapalat" panose="02000506050000020003" pitchFamily="50" charset="0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2133" b="1" dirty="0" err="1">
                <a:solidFill>
                  <a:srgbClr val="002060"/>
                </a:solidFill>
                <a:latin typeface="GHEA Grapalat" panose="02000506050000020003" pitchFamily="50" charset="0"/>
                <a:ea typeface="Public Sans Bold"/>
                <a:cs typeface="Public Sans Bold"/>
                <a:sym typeface="Public Sans Bold"/>
              </a:rPr>
              <a:t>налогового</a:t>
            </a:r>
            <a:r>
              <a:rPr lang="en-US" sz="2133" b="1" dirty="0">
                <a:solidFill>
                  <a:srgbClr val="002060"/>
                </a:solidFill>
                <a:latin typeface="GHEA Grapalat" panose="02000506050000020003" pitchFamily="50" charset="0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2133" b="1" dirty="0" err="1">
                <a:solidFill>
                  <a:srgbClr val="002060"/>
                </a:solidFill>
                <a:latin typeface="GHEA Grapalat" panose="02000506050000020003" pitchFamily="50" charset="0"/>
                <a:ea typeface="Public Sans Bold"/>
                <a:cs typeface="Public Sans Bold"/>
                <a:sym typeface="Public Sans Bold"/>
              </a:rPr>
              <a:t>администрирования</a:t>
            </a:r>
            <a:endParaRPr lang="en-US" sz="1666" b="1" dirty="0">
              <a:solidFill>
                <a:srgbClr val="002060"/>
              </a:solidFill>
              <a:latin typeface="GHEA Grapalat" panose="02000506050000020003" pitchFamily="50" charset="0"/>
              <a:ea typeface="Public Sans Bold"/>
              <a:cs typeface="Public Sans Bold"/>
              <a:sym typeface="Public Sans Bold"/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7210154" y="2311401"/>
            <a:ext cx="4386420" cy="961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2500"/>
              </a:lnSpc>
              <a:spcBef>
                <a:spcPct val="0"/>
              </a:spcBef>
            </a:pPr>
            <a:r>
              <a:rPr lang="en-US" sz="2133" b="1" dirty="0" err="1">
                <a:solidFill>
                  <a:srgbClr val="002060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Соответствие</a:t>
            </a:r>
            <a:r>
              <a:rPr lang="en-US" sz="2133" b="1" dirty="0">
                <a:solidFill>
                  <a:srgbClr val="002060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 </a:t>
            </a:r>
            <a:r>
              <a:rPr lang="en-US" sz="2133" b="1" dirty="0" err="1">
                <a:solidFill>
                  <a:srgbClr val="002060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требованиям</a:t>
            </a:r>
            <a:r>
              <a:rPr lang="en-US" sz="2133" b="1" dirty="0">
                <a:solidFill>
                  <a:srgbClr val="002060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 </a:t>
            </a:r>
            <a:r>
              <a:rPr lang="en-US" sz="2133" b="1" dirty="0" err="1">
                <a:solidFill>
                  <a:srgbClr val="002060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прозрачности</a:t>
            </a:r>
            <a:r>
              <a:rPr lang="en-US" sz="2133" b="1" dirty="0">
                <a:solidFill>
                  <a:srgbClr val="002060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 и </a:t>
            </a:r>
            <a:r>
              <a:rPr lang="en-US" sz="2133" b="1" dirty="0" err="1">
                <a:solidFill>
                  <a:srgbClr val="002060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добросовестного</a:t>
            </a:r>
            <a:r>
              <a:rPr lang="en-US" sz="2133" b="1" dirty="0">
                <a:solidFill>
                  <a:srgbClr val="002060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 </a:t>
            </a:r>
            <a:r>
              <a:rPr lang="en-US" sz="2133" b="1" dirty="0" err="1">
                <a:solidFill>
                  <a:srgbClr val="002060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налогообложения</a:t>
            </a:r>
            <a:endParaRPr lang="en-US" sz="2133" b="1" dirty="0">
              <a:solidFill>
                <a:srgbClr val="002060"/>
              </a:solidFill>
              <a:latin typeface="GHEA Grapalat" panose="02000506050000020003" pitchFamily="50" charset="0"/>
              <a:ea typeface="TT Norms Bold"/>
              <a:cs typeface="TT Norms Bold"/>
              <a:sym typeface="TT Norms Bold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6899830" y="1287429"/>
            <a:ext cx="4287341" cy="294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300"/>
              </a:lnSpc>
              <a:spcBef>
                <a:spcPct val="0"/>
              </a:spcBef>
            </a:pPr>
            <a:r>
              <a:rPr lang="en-US" sz="2000" b="1">
                <a:solidFill>
                  <a:srgbClr val="121339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МЕЖДУНАРОДНЫЕ СТАНДАРТЫ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7210154" y="4078702"/>
            <a:ext cx="4180145" cy="1282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2500"/>
              </a:lnSpc>
              <a:spcBef>
                <a:spcPct val="0"/>
              </a:spcBef>
            </a:pPr>
            <a:r>
              <a:rPr lang="en-US" sz="2133" b="1" dirty="0" err="1">
                <a:solidFill>
                  <a:srgbClr val="002060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Активное</a:t>
            </a:r>
            <a:r>
              <a:rPr lang="en-US" sz="2133" b="1" dirty="0">
                <a:solidFill>
                  <a:srgbClr val="002060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 </a:t>
            </a:r>
            <a:r>
              <a:rPr lang="en-US" sz="2133" b="1" dirty="0" err="1">
                <a:solidFill>
                  <a:srgbClr val="002060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участие</a:t>
            </a:r>
            <a:r>
              <a:rPr lang="en-US" sz="2133" b="1" dirty="0">
                <a:solidFill>
                  <a:srgbClr val="002060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 в </a:t>
            </a:r>
            <a:r>
              <a:rPr lang="en-US" sz="2133" b="1" dirty="0" err="1">
                <a:solidFill>
                  <a:srgbClr val="002060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двустороннем</a:t>
            </a:r>
            <a:r>
              <a:rPr lang="en-US" sz="2133" b="1" dirty="0">
                <a:solidFill>
                  <a:srgbClr val="002060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 и </a:t>
            </a:r>
            <a:r>
              <a:rPr lang="en-US" sz="2133" b="1" dirty="0" err="1">
                <a:solidFill>
                  <a:srgbClr val="002060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многостороннем</a:t>
            </a:r>
            <a:r>
              <a:rPr lang="en-US" sz="2133" b="1" dirty="0">
                <a:solidFill>
                  <a:srgbClr val="002060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 </a:t>
            </a:r>
            <a:r>
              <a:rPr lang="en-US" sz="2133" b="1" dirty="0" err="1">
                <a:solidFill>
                  <a:srgbClr val="002060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обмене</a:t>
            </a:r>
            <a:r>
              <a:rPr lang="en-US" sz="2133" b="1" dirty="0">
                <a:solidFill>
                  <a:srgbClr val="002060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 </a:t>
            </a:r>
            <a:r>
              <a:rPr lang="en-US" sz="2133" b="1" dirty="0" err="1">
                <a:solidFill>
                  <a:srgbClr val="002060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налоговой</a:t>
            </a:r>
            <a:r>
              <a:rPr lang="en-US" sz="2133" b="1" dirty="0">
                <a:solidFill>
                  <a:srgbClr val="002060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 </a:t>
            </a:r>
            <a:r>
              <a:rPr lang="en-US" sz="2133" b="1" dirty="0" err="1">
                <a:solidFill>
                  <a:srgbClr val="002060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информацией</a:t>
            </a:r>
            <a:endParaRPr lang="en-US" sz="2133" b="1" dirty="0">
              <a:solidFill>
                <a:srgbClr val="002060"/>
              </a:solidFill>
              <a:latin typeface="GHEA Grapalat" panose="02000506050000020003" pitchFamily="50" charset="0"/>
              <a:ea typeface="TT Norms Bold"/>
              <a:cs typeface="TT Norms Bold"/>
              <a:sym typeface="TT Norms Bold"/>
            </a:endParaRPr>
          </a:p>
        </p:txBody>
      </p:sp>
    </p:spTree>
    <p:extLst>
      <p:ext uri="{BB962C8B-B14F-4D97-AF65-F5344CB8AC3E}">
        <p14:creationId xmlns:p14="http://schemas.microsoft.com/office/powerpoint/2010/main" val="261993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3209290" y="-2626360"/>
            <a:ext cx="6858000" cy="12192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/>
            <a:stretch>
              <a:fillRect l="-12888" r="-12888"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5" name="TextBox 5"/>
          <p:cNvSpPr txBox="1"/>
          <p:nvPr/>
        </p:nvSpPr>
        <p:spPr>
          <a:xfrm rot="10800000">
            <a:off x="-3815006" y="300417"/>
            <a:ext cx="3466335" cy="7991899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algn="ctr" defTabSz="609630">
              <a:lnSpc>
                <a:spcPts val="2500"/>
              </a:lnSpc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9" name="Group 9"/>
          <p:cNvGrpSpPr/>
          <p:nvPr/>
        </p:nvGrpSpPr>
        <p:grpSpPr>
          <a:xfrm rot="-10800000">
            <a:off x="-427788" y="5825902"/>
            <a:ext cx="2723551" cy="552569"/>
            <a:chOff x="0" y="0"/>
            <a:chExt cx="5447102" cy="1105138"/>
          </a:xfrm>
        </p:grpSpPr>
        <p:sp>
          <p:nvSpPr>
            <p:cNvPr id="10" name="Freeform 10"/>
            <p:cNvSpPr/>
            <p:nvPr/>
          </p:nvSpPr>
          <p:spPr>
            <a:xfrm>
              <a:off x="2631465" y="0"/>
              <a:ext cx="2815637" cy="1105138"/>
            </a:xfrm>
            <a:custGeom>
              <a:avLst/>
              <a:gdLst/>
              <a:ahLst/>
              <a:cxnLst/>
              <a:rect l="l" t="t" r="r" b="b"/>
              <a:pathLst>
                <a:path w="2815637" h="1105138">
                  <a:moveTo>
                    <a:pt x="0" y="0"/>
                  </a:moveTo>
                  <a:lnTo>
                    <a:pt x="2815637" y="0"/>
                  </a:lnTo>
                  <a:lnTo>
                    <a:pt x="2815637" y="1105138"/>
                  </a:lnTo>
                  <a:lnTo>
                    <a:pt x="0" y="11051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2518011" cy="1105138"/>
            </a:xfrm>
            <a:custGeom>
              <a:avLst/>
              <a:gdLst/>
              <a:ahLst/>
              <a:cxnLst/>
              <a:rect l="l" t="t" r="r" b="b"/>
              <a:pathLst>
                <a:path w="2518011" h="1105138">
                  <a:moveTo>
                    <a:pt x="0" y="0"/>
                  </a:moveTo>
                  <a:lnTo>
                    <a:pt x="2518011" y="0"/>
                  </a:lnTo>
                  <a:lnTo>
                    <a:pt x="2518011" y="1105138"/>
                  </a:lnTo>
                  <a:lnTo>
                    <a:pt x="0" y="11051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 r="-11819"/>
              </a:stretch>
            </a:blipFill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" name="Freeform 12"/>
          <p:cNvSpPr/>
          <p:nvPr/>
        </p:nvSpPr>
        <p:spPr>
          <a:xfrm rot="-10800000">
            <a:off x="843962" y="24504"/>
            <a:ext cx="745897" cy="607906"/>
          </a:xfrm>
          <a:custGeom>
            <a:avLst/>
            <a:gdLst/>
            <a:ahLst/>
            <a:cxnLst/>
            <a:rect l="l" t="t" r="r" b="b"/>
            <a:pathLst>
              <a:path w="1118845" h="911859">
                <a:moveTo>
                  <a:pt x="0" y="0"/>
                </a:moveTo>
                <a:lnTo>
                  <a:pt x="1118845" y="0"/>
                </a:lnTo>
                <a:lnTo>
                  <a:pt x="1118845" y="911859"/>
                </a:lnTo>
                <a:lnTo>
                  <a:pt x="0" y="91185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3" name="Freeform 13"/>
          <p:cNvSpPr/>
          <p:nvPr/>
        </p:nvSpPr>
        <p:spPr>
          <a:xfrm>
            <a:off x="7315200" y="6397136"/>
            <a:ext cx="4876800" cy="471634"/>
          </a:xfrm>
          <a:custGeom>
            <a:avLst/>
            <a:gdLst/>
            <a:ahLst/>
            <a:cxnLst/>
            <a:rect l="l" t="t" r="r" b="b"/>
            <a:pathLst>
              <a:path w="7315200" h="707451">
                <a:moveTo>
                  <a:pt x="0" y="0"/>
                </a:moveTo>
                <a:lnTo>
                  <a:pt x="7315200" y="0"/>
                </a:lnTo>
                <a:lnTo>
                  <a:pt x="7315200" y="707451"/>
                </a:lnTo>
                <a:lnTo>
                  <a:pt x="0" y="70745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 t="-419596"/>
            </a:stretch>
          </a:blipFill>
        </p:spPr>
        <p:txBody>
          <a:bodyPr/>
          <a:lstStyle/>
          <a:p>
            <a:endParaRPr lang="ru-RU"/>
          </a:p>
        </p:txBody>
      </p:sp>
      <p:grpSp>
        <p:nvGrpSpPr>
          <p:cNvPr id="14" name="Group 14"/>
          <p:cNvGrpSpPr/>
          <p:nvPr/>
        </p:nvGrpSpPr>
        <p:grpSpPr>
          <a:xfrm>
            <a:off x="10957655" y="-1893856"/>
            <a:ext cx="3409583" cy="2930110"/>
            <a:chOff x="0" y="0"/>
            <a:chExt cx="812800" cy="698500"/>
          </a:xfrm>
        </p:grpSpPr>
        <p:sp>
          <p:nvSpPr>
            <p:cNvPr id="15" name="Freeform 15"/>
            <p:cNvSpPr/>
            <p:nvPr/>
          </p:nvSpPr>
          <p:spPr>
            <a:xfrm>
              <a:off x="4360" y="0"/>
              <a:ext cx="804080" cy="698500"/>
            </a:xfrm>
            <a:custGeom>
              <a:avLst/>
              <a:gdLst/>
              <a:ahLst/>
              <a:cxnLst/>
              <a:rect l="l" t="t" r="r" b="b"/>
              <a:pathLst>
                <a:path w="804080" h="698500">
                  <a:moveTo>
                    <a:pt x="797021" y="368876"/>
                  </a:moveTo>
                  <a:lnTo>
                    <a:pt x="616659" y="678874"/>
                  </a:lnTo>
                  <a:cubicBezTo>
                    <a:pt x="609589" y="691025"/>
                    <a:pt x="596592" y="698500"/>
                    <a:pt x="582534" y="698500"/>
                  </a:cubicBezTo>
                  <a:lnTo>
                    <a:pt x="221546" y="698500"/>
                  </a:lnTo>
                  <a:cubicBezTo>
                    <a:pt x="207488" y="698500"/>
                    <a:pt x="194491" y="691025"/>
                    <a:pt x="187421" y="678874"/>
                  </a:cubicBezTo>
                  <a:lnTo>
                    <a:pt x="7059" y="368876"/>
                  </a:lnTo>
                  <a:cubicBezTo>
                    <a:pt x="0" y="356744"/>
                    <a:pt x="0" y="341756"/>
                    <a:pt x="7059" y="329624"/>
                  </a:cubicBezTo>
                  <a:lnTo>
                    <a:pt x="187421" y="19626"/>
                  </a:lnTo>
                  <a:cubicBezTo>
                    <a:pt x="194491" y="7475"/>
                    <a:pt x="207488" y="0"/>
                    <a:pt x="221546" y="0"/>
                  </a:cubicBezTo>
                  <a:lnTo>
                    <a:pt x="582534" y="0"/>
                  </a:lnTo>
                  <a:cubicBezTo>
                    <a:pt x="596592" y="0"/>
                    <a:pt x="609589" y="7475"/>
                    <a:pt x="616659" y="19626"/>
                  </a:cubicBezTo>
                  <a:lnTo>
                    <a:pt x="797021" y="329624"/>
                  </a:lnTo>
                  <a:cubicBezTo>
                    <a:pt x="804080" y="341756"/>
                    <a:pt x="804080" y="356744"/>
                    <a:pt x="797021" y="368876"/>
                  </a:cubicBezTo>
                  <a:close/>
                </a:path>
              </a:pathLst>
            </a:custGeom>
            <a:solidFill>
              <a:srgbClr val="991313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14300" y="-66675"/>
              <a:ext cx="584200" cy="7651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2500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7" name="Freeform 17"/>
          <p:cNvSpPr/>
          <p:nvPr/>
        </p:nvSpPr>
        <p:spPr>
          <a:xfrm>
            <a:off x="11206528" y="256818"/>
            <a:ext cx="599345" cy="488466"/>
          </a:xfrm>
          <a:custGeom>
            <a:avLst/>
            <a:gdLst/>
            <a:ahLst/>
            <a:cxnLst/>
            <a:rect l="l" t="t" r="r" b="b"/>
            <a:pathLst>
              <a:path w="899017" h="732699">
                <a:moveTo>
                  <a:pt x="0" y="0"/>
                </a:moveTo>
                <a:lnTo>
                  <a:pt x="899018" y="0"/>
                </a:lnTo>
                <a:lnTo>
                  <a:pt x="899018" y="732699"/>
                </a:lnTo>
                <a:lnTo>
                  <a:pt x="0" y="73269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grpSp>
        <p:nvGrpSpPr>
          <p:cNvPr id="22" name="Group 22"/>
          <p:cNvGrpSpPr/>
          <p:nvPr/>
        </p:nvGrpSpPr>
        <p:grpSpPr>
          <a:xfrm>
            <a:off x="3439507" y="3521531"/>
            <a:ext cx="3704252" cy="236146"/>
            <a:chOff x="0" y="0"/>
            <a:chExt cx="2514545" cy="160302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2514545" cy="160302"/>
            </a:xfrm>
            <a:custGeom>
              <a:avLst/>
              <a:gdLst/>
              <a:ahLst/>
              <a:cxnLst/>
              <a:rect l="l" t="t" r="r" b="b"/>
              <a:pathLst>
                <a:path w="2514545" h="160302">
                  <a:moveTo>
                    <a:pt x="0" y="0"/>
                  </a:moveTo>
                  <a:lnTo>
                    <a:pt x="2514545" y="0"/>
                  </a:lnTo>
                  <a:lnTo>
                    <a:pt x="2514545" y="160302"/>
                  </a:lnTo>
                  <a:lnTo>
                    <a:pt x="0" y="160302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4591094" y="4532376"/>
            <a:ext cx="3704252" cy="236146"/>
            <a:chOff x="0" y="0"/>
            <a:chExt cx="2514545" cy="160302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2514545" cy="160302"/>
            </a:xfrm>
            <a:custGeom>
              <a:avLst/>
              <a:gdLst/>
              <a:ahLst/>
              <a:cxnLst/>
              <a:rect l="l" t="t" r="r" b="b"/>
              <a:pathLst>
                <a:path w="2514545" h="160302">
                  <a:moveTo>
                    <a:pt x="0" y="0"/>
                  </a:moveTo>
                  <a:lnTo>
                    <a:pt x="2514545" y="0"/>
                  </a:lnTo>
                  <a:lnTo>
                    <a:pt x="2514545" y="160302"/>
                  </a:lnTo>
                  <a:lnTo>
                    <a:pt x="0" y="160302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3307652" y="2746832"/>
            <a:ext cx="5205157" cy="850435"/>
            <a:chOff x="0" y="0"/>
            <a:chExt cx="2229765" cy="475027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2229764" cy="475027"/>
            </a:xfrm>
            <a:custGeom>
              <a:avLst/>
              <a:gdLst/>
              <a:ahLst/>
              <a:cxnLst/>
              <a:rect l="l" t="t" r="r" b="b"/>
              <a:pathLst>
                <a:path w="2229764" h="475027">
                  <a:moveTo>
                    <a:pt x="64647" y="0"/>
                  </a:moveTo>
                  <a:lnTo>
                    <a:pt x="2165118" y="0"/>
                  </a:lnTo>
                  <a:cubicBezTo>
                    <a:pt x="2182263" y="0"/>
                    <a:pt x="2198706" y="6811"/>
                    <a:pt x="2210830" y="18935"/>
                  </a:cubicBezTo>
                  <a:cubicBezTo>
                    <a:pt x="2222953" y="31058"/>
                    <a:pt x="2229764" y="47501"/>
                    <a:pt x="2229764" y="64647"/>
                  </a:cubicBezTo>
                  <a:lnTo>
                    <a:pt x="2229764" y="410380"/>
                  </a:lnTo>
                  <a:cubicBezTo>
                    <a:pt x="2229764" y="427526"/>
                    <a:pt x="2222953" y="443969"/>
                    <a:pt x="2210830" y="456092"/>
                  </a:cubicBezTo>
                  <a:cubicBezTo>
                    <a:pt x="2198706" y="468216"/>
                    <a:pt x="2182263" y="475027"/>
                    <a:pt x="2165118" y="475027"/>
                  </a:cubicBezTo>
                  <a:lnTo>
                    <a:pt x="64647" y="475027"/>
                  </a:lnTo>
                  <a:cubicBezTo>
                    <a:pt x="47501" y="475027"/>
                    <a:pt x="31058" y="468216"/>
                    <a:pt x="18935" y="456092"/>
                  </a:cubicBezTo>
                  <a:cubicBezTo>
                    <a:pt x="6811" y="443969"/>
                    <a:pt x="0" y="427526"/>
                    <a:pt x="0" y="410380"/>
                  </a:cubicBezTo>
                  <a:lnTo>
                    <a:pt x="0" y="64647"/>
                  </a:lnTo>
                  <a:cubicBezTo>
                    <a:pt x="0" y="47501"/>
                    <a:pt x="6811" y="31058"/>
                    <a:pt x="18935" y="18935"/>
                  </a:cubicBezTo>
                  <a:cubicBezTo>
                    <a:pt x="31058" y="6811"/>
                    <a:pt x="47501" y="0"/>
                    <a:pt x="6464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14300" cap="rnd">
              <a:solidFill>
                <a:srgbClr val="0A0B1B"/>
              </a:solidFill>
              <a:prstDash val="solid"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9525"/>
              <a:ext cx="2229765" cy="46550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526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4459239" y="3757677"/>
            <a:ext cx="5586666" cy="850435"/>
            <a:chOff x="0" y="0"/>
            <a:chExt cx="2229765" cy="475027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2229764" cy="475027"/>
            </a:xfrm>
            <a:custGeom>
              <a:avLst/>
              <a:gdLst/>
              <a:ahLst/>
              <a:cxnLst/>
              <a:rect l="l" t="t" r="r" b="b"/>
              <a:pathLst>
                <a:path w="2229764" h="475027">
                  <a:moveTo>
                    <a:pt x="64647" y="0"/>
                  </a:moveTo>
                  <a:lnTo>
                    <a:pt x="2165118" y="0"/>
                  </a:lnTo>
                  <a:cubicBezTo>
                    <a:pt x="2182263" y="0"/>
                    <a:pt x="2198706" y="6811"/>
                    <a:pt x="2210830" y="18935"/>
                  </a:cubicBezTo>
                  <a:cubicBezTo>
                    <a:pt x="2222953" y="31058"/>
                    <a:pt x="2229764" y="47501"/>
                    <a:pt x="2229764" y="64647"/>
                  </a:cubicBezTo>
                  <a:lnTo>
                    <a:pt x="2229764" y="410380"/>
                  </a:lnTo>
                  <a:cubicBezTo>
                    <a:pt x="2229764" y="427526"/>
                    <a:pt x="2222953" y="443969"/>
                    <a:pt x="2210830" y="456092"/>
                  </a:cubicBezTo>
                  <a:cubicBezTo>
                    <a:pt x="2198706" y="468216"/>
                    <a:pt x="2182263" y="475027"/>
                    <a:pt x="2165118" y="475027"/>
                  </a:cubicBezTo>
                  <a:lnTo>
                    <a:pt x="64647" y="475027"/>
                  </a:lnTo>
                  <a:cubicBezTo>
                    <a:pt x="47501" y="475027"/>
                    <a:pt x="31058" y="468216"/>
                    <a:pt x="18935" y="456092"/>
                  </a:cubicBezTo>
                  <a:cubicBezTo>
                    <a:pt x="6811" y="443969"/>
                    <a:pt x="0" y="427526"/>
                    <a:pt x="0" y="410380"/>
                  </a:cubicBezTo>
                  <a:lnTo>
                    <a:pt x="0" y="64647"/>
                  </a:lnTo>
                  <a:cubicBezTo>
                    <a:pt x="0" y="47501"/>
                    <a:pt x="6811" y="31058"/>
                    <a:pt x="18935" y="18935"/>
                  </a:cubicBezTo>
                  <a:cubicBezTo>
                    <a:pt x="31058" y="6811"/>
                    <a:pt x="47501" y="0"/>
                    <a:pt x="6464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143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9525"/>
              <a:ext cx="2229765" cy="46550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526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5720618" y="4762965"/>
            <a:ext cx="5255326" cy="850435"/>
            <a:chOff x="0" y="0"/>
            <a:chExt cx="2229765" cy="475027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2229764" cy="475027"/>
            </a:xfrm>
            <a:custGeom>
              <a:avLst/>
              <a:gdLst/>
              <a:ahLst/>
              <a:cxnLst/>
              <a:rect l="l" t="t" r="r" b="b"/>
              <a:pathLst>
                <a:path w="2229764" h="475027">
                  <a:moveTo>
                    <a:pt x="64647" y="0"/>
                  </a:moveTo>
                  <a:lnTo>
                    <a:pt x="2165118" y="0"/>
                  </a:lnTo>
                  <a:cubicBezTo>
                    <a:pt x="2182263" y="0"/>
                    <a:pt x="2198706" y="6811"/>
                    <a:pt x="2210830" y="18935"/>
                  </a:cubicBezTo>
                  <a:cubicBezTo>
                    <a:pt x="2222953" y="31058"/>
                    <a:pt x="2229764" y="47501"/>
                    <a:pt x="2229764" y="64647"/>
                  </a:cubicBezTo>
                  <a:lnTo>
                    <a:pt x="2229764" y="410380"/>
                  </a:lnTo>
                  <a:cubicBezTo>
                    <a:pt x="2229764" y="427526"/>
                    <a:pt x="2222953" y="443969"/>
                    <a:pt x="2210830" y="456092"/>
                  </a:cubicBezTo>
                  <a:cubicBezTo>
                    <a:pt x="2198706" y="468216"/>
                    <a:pt x="2182263" y="475027"/>
                    <a:pt x="2165118" y="475027"/>
                  </a:cubicBezTo>
                  <a:lnTo>
                    <a:pt x="64647" y="475027"/>
                  </a:lnTo>
                  <a:cubicBezTo>
                    <a:pt x="47501" y="475027"/>
                    <a:pt x="31058" y="468216"/>
                    <a:pt x="18935" y="456092"/>
                  </a:cubicBezTo>
                  <a:cubicBezTo>
                    <a:pt x="6811" y="443969"/>
                    <a:pt x="0" y="427526"/>
                    <a:pt x="0" y="410380"/>
                  </a:cubicBezTo>
                  <a:lnTo>
                    <a:pt x="0" y="64647"/>
                  </a:lnTo>
                  <a:cubicBezTo>
                    <a:pt x="0" y="47501"/>
                    <a:pt x="6811" y="31058"/>
                    <a:pt x="18935" y="18935"/>
                  </a:cubicBezTo>
                  <a:cubicBezTo>
                    <a:pt x="31058" y="6811"/>
                    <a:pt x="47501" y="0"/>
                    <a:pt x="6464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143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9525"/>
              <a:ext cx="2229765" cy="46550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526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5944977" y="4835837"/>
            <a:ext cx="4926223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1980"/>
              </a:lnSpc>
            </a:pPr>
            <a:r>
              <a:rPr lang="en-US" sz="2100" dirty="0" err="1">
                <a:solidFill>
                  <a:srgbClr val="0D0D1B"/>
                </a:solidFill>
                <a:latin typeface="GHEA Grapalat" panose="02000506050000020003" pitchFamily="50" charset="0"/>
                <a:ea typeface="Poppins Light"/>
                <a:cs typeface="Poppins Light"/>
                <a:sym typeface="Poppins Light"/>
              </a:rPr>
              <a:t>Необходим</a:t>
            </a:r>
            <a:r>
              <a:rPr lang="en-US" sz="2100" dirty="0">
                <a:solidFill>
                  <a:srgbClr val="0D0D1B"/>
                </a:solidFill>
                <a:latin typeface="GHEA Grapalat" panose="02000506050000020003" pitchFamily="50" charset="0"/>
                <a:ea typeface="Poppins Light"/>
                <a:cs typeface="Poppins Light"/>
                <a:sym typeface="Poppins Light"/>
              </a:rPr>
              <a:t> </a:t>
            </a:r>
            <a:r>
              <a:rPr lang="en-US" sz="2100" dirty="0" err="1">
                <a:solidFill>
                  <a:srgbClr val="0D0D1B"/>
                </a:solidFill>
                <a:latin typeface="GHEA Grapalat" panose="02000506050000020003" pitchFamily="50" charset="0"/>
                <a:ea typeface="Poppins Light"/>
                <a:cs typeface="Poppins Light"/>
                <a:sym typeface="Poppins Light"/>
              </a:rPr>
              <a:t>системный</a:t>
            </a:r>
            <a:r>
              <a:rPr lang="en-US" sz="2100" dirty="0">
                <a:solidFill>
                  <a:srgbClr val="0D0D1B"/>
                </a:solidFill>
                <a:latin typeface="GHEA Grapalat" panose="02000506050000020003" pitchFamily="50" charset="0"/>
                <a:ea typeface="Poppins Light"/>
                <a:cs typeface="Poppins Light"/>
                <a:sym typeface="Poppins Light"/>
              </a:rPr>
              <a:t> </a:t>
            </a:r>
            <a:r>
              <a:rPr lang="en-US" sz="2100" dirty="0" err="1">
                <a:solidFill>
                  <a:srgbClr val="0D0D1B"/>
                </a:solidFill>
                <a:latin typeface="GHEA Grapalat" panose="02000506050000020003" pitchFamily="50" charset="0"/>
                <a:ea typeface="Poppins Light"/>
                <a:cs typeface="Poppins Light"/>
                <a:sym typeface="Poppins Light"/>
              </a:rPr>
              <a:t>подход</a:t>
            </a:r>
            <a:r>
              <a:rPr lang="en-US" sz="2100" dirty="0">
                <a:solidFill>
                  <a:srgbClr val="0D0D1B"/>
                </a:solidFill>
                <a:latin typeface="GHEA Grapalat" panose="02000506050000020003" pitchFamily="50" charset="0"/>
                <a:ea typeface="Poppins Light"/>
                <a:cs typeface="Poppins Light"/>
                <a:sym typeface="Poppins Light"/>
              </a:rPr>
              <a:t> и </a:t>
            </a:r>
            <a:r>
              <a:rPr lang="en-US" sz="2100" dirty="0" err="1">
                <a:solidFill>
                  <a:srgbClr val="0D0D1B"/>
                </a:solidFill>
                <a:latin typeface="GHEA Grapalat" panose="02000506050000020003" pitchFamily="50" charset="0"/>
                <a:ea typeface="Poppins Light"/>
                <a:cs typeface="Poppins Light"/>
                <a:sym typeface="Poppins Light"/>
              </a:rPr>
              <a:t>политическая</a:t>
            </a:r>
            <a:r>
              <a:rPr lang="en-US" sz="2100" dirty="0">
                <a:solidFill>
                  <a:srgbClr val="0D0D1B"/>
                </a:solidFill>
                <a:latin typeface="GHEA Grapalat" panose="02000506050000020003" pitchFamily="50" charset="0"/>
                <a:ea typeface="Poppins Light"/>
                <a:cs typeface="Poppins Light"/>
                <a:sym typeface="Poppins Light"/>
              </a:rPr>
              <a:t> </a:t>
            </a:r>
            <a:r>
              <a:rPr lang="en-US" sz="2100" dirty="0" err="1">
                <a:solidFill>
                  <a:srgbClr val="0D0D1B"/>
                </a:solidFill>
                <a:latin typeface="GHEA Grapalat" panose="02000506050000020003" pitchFamily="50" charset="0"/>
                <a:ea typeface="Poppins Light"/>
                <a:cs typeface="Poppins Light"/>
                <a:sym typeface="Poppins Light"/>
              </a:rPr>
              <a:t>воля</a:t>
            </a:r>
            <a:r>
              <a:rPr lang="en-US" sz="2100" dirty="0">
                <a:solidFill>
                  <a:srgbClr val="0D0D1B"/>
                </a:solidFill>
                <a:latin typeface="GHEA Grapalat" panose="02000506050000020003" pitchFamily="50" charset="0"/>
                <a:ea typeface="Poppins Light"/>
                <a:cs typeface="Poppins Light"/>
                <a:sym typeface="Poppins Light"/>
              </a:rPr>
              <a:t> </a:t>
            </a:r>
            <a:r>
              <a:rPr lang="en-US" sz="2100" dirty="0" err="1">
                <a:solidFill>
                  <a:srgbClr val="0D0D1B"/>
                </a:solidFill>
                <a:latin typeface="GHEA Grapalat" panose="02000506050000020003" pitchFamily="50" charset="0"/>
                <a:ea typeface="Poppins Light"/>
                <a:cs typeface="Poppins Light"/>
                <a:sym typeface="Poppins Light"/>
              </a:rPr>
              <a:t>для</a:t>
            </a:r>
            <a:r>
              <a:rPr lang="en-US" sz="2100" dirty="0">
                <a:solidFill>
                  <a:srgbClr val="0D0D1B"/>
                </a:solidFill>
                <a:latin typeface="GHEA Grapalat" panose="02000506050000020003" pitchFamily="50" charset="0"/>
                <a:ea typeface="Poppins Light"/>
                <a:cs typeface="Poppins Light"/>
                <a:sym typeface="Poppins Light"/>
              </a:rPr>
              <a:t> </a:t>
            </a:r>
            <a:r>
              <a:rPr lang="en-US" sz="2100" dirty="0" err="1">
                <a:solidFill>
                  <a:srgbClr val="0D0D1B"/>
                </a:solidFill>
                <a:latin typeface="GHEA Grapalat" panose="02000506050000020003" pitchFamily="50" charset="0"/>
                <a:ea typeface="Poppins Light"/>
                <a:cs typeface="Poppins Light"/>
                <a:sym typeface="Poppins Light"/>
              </a:rPr>
              <a:t>подготовки</a:t>
            </a:r>
            <a:r>
              <a:rPr lang="en-US" sz="2100" dirty="0">
                <a:solidFill>
                  <a:srgbClr val="0D0D1B"/>
                </a:solidFill>
                <a:latin typeface="GHEA Grapalat" panose="02000506050000020003" pitchFamily="50" charset="0"/>
                <a:ea typeface="Poppins Light"/>
                <a:cs typeface="Poppins Light"/>
                <a:sym typeface="Poppins Light"/>
              </a:rPr>
              <a:t> </a:t>
            </a:r>
            <a:r>
              <a:rPr lang="en-US" sz="2100" dirty="0" err="1">
                <a:solidFill>
                  <a:srgbClr val="0D0D1B"/>
                </a:solidFill>
                <a:latin typeface="GHEA Grapalat" panose="02000506050000020003" pitchFamily="50" charset="0"/>
                <a:ea typeface="Poppins Light"/>
                <a:cs typeface="Poppins Light"/>
                <a:sym typeface="Poppins Light"/>
              </a:rPr>
              <a:t>нового</a:t>
            </a:r>
            <a:r>
              <a:rPr lang="en-US" sz="2100" dirty="0">
                <a:solidFill>
                  <a:srgbClr val="0D0D1B"/>
                </a:solidFill>
                <a:latin typeface="GHEA Grapalat" panose="02000506050000020003" pitchFamily="50" charset="0"/>
                <a:ea typeface="Poppins Light"/>
                <a:cs typeface="Poppins Light"/>
                <a:sym typeface="Poppins Light"/>
              </a:rPr>
              <a:t> </a:t>
            </a:r>
            <a:r>
              <a:rPr lang="en-US" sz="2100" dirty="0" err="1">
                <a:solidFill>
                  <a:srgbClr val="0D0D1B"/>
                </a:solidFill>
                <a:latin typeface="GHEA Grapalat" panose="02000506050000020003" pitchFamily="50" charset="0"/>
                <a:ea typeface="Poppins Light"/>
                <a:cs typeface="Poppins Light"/>
                <a:sym typeface="Poppins Light"/>
              </a:rPr>
              <a:t>поколения</a:t>
            </a:r>
            <a:r>
              <a:rPr lang="en-US" sz="2100" dirty="0">
                <a:solidFill>
                  <a:srgbClr val="0D0D1B"/>
                </a:solidFill>
                <a:latin typeface="GHEA Grapalat" panose="02000506050000020003" pitchFamily="50" charset="0"/>
                <a:ea typeface="Poppins Light"/>
                <a:cs typeface="Poppins Light"/>
                <a:sym typeface="Poppins Light"/>
              </a:rPr>
              <a:t> </a:t>
            </a:r>
            <a:r>
              <a:rPr lang="en-US" sz="2100" dirty="0" err="1">
                <a:solidFill>
                  <a:srgbClr val="0D0D1B"/>
                </a:solidFill>
                <a:latin typeface="GHEA Grapalat" panose="02000506050000020003" pitchFamily="50" charset="0"/>
                <a:ea typeface="Poppins Light"/>
                <a:cs typeface="Poppins Light"/>
                <a:sym typeface="Poppins Light"/>
              </a:rPr>
              <a:t>инспекторов</a:t>
            </a:r>
            <a:endParaRPr lang="en-US" sz="2100" dirty="0">
              <a:solidFill>
                <a:srgbClr val="0D0D1B"/>
              </a:solidFill>
              <a:latin typeface="GHEA Grapalat" panose="02000506050000020003" pitchFamily="50" charset="0"/>
              <a:ea typeface="Poppins Light"/>
              <a:cs typeface="Poppins Light"/>
              <a:sym typeface="Poppins Light"/>
            </a:endParaRPr>
          </a:p>
        </p:txBody>
      </p:sp>
      <p:grpSp>
        <p:nvGrpSpPr>
          <p:cNvPr id="36" name="Group 36"/>
          <p:cNvGrpSpPr/>
          <p:nvPr/>
        </p:nvGrpSpPr>
        <p:grpSpPr>
          <a:xfrm>
            <a:off x="2767943" y="604832"/>
            <a:ext cx="7260500" cy="1075200"/>
            <a:chOff x="0" y="0"/>
            <a:chExt cx="1294452" cy="191694"/>
          </a:xfrm>
        </p:grpSpPr>
        <p:sp>
          <p:nvSpPr>
            <p:cNvPr id="37" name="Freeform 37"/>
            <p:cNvSpPr/>
            <p:nvPr/>
          </p:nvSpPr>
          <p:spPr>
            <a:xfrm>
              <a:off x="14200" y="0"/>
              <a:ext cx="1266053" cy="191694"/>
            </a:xfrm>
            <a:custGeom>
              <a:avLst/>
              <a:gdLst/>
              <a:ahLst/>
              <a:cxnLst/>
              <a:rect l="l" t="t" r="r" b="b"/>
              <a:pathLst>
                <a:path w="1266053" h="191694">
                  <a:moveTo>
                    <a:pt x="213880" y="0"/>
                  </a:moveTo>
                  <a:lnTo>
                    <a:pt x="1255372" y="0"/>
                  </a:lnTo>
                  <a:cubicBezTo>
                    <a:pt x="1259422" y="0"/>
                    <a:pt x="1263062" y="2471"/>
                    <a:pt x="1264557" y="6235"/>
                  </a:cubicBezTo>
                  <a:cubicBezTo>
                    <a:pt x="1266053" y="9999"/>
                    <a:pt x="1265100" y="14294"/>
                    <a:pt x="1262154" y="17073"/>
                  </a:cubicBezTo>
                  <a:lnTo>
                    <a:pt x="1095150" y="174621"/>
                  </a:lnTo>
                  <a:cubicBezTo>
                    <a:pt x="1083527" y="185586"/>
                    <a:pt x="1068151" y="191694"/>
                    <a:pt x="1052172" y="191694"/>
                  </a:cubicBezTo>
                  <a:lnTo>
                    <a:pt x="10680" y="191694"/>
                  </a:lnTo>
                  <a:cubicBezTo>
                    <a:pt x="6630" y="191694"/>
                    <a:pt x="2990" y="189223"/>
                    <a:pt x="1495" y="185459"/>
                  </a:cubicBezTo>
                  <a:cubicBezTo>
                    <a:pt x="0" y="181695"/>
                    <a:pt x="952" y="177400"/>
                    <a:pt x="3898" y="174621"/>
                  </a:cubicBezTo>
                  <a:lnTo>
                    <a:pt x="170902" y="17073"/>
                  </a:lnTo>
                  <a:cubicBezTo>
                    <a:pt x="182526" y="6108"/>
                    <a:pt x="197901" y="0"/>
                    <a:pt x="213880" y="0"/>
                  </a:cubicBezTo>
                  <a:close/>
                </a:path>
              </a:pathLst>
            </a:custGeom>
            <a:solidFill>
              <a:srgbClr val="1F214D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101600" y="-66675"/>
              <a:ext cx="1091252" cy="25836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2500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2396664" y="2836420"/>
            <a:ext cx="810089" cy="716810"/>
            <a:chOff x="0" y="0"/>
            <a:chExt cx="633845" cy="56086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633845" cy="560860"/>
            </a:xfrm>
            <a:custGeom>
              <a:avLst/>
              <a:gdLst/>
              <a:ahLst/>
              <a:cxnLst/>
              <a:rect l="l" t="t" r="r" b="b"/>
              <a:pathLst>
                <a:path w="633845" h="560860">
                  <a:moveTo>
                    <a:pt x="0" y="0"/>
                  </a:moveTo>
                  <a:lnTo>
                    <a:pt x="633845" y="0"/>
                  </a:lnTo>
                  <a:lnTo>
                    <a:pt x="633845" y="560860"/>
                  </a:lnTo>
                  <a:lnTo>
                    <a:pt x="0" y="560860"/>
                  </a:lnTo>
                  <a:close/>
                </a:path>
              </a:pathLst>
            </a:custGeom>
            <a:solidFill>
              <a:srgbClr val="890A0A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0" y="-57150"/>
              <a:ext cx="633845" cy="61801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2" name="Freeform 42"/>
          <p:cNvSpPr/>
          <p:nvPr/>
        </p:nvSpPr>
        <p:spPr>
          <a:xfrm>
            <a:off x="2578102" y="2976412"/>
            <a:ext cx="447213" cy="426885"/>
          </a:xfrm>
          <a:custGeom>
            <a:avLst/>
            <a:gdLst/>
            <a:ahLst/>
            <a:cxnLst/>
            <a:rect l="l" t="t" r="r" b="b"/>
            <a:pathLst>
              <a:path w="670820" h="640328">
                <a:moveTo>
                  <a:pt x="0" y="0"/>
                </a:moveTo>
                <a:lnTo>
                  <a:pt x="670820" y="0"/>
                </a:lnTo>
                <a:lnTo>
                  <a:pt x="670820" y="640328"/>
                </a:lnTo>
                <a:lnTo>
                  <a:pt x="0" y="64032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grpSp>
        <p:nvGrpSpPr>
          <p:cNvPr id="43" name="Group 43"/>
          <p:cNvGrpSpPr/>
          <p:nvPr/>
        </p:nvGrpSpPr>
        <p:grpSpPr>
          <a:xfrm>
            <a:off x="3530276" y="3819210"/>
            <a:ext cx="831469" cy="727369"/>
            <a:chOff x="0" y="0"/>
            <a:chExt cx="519105" cy="454113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519105" cy="454113"/>
            </a:xfrm>
            <a:custGeom>
              <a:avLst/>
              <a:gdLst/>
              <a:ahLst/>
              <a:cxnLst/>
              <a:rect l="l" t="t" r="r" b="b"/>
              <a:pathLst>
                <a:path w="519105" h="454113">
                  <a:moveTo>
                    <a:pt x="0" y="0"/>
                  </a:moveTo>
                  <a:lnTo>
                    <a:pt x="519105" y="0"/>
                  </a:lnTo>
                  <a:lnTo>
                    <a:pt x="519105" y="454113"/>
                  </a:lnTo>
                  <a:lnTo>
                    <a:pt x="0" y="454113"/>
                  </a:lnTo>
                  <a:close/>
                </a:path>
              </a:pathLst>
            </a:custGeom>
            <a:solidFill>
              <a:srgbClr val="890A0A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0" y="-57150"/>
              <a:ext cx="519105" cy="5112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6" name="Freeform 46"/>
          <p:cNvSpPr/>
          <p:nvPr/>
        </p:nvSpPr>
        <p:spPr>
          <a:xfrm>
            <a:off x="3761927" y="3998811"/>
            <a:ext cx="368167" cy="368167"/>
          </a:xfrm>
          <a:custGeom>
            <a:avLst/>
            <a:gdLst/>
            <a:ahLst/>
            <a:cxnLst/>
            <a:rect l="l" t="t" r="r" b="b"/>
            <a:pathLst>
              <a:path w="552250" h="552250">
                <a:moveTo>
                  <a:pt x="0" y="0"/>
                </a:moveTo>
                <a:lnTo>
                  <a:pt x="552250" y="0"/>
                </a:lnTo>
                <a:lnTo>
                  <a:pt x="552250" y="552250"/>
                </a:lnTo>
                <a:lnTo>
                  <a:pt x="0" y="55225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grpSp>
        <p:nvGrpSpPr>
          <p:cNvPr id="47" name="Group 47"/>
          <p:cNvGrpSpPr/>
          <p:nvPr/>
        </p:nvGrpSpPr>
        <p:grpSpPr>
          <a:xfrm>
            <a:off x="4878008" y="4825666"/>
            <a:ext cx="776451" cy="679238"/>
            <a:chOff x="0" y="0"/>
            <a:chExt cx="519105" cy="454113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519105" cy="454113"/>
            </a:xfrm>
            <a:custGeom>
              <a:avLst/>
              <a:gdLst/>
              <a:ahLst/>
              <a:cxnLst/>
              <a:rect l="l" t="t" r="r" b="b"/>
              <a:pathLst>
                <a:path w="519105" h="454113">
                  <a:moveTo>
                    <a:pt x="0" y="0"/>
                  </a:moveTo>
                  <a:lnTo>
                    <a:pt x="519105" y="0"/>
                  </a:lnTo>
                  <a:lnTo>
                    <a:pt x="519105" y="454113"/>
                  </a:lnTo>
                  <a:lnTo>
                    <a:pt x="0" y="454113"/>
                  </a:lnTo>
                  <a:close/>
                </a:path>
              </a:pathLst>
            </a:custGeom>
            <a:solidFill>
              <a:srgbClr val="890A0A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0" y="-57150"/>
              <a:ext cx="519105" cy="5112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0" name="Freeform 50"/>
          <p:cNvSpPr/>
          <p:nvPr/>
        </p:nvSpPr>
        <p:spPr>
          <a:xfrm>
            <a:off x="5024877" y="4923929"/>
            <a:ext cx="482713" cy="482713"/>
          </a:xfrm>
          <a:custGeom>
            <a:avLst/>
            <a:gdLst/>
            <a:ahLst/>
            <a:cxnLst/>
            <a:rect l="l" t="t" r="r" b="b"/>
            <a:pathLst>
              <a:path w="724070" h="724070">
                <a:moveTo>
                  <a:pt x="0" y="0"/>
                </a:moveTo>
                <a:lnTo>
                  <a:pt x="724070" y="0"/>
                </a:lnTo>
                <a:lnTo>
                  <a:pt x="724070" y="724070"/>
                </a:lnTo>
                <a:lnTo>
                  <a:pt x="0" y="72407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51" name="Freeform 51"/>
          <p:cNvSpPr/>
          <p:nvPr/>
        </p:nvSpPr>
        <p:spPr>
          <a:xfrm rot="-5400000" flipH="1">
            <a:off x="7133465" y="817249"/>
            <a:ext cx="8944809" cy="3074778"/>
          </a:xfrm>
          <a:custGeom>
            <a:avLst/>
            <a:gdLst/>
            <a:ahLst/>
            <a:cxnLst/>
            <a:rect l="l" t="t" r="r" b="b"/>
            <a:pathLst>
              <a:path w="13417213" h="4612167">
                <a:moveTo>
                  <a:pt x="13417213" y="0"/>
                </a:moveTo>
                <a:lnTo>
                  <a:pt x="0" y="0"/>
                </a:lnTo>
                <a:lnTo>
                  <a:pt x="0" y="4612167"/>
                </a:lnTo>
                <a:lnTo>
                  <a:pt x="13417213" y="4612167"/>
                </a:lnTo>
                <a:lnTo>
                  <a:pt x="13417213" y="0"/>
                </a:lnTo>
                <a:close/>
              </a:path>
            </a:pathLst>
          </a:custGeom>
          <a:blipFill>
            <a:blip r:embed="rId18">
              <a:alphaModFix amt="9999"/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52" name="Freeform 52"/>
          <p:cNvSpPr/>
          <p:nvPr/>
        </p:nvSpPr>
        <p:spPr>
          <a:xfrm>
            <a:off x="10798924" y="5829524"/>
            <a:ext cx="1419943" cy="545325"/>
          </a:xfrm>
          <a:custGeom>
            <a:avLst/>
            <a:gdLst/>
            <a:ahLst/>
            <a:cxnLst/>
            <a:rect l="l" t="t" r="r" b="b"/>
            <a:pathLst>
              <a:path w="2129914" h="817988">
                <a:moveTo>
                  <a:pt x="0" y="0"/>
                </a:moveTo>
                <a:lnTo>
                  <a:pt x="2129914" y="0"/>
                </a:lnTo>
                <a:lnTo>
                  <a:pt x="2129914" y="817987"/>
                </a:lnTo>
                <a:lnTo>
                  <a:pt x="0" y="817987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53" name="TextBox 53"/>
          <p:cNvSpPr txBox="1"/>
          <p:nvPr/>
        </p:nvSpPr>
        <p:spPr>
          <a:xfrm>
            <a:off x="3486153" y="2916040"/>
            <a:ext cx="4895847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1980"/>
              </a:lnSpc>
            </a:pPr>
            <a:r>
              <a:rPr lang="en-US" sz="2133" dirty="0" err="1">
                <a:solidFill>
                  <a:srgbClr val="1D1A1B"/>
                </a:solidFill>
                <a:latin typeface="GHEA Grapalat" panose="02000506050000020003" pitchFamily="50" charset="0"/>
                <a:ea typeface="Poppins Light"/>
                <a:cs typeface="Poppins Light"/>
                <a:sym typeface="Poppins Light"/>
              </a:rPr>
              <a:t>Налоговый</a:t>
            </a:r>
            <a:r>
              <a:rPr lang="en-US" sz="2133" dirty="0">
                <a:solidFill>
                  <a:srgbClr val="1D1A1B"/>
                </a:solidFill>
                <a:latin typeface="GHEA Grapalat" panose="02000506050000020003" pitchFamily="50" charset="0"/>
                <a:ea typeface="Poppins Light"/>
                <a:cs typeface="Poppins Light"/>
                <a:sym typeface="Poppins Light"/>
              </a:rPr>
              <a:t> </a:t>
            </a:r>
            <a:r>
              <a:rPr lang="en-US" sz="2133" dirty="0" err="1">
                <a:solidFill>
                  <a:srgbClr val="1D1A1B"/>
                </a:solidFill>
                <a:latin typeface="GHEA Grapalat" panose="02000506050000020003" pitchFamily="50" charset="0"/>
                <a:ea typeface="Poppins Light"/>
                <a:cs typeface="Poppins Light"/>
                <a:sym typeface="Poppins Light"/>
              </a:rPr>
              <a:t>инспектор</a:t>
            </a:r>
            <a:r>
              <a:rPr lang="en-US" sz="2133" dirty="0">
                <a:solidFill>
                  <a:srgbClr val="1D1A1B"/>
                </a:solidFill>
                <a:latin typeface="GHEA Grapalat" panose="02000506050000020003" pitchFamily="50" charset="0"/>
                <a:ea typeface="Poppins Light"/>
                <a:cs typeface="Poppins Light"/>
                <a:sym typeface="Poppins Light"/>
              </a:rPr>
              <a:t> – </a:t>
            </a:r>
            <a:r>
              <a:rPr lang="ru-RU" sz="2133" dirty="0">
                <a:solidFill>
                  <a:srgbClr val="1D1A1B"/>
                </a:solidFill>
                <a:latin typeface="GHEA Grapalat" panose="02000506050000020003" pitchFamily="50" charset="0"/>
                <a:ea typeface="Poppins Light"/>
                <a:cs typeface="Poppins Light"/>
                <a:sym typeface="Poppins Light"/>
              </a:rPr>
              <a:t>н</a:t>
            </a:r>
            <a:r>
              <a:rPr lang="en-US" sz="2133" dirty="0" err="1">
                <a:solidFill>
                  <a:srgbClr val="1D1A1B"/>
                </a:solidFill>
                <a:latin typeface="GHEA Grapalat" panose="02000506050000020003" pitchFamily="50" charset="0"/>
                <a:ea typeface="Poppins Light"/>
                <a:cs typeface="Poppins Light"/>
                <a:sym typeface="Poppins Light"/>
              </a:rPr>
              <a:t>еотъемлемая</a:t>
            </a:r>
            <a:r>
              <a:rPr lang="en-US" sz="2133" dirty="0">
                <a:solidFill>
                  <a:srgbClr val="1D1A1B"/>
                </a:solidFill>
                <a:latin typeface="GHEA Grapalat" panose="02000506050000020003" pitchFamily="50" charset="0"/>
                <a:ea typeface="Poppins Light"/>
                <a:cs typeface="Poppins Light"/>
                <a:sym typeface="Poppins Light"/>
              </a:rPr>
              <a:t> </a:t>
            </a:r>
            <a:r>
              <a:rPr lang="en-US" sz="2133" dirty="0" err="1">
                <a:solidFill>
                  <a:srgbClr val="1D1A1B"/>
                </a:solidFill>
                <a:latin typeface="GHEA Grapalat" panose="02000506050000020003" pitchFamily="50" charset="0"/>
                <a:ea typeface="Poppins Light"/>
                <a:cs typeface="Poppins Light"/>
                <a:sym typeface="Poppins Light"/>
              </a:rPr>
              <a:t>часть</a:t>
            </a:r>
            <a:r>
              <a:rPr lang="en-US" sz="2133" dirty="0">
                <a:solidFill>
                  <a:srgbClr val="1D1A1B"/>
                </a:solidFill>
                <a:latin typeface="GHEA Grapalat" panose="02000506050000020003" pitchFamily="50" charset="0"/>
                <a:ea typeface="Poppins Light"/>
                <a:cs typeface="Poppins Light"/>
                <a:sym typeface="Poppins Light"/>
              </a:rPr>
              <a:t> </a:t>
            </a:r>
            <a:r>
              <a:rPr lang="en-US" sz="2133" dirty="0" err="1">
                <a:solidFill>
                  <a:srgbClr val="1D1A1B"/>
                </a:solidFill>
                <a:latin typeface="GHEA Grapalat" panose="02000506050000020003" pitchFamily="50" charset="0"/>
                <a:ea typeface="Poppins Light"/>
                <a:cs typeface="Poppins Light"/>
                <a:sym typeface="Poppins Light"/>
              </a:rPr>
              <a:t>государственной</a:t>
            </a:r>
            <a:r>
              <a:rPr lang="en-US" sz="2133" dirty="0">
                <a:solidFill>
                  <a:srgbClr val="1D1A1B"/>
                </a:solidFill>
                <a:latin typeface="GHEA Grapalat" panose="02000506050000020003" pitchFamily="50" charset="0"/>
                <a:ea typeface="Poppins Light"/>
                <a:cs typeface="Poppins Light"/>
                <a:sym typeface="Poppins Light"/>
              </a:rPr>
              <a:t> </a:t>
            </a:r>
            <a:r>
              <a:rPr lang="en-US" sz="2133" dirty="0" err="1">
                <a:solidFill>
                  <a:srgbClr val="1D1A1B"/>
                </a:solidFill>
                <a:latin typeface="GHEA Grapalat" panose="02000506050000020003" pitchFamily="50" charset="0"/>
                <a:ea typeface="Poppins Light"/>
                <a:cs typeface="Poppins Light"/>
                <a:sym typeface="Poppins Light"/>
              </a:rPr>
              <a:t>системы</a:t>
            </a:r>
            <a:endParaRPr lang="en-US" sz="2133" dirty="0">
              <a:solidFill>
                <a:srgbClr val="1D1A1B"/>
              </a:solidFill>
              <a:latin typeface="GHEA Grapalat" panose="02000506050000020003" pitchFamily="50" charset="0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54" name="TextBox 54"/>
          <p:cNvSpPr txBox="1"/>
          <p:nvPr/>
        </p:nvSpPr>
        <p:spPr>
          <a:xfrm>
            <a:off x="4629539" y="3923918"/>
            <a:ext cx="5319263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1980"/>
              </a:lnSpc>
            </a:pPr>
            <a:r>
              <a:rPr lang="en-US" sz="2133" dirty="0" err="1">
                <a:solidFill>
                  <a:srgbClr val="1D1A1B"/>
                </a:solidFill>
                <a:latin typeface="GHEA Grapalat" panose="02000506050000020003" pitchFamily="50" charset="0"/>
                <a:ea typeface="Poppins Light"/>
                <a:cs typeface="Poppins Light"/>
                <a:sym typeface="Poppins Light"/>
              </a:rPr>
              <a:t>Налоговый</a:t>
            </a:r>
            <a:r>
              <a:rPr lang="en-US" sz="2133" dirty="0">
                <a:solidFill>
                  <a:srgbClr val="1D1A1B"/>
                </a:solidFill>
                <a:latin typeface="GHEA Grapalat" panose="02000506050000020003" pitchFamily="50" charset="0"/>
                <a:ea typeface="Poppins Light"/>
                <a:cs typeface="Poppins Light"/>
                <a:sym typeface="Poppins Light"/>
              </a:rPr>
              <a:t> </a:t>
            </a:r>
            <a:r>
              <a:rPr lang="en-US" sz="2133" dirty="0" err="1">
                <a:solidFill>
                  <a:srgbClr val="1D1A1B"/>
                </a:solidFill>
                <a:latin typeface="GHEA Grapalat" panose="02000506050000020003" pitchFamily="50" charset="0"/>
                <a:ea typeface="Poppins Light"/>
                <a:cs typeface="Poppins Light"/>
                <a:sym typeface="Poppins Light"/>
              </a:rPr>
              <a:t>инспектор</a:t>
            </a:r>
            <a:r>
              <a:rPr lang="en-US" sz="2133" dirty="0">
                <a:solidFill>
                  <a:srgbClr val="1D1A1B"/>
                </a:solidFill>
                <a:latin typeface="GHEA Grapalat" panose="02000506050000020003" pitchFamily="50" charset="0"/>
                <a:ea typeface="Poppins Light"/>
                <a:cs typeface="Poppins Light"/>
                <a:sym typeface="Poppins Light"/>
              </a:rPr>
              <a:t> </a:t>
            </a:r>
            <a:r>
              <a:rPr lang="en-US" sz="2133" dirty="0" err="1">
                <a:solidFill>
                  <a:srgbClr val="1D1A1B"/>
                </a:solidFill>
                <a:latin typeface="GHEA Grapalat" panose="02000506050000020003" pitchFamily="50" charset="0"/>
                <a:ea typeface="Poppins Light"/>
                <a:cs typeface="Poppins Light"/>
                <a:sym typeface="Poppins Light"/>
              </a:rPr>
              <a:t>укрепляет</a:t>
            </a:r>
            <a:r>
              <a:rPr lang="en-US" sz="2133" dirty="0">
                <a:solidFill>
                  <a:srgbClr val="1D1A1B"/>
                </a:solidFill>
                <a:latin typeface="GHEA Grapalat" panose="02000506050000020003" pitchFamily="50" charset="0"/>
                <a:ea typeface="Poppins Light"/>
                <a:cs typeface="Poppins Light"/>
                <a:sym typeface="Poppins Light"/>
              </a:rPr>
              <a:t> </a:t>
            </a:r>
            <a:r>
              <a:rPr lang="en-US" sz="2133" dirty="0" err="1">
                <a:solidFill>
                  <a:srgbClr val="1D1A1B"/>
                </a:solidFill>
                <a:latin typeface="GHEA Grapalat" panose="02000506050000020003" pitchFamily="50" charset="0"/>
                <a:ea typeface="Poppins Light"/>
                <a:cs typeface="Poppins Light"/>
                <a:sym typeface="Poppins Light"/>
              </a:rPr>
              <a:t>доверие</a:t>
            </a:r>
            <a:r>
              <a:rPr lang="en-US" sz="2133" dirty="0">
                <a:solidFill>
                  <a:srgbClr val="1D1A1B"/>
                </a:solidFill>
                <a:latin typeface="GHEA Grapalat" panose="02000506050000020003" pitchFamily="50" charset="0"/>
                <a:ea typeface="Poppins Light"/>
                <a:cs typeface="Poppins Light"/>
                <a:sym typeface="Poppins Light"/>
              </a:rPr>
              <a:t> </a:t>
            </a:r>
            <a:r>
              <a:rPr lang="en-US" sz="2133" dirty="0" err="1">
                <a:solidFill>
                  <a:srgbClr val="1D1A1B"/>
                </a:solidFill>
                <a:latin typeface="GHEA Grapalat" panose="02000506050000020003" pitchFamily="50" charset="0"/>
                <a:ea typeface="Poppins Light"/>
                <a:cs typeface="Poppins Light"/>
                <a:sym typeface="Poppins Light"/>
              </a:rPr>
              <a:t>общества</a:t>
            </a:r>
            <a:r>
              <a:rPr lang="en-US" sz="2133" dirty="0">
                <a:solidFill>
                  <a:srgbClr val="1D1A1B"/>
                </a:solidFill>
                <a:latin typeface="GHEA Grapalat" panose="02000506050000020003" pitchFamily="50" charset="0"/>
                <a:ea typeface="Poppins Light"/>
                <a:cs typeface="Poppins Light"/>
                <a:sym typeface="Poppins Light"/>
              </a:rPr>
              <a:t> и </a:t>
            </a:r>
            <a:r>
              <a:rPr lang="en-US" sz="2133" dirty="0" err="1">
                <a:solidFill>
                  <a:srgbClr val="1D1A1B"/>
                </a:solidFill>
                <a:latin typeface="GHEA Grapalat" panose="02000506050000020003" pitchFamily="50" charset="0"/>
                <a:ea typeface="Poppins Light"/>
                <a:cs typeface="Poppins Light"/>
                <a:sym typeface="Poppins Light"/>
              </a:rPr>
              <a:t>развивает</a:t>
            </a:r>
            <a:r>
              <a:rPr lang="en-US" sz="2133" dirty="0">
                <a:solidFill>
                  <a:srgbClr val="1D1A1B"/>
                </a:solidFill>
                <a:latin typeface="GHEA Grapalat" panose="02000506050000020003" pitchFamily="50" charset="0"/>
                <a:ea typeface="Poppins Light"/>
                <a:cs typeface="Poppins Light"/>
                <a:sym typeface="Poppins Light"/>
              </a:rPr>
              <a:t> </a:t>
            </a:r>
            <a:r>
              <a:rPr lang="ru-RU" sz="2133" dirty="0">
                <a:solidFill>
                  <a:srgbClr val="1D1A1B"/>
                </a:solidFill>
                <a:latin typeface="GHEA Grapalat" panose="02000506050000020003" pitchFamily="50" charset="0"/>
                <a:ea typeface="Poppins Light"/>
                <a:cs typeface="Poppins Light"/>
                <a:sym typeface="Poppins Light"/>
              </a:rPr>
              <a:t>э</a:t>
            </a:r>
            <a:r>
              <a:rPr lang="en-US" sz="2133" dirty="0" err="1">
                <a:solidFill>
                  <a:srgbClr val="1D1A1B"/>
                </a:solidFill>
                <a:latin typeface="GHEA Grapalat" panose="02000506050000020003" pitchFamily="50" charset="0"/>
                <a:ea typeface="Poppins Light"/>
                <a:cs typeface="Poppins Light"/>
                <a:sym typeface="Poppins Light"/>
              </a:rPr>
              <a:t>кономику</a:t>
            </a:r>
            <a:endParaRPr lang="en-US" sz="2133" dirty="0">
              <a:solidFill>
                <a:srgbClr val="1D1A1B"/>
              </a:solidFill>
              <a:latin typeface="GHEA Grapalat" panose="02000506050000020003" pitchFamily="50" charset="0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55" name="TextBox 55"/>
          <p:cNvSpPr txBox="1"/>
          <p:nvPr/>
        </p:nvSpPr>
        <p:spPr>
          <a:xfrm>
            <a:off x="5024877" y="730884"/>
            <a:ext cx="2583359" cy="602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667"/>
              </a:lnSpc>
              <a:spcBef>
                <a:spcPct val="0"/>
              </a:spcBef>
            </a:pPr>
            <a:r>
              <a:rPr lang="en-US" sz="3334">
                <a:solidFill>
                  <a:srgbClr val="F0F0F0"/>
                </a:solidFill>
                <a:latin typeface="Poppins"/>
                <a:ea typeface="Poppins"/>
                <a:cs typeface="Poppins"/>
                <a:sym typeface="Poppins"/>
              </a:rPr>
              <a:t>Заключение</a:t>
            </a:r>
          </a:p>
        </p:txBody>
      </p:sp>
      <p:pic>
        <p:nvPicPr>
          <p:cNvPr id="56" name="object 2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-170170" y="0"/>
            <a:ext cx="2056384" cy="6858000"/>
          </a:xfrm>
          <a:prstGeom prst="rect">
            <a:avLst/>
          </a:prstGeom>
        </p:spPr>
      </p:pic>
      <p:sp>
        <p:nvSpPr>
          <p:cNvPr id="57" name="Right Triangle 56"/>
          <p:cNvSpPr/>
          <p:nvPr/>
        </p:nvSpPr>
        <p:spPr>
          <a:xfrm flipV="1">
            <a:off x="-97959" y="-15538"/>
            <a:ext cx="850900" cy="1803400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GB" sz="12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562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2667000" y="-2667000"/>
            <a:ext cx="6858000" cy="12192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/>
            <a:stretch>
              <a:fillRect l="-12888" r="-12888"/>
            </a:stretch>
          </a:blipFill>
        </p:spPr>
        <p:txBody>
          <a:bodyPr/>
          <a:lstStyle/>
          <a:p>
            <a:endParaRPr lang="ru-RU"/>
          </a:p>
        </p:txBody>
      </p:sp>
      <p:grpSp>
        <p:nvGrpSpPr>
          <p:cNvPr id="3" name="Group 3"/>
          <p:cNvGrpSpPr/>
          <p:nvPr/>
        </p:nvGrpSpPr>
        <p:grpSpPr>
          <a:xfrm>
            <a:off x="9020582" y="1459776"/>
            <a:ext cx="8778684" cy="7544182"/>
            <a:chOff x="0" y="0"/>
            <a:chExt cx="812800" cy="698500"/>
          </a:xfrm>
        </p:grpSpPr>
        <p:sp>
          <p:nvSpPr>
            <p:cNvPr id="4" name="Freeform 4"/>
            <p:cNvSpPr/>
            <p:nvPr/>
          </p:nvSpPr>
          <p:spPr>
            <a:xfrm>
              <a:off x="3387" y="0"/>
              <a:ext cx="806026" cy="698500"/>
            </a:xfrm>
            <a:custGeom>
              <a:avLst/>
              <a:gdLst/>
              <a:ahLst/>
              <a:cxnLst/>
              <a:rect l="l" t="t" r="r" b="b"/>
              <a:pathLst>
                <a:path w="806026" h="698500">
                  <a:moveTo>
                    <a:pt x="800543" y="364495"/>
                  </a:moveTo>
                  <a:lnTo>
                    <a:pt x="615083" y="683255"/>
                  </a:lnTo>
                  <a:cubicBezTo>
                    <a:pt x="609591" y="692693"/>
                    <a:pt x="599495" y="698500"/>
                    <a:pt x="588575" y="698500"/>
                  </a:cubicBezTo>
                  <a:lnTo>
                    <a:pt x="217451" y="698500"/>
                  </a:lnTo>
                  <a:cubicBezTo>
                    <a:pt x="206531" y="698500"/>
                    <a:pt x="196435" y="692693"/>
                    <a:pt x="190943" y="683255"/>
                  </a:cubicBezTo>
                  <a:lnTo>
                    <a:pt x="5483" y="364495"/>
                  </a:lnTo>
                  <a:cubicBezTo>
                    <a:pt x="0" y="355071"/>
                    <a:pt x="0" y="343429"/>
                    <a:pt x="5483" y="334005"/>
                  </a:cubicBezTo>
                  <a:lnTo>
                    <a:pt x="190943" y="15245"/>
                  </a:lnTo>
                  <a:cubicBezTo>
                    <a:pt x="196435" y="5807"/>
                    <a:pt x="206531" y="0"/>
                    <a:pt x="217451" y="0"/>
                  </a:cubicBezTo>
                  <a:lnTo>
                    <a:pt x="588575" y="0"/>
                  </a:lnTo>
                  <a:cubicBezTo>
                    <a:pt x="599495" y="0"/>
                    <a:pt x="609591" y="5807"/>
                    <a:pt x="615083" y="15245"/>
                  </a:cubicBezTo>
                  <a:lnTo>
                    <a:pt x="800543" y="334005"/>
                  </a:lnTo>
                  <a:cubicBezTo>
                    <a:pt x="806026" y="343429"/>
                    <a:pt x="806026" y="355071"/>
                    <a:pt x="800543" y="364495"/>
                  </a:cubicBezTo>
                  <a:close/>
                </a:path>
              </a:pathLst>
            </a:custGeom>
            <a:solidFill>
              <a:srgbClr val="991313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14300" y="-66675"/>
              <a:ext cx="584200" cy="7651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2500"/>
                </a:lnSpc>
              </a:pPr>
              <a:endParaRPr sz="1200">
                <a:solidFill>
                  <a:srgbClr val="002060"/>
                </a:solidFill>
                <a:latin typeface="GHEA Grapalat" panose="02000506050000020003" pitchFamily="50" charset="0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8840554" y="-2422057"/>
            <a:ext cx="9138741" cy="7855632"/>
            <a:chOff x="0" y="0"/>
            <a:chExt cx="812800" cy="698680"/>
          </a:xfrm>
        </p:grpSpPr>
        <p:sp>
          <p:nvSpPr>
            <p:cNvPr id="7" name="Freeform 7"/>
            <p:cNvSpPr/>
            <p:nvPr/>
          </p:nvSpPr>
          <p:spPr>
            <a:xfrm>
              <a:off x="3253" y="0"/>
              <a:ext cx="806295" cy="698680"/>
            </a:xfrm>
            <a:custGeom>
              <a:avLst/>
              <a:gdLst/>
              <a:ahLst/>
              <a:cxnLst/>
              <a:rect l="l" t="t" r="r" b="b"/>
              <a:pathLst>
                <a:path w="806295" h="698680">
                  <a:moveTo>
                    <a:pt x="801028" y="363986"/>
                  </a:moveTo>
                  <a:lnTo>
                    <a:pt x="614866" y="684035"/>
                  </a:lnTo>
                  <a:cubicBezTo>
                    <a:pt x="609592" y="693102"/>
                    <a:pt x="599894" y="698680"/>
                    <a:pt x="589404" y="698680"/>
                  </a:cubicBezTo>
                  <a:lnTo>
                    <a:pt x="216890" y="698680"/>
                  </a:lnTo>
                  <a:cubicBezTo>
                    <a:pt x="206400" y="698680"/>
                    <a:pt x="196702" y="693102"/>
                    <a:pt x="191428" y="684035"/>
                  </a:cubicBezTo>
                  <a:lnTo>
                    <a:pt x="5266" y="363986"/>
                  </a:lnTo>
                  <a:cubicBezTo>
                    <a:pt x="0" y="354932"/>
                    <a:pt x="0" y="343748"/>
                    <a:pt x="5266" y="334694"/>
                  </a:cubicBezTo>
                  <a:lnTo>
                    <a:pt x="191428" y="14646"/>
                  </a:lnTo>
                  <a:cubicBezTo>
                    <a:pt x="196702" y="5578"/>
                    <a:pt x="206400" y="0"/>
                    <a:pt x="216890" y="0"/>
                  </a:cubicBezTo>
                  <a:lnTo>
                    <a:pt x="589404" y="0"/>
                  </a:lnTo>
                  <a:cubicBezTo>
                    <a:pt x="599894" y="0"/>
                    <a:pt x="609592" y="5578"/>
                    <a:pt x="614866" y="14646"/>
                  </a:cubicBezTo>
                  <a:lnTo>
                    <a:pt x="801028" y="334694"/>
                  </a:lnTo>
                  <a:cubicBezTo>
                    <a:pt x="806294" y="343748"/>
                    <a:pt x="806294" y="354932"/>
                    <a:pt x="801028" y="363986"/>
                  </a:cubicBezTo>
                  <a:close/>
                </a:path>
              </a:pathLst>
            </a:custGeom>
            <a:solidFill>
              <a:srgbClr val="7B7575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14300" y="-66675"/>
              <a:ext cx="584200" cy="76535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2500"/>
                </a:lnSpc>
              </a:pPr>
              <a:endParaRPr sz="1200">
                <a:solidFill>
                  <a:srgbClr val="002060"/>
                </a:solidFill>
                <a:latin typeface="GHEA Grapalat" panose="02000506050000020003" pitchFamily="50" charset="0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-2232866" y="-1893856"/>
            <a:ext cx="3409583" cy="2930110"/>
            <a:chOff x="0" y="0"/>
            <a:chExt cx="812800" cy="698500"/>
          </a:xfrm>
        </p:grpSpPr>
        <p:sp>
          <p:nvSpPr>
            <p:cNvPr id="10" name="Freeform 10"/>
            <p:cNvSpPr/>
            <p:nvPr/>
          </p:nvSpPr>
          <p:spPr>
            <a:xfrm>
              <a:off x="4360" y="0"/>
              <a:ext cx="804080" cy="698500"/>
            </a:xfrm>
            <a:custGeom>
              <a:avLst/>
              <a:gdLst/>
              <a:ahLst/>
              <a:cxnLst/>
              <a:rect l="l" t="t" r="r" b="b"/>
              <a:pathLst>
                <a:path w="804080" h="698500">
                  <a:moveTo>
                    <a:pt x="797021" y="368876"/>
                  </a:moveTo>
                  <a:lnTo>
                    <a:pt x="616659" y="678874"/>
                  </a:lnTo>
                  <a:cubicBezTo>
                    <a:pt x="609589" y="691025"/>
                    <a:pt x="596592" y="698500"/>
                    <a:pt x="582534" y="698500"/>
                  </a:cubicBezTo>
                  <a:lnTo>
                    <a:pt x="221546" y="698500"/>
                  </a:lnTo>
                  <a:cubicBezTo>
                    <a:pt x="207488" y="698500"/>
                    <a:pt x="194491" y="691025"/>
                    <a:pt x="187421" y="678874"/>
                  </a:cubicBezTo>
                  <a:lnTo>
                    <a:pt x="7059" y="368876"/>
                  </a:lnTo>
                  <a:cubicBezTo>
                    <a:pt x="0" y="356744"/>
                    <a:pt x="0" y="341756"/>
                    <a:pt x="7059" y="329624"/>
                  </a:cubicBezTo>
                  <a:lnTo>
                    <a:pt x="187421" y="19626"/>
                  </a:lnTo>
                  <a:cubicBezTo>
                    <a:pt x="194491" y="7475"/>
                    <a:pt x="207488" y="0"/>
                    <a:pt x="221546" y="0"/>
                  </a:cubicBezTo>
                  <a:lnTo>
                    <a:pt x="582534" y="0"/>
                  </a:lnTo>
                  <a:cubicBezTo>
                    <a:pt x="596592" y="0"/>
                    <a:pt x="609589" y="7475"/>
                    <a:pt x="616659" y="19626"/>
                  </a:cubicBezTo>
                  <a:lnTo>
                    <a:pt x="797021" y="329624"/>
                  </a:lnTo>
                  <a:cubicBezTo>
                    <a:pt x="804080" y="341756"/>
                    <a:pt x="804080" y="356744"/>
                    <a:pt x="797021" y="368876"/>
                  </a:cubicBezTo>
                  <a:close/>
                </a:path>
              </a:pathLst>
            </a:custGeom>
            <a:solidFill>
              <a:srgbClr val="121339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14300" y="-66675"/>
              <a:ext cx="584200" cy="7651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2500"/>
                </a:lnSpc>
              </a:pPr>
              <a:endParaRPr sz="1200">
                <a:solidFill>
                  <a:srgbClr val="002060"/>
                </a:solidFill>
                <a:latin typeface="GHEA Grapalat" panose="02000506050000020003" pitchFamily="50" charset="0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8842769" y="4672321"/>
            <a:ext cx="3255829" cy="2848851"/>
            <a:chOff x="0" y="0"/>
            <a:chExt cx="812800" cy="711200"/>
          </a:xfrm>
        </p:grpSpPr>
        <p:sp>
          <p:nvSpPr>
            <p:cNvPr id="13" name="Freeform 13"/>
            <p:cNvSpPr/>
            <p:nvPr/>
          </p:nvSpPr>
          <p:spPr>
            <a:xfrm>
              <a:off x="24952" y="36798"/>
              <a:ext cx="762896" cy="674402"/>
            </a:xfrm>
            <a:custGeom>
              <a:avLst/>
              <a:gdLst/>
              <a:ahLst/>
              <a:cxnLst/>
              <a:rect l="l" t="t" r="r" b="b"/>
              <a:pathLst>
                <a:path w="762896" h="674402">
                  <a:moveTo>
                    <a:pt x="412908" y="18257"/>
                  </a:moveTo>
                  <a:lnTo>
                    <a:pt x="756388" y="619347"/>
                  </a:lnTo>
                  <a:cubicBezTo>
                    <a:pt x="762896" y="630736"/>
                    <a:pt x="762849" y="644728"/>
                    <a:pt x="756265" y="656074"/>
                  </a:cubicBezTo>
                  <a:cubicBezTo>
                    <a:pt x="749681" y="667419"/>
                    <a:pt x="737556" y="674402"/>
                    <a:pt x="724438" y="674402"/>
                  </a:cubicBezTo>
                  <a:lnTo>
                    <a:pt x="38458" y="674402"/>
                  </a:lnTo>
                  <a:cubicBezTo>
                    <a:pt x="25340" y="674402"/>
                    <a:pt x="13215" y="667419"/>
                    <a:pt x="6631" y="656074"/>
                  </a:cubicBezTo>
                  <a:cubicBezTo>
                    <a:pt x="47" y="644728"/>
                    <a:pt x="0" y="630736"/>
                    <a:pt x="6508" y="619347"/>
                  </a:cubicBezTo>
                  <a:lnTo>
                    <a:pt x="349988" y="18257"/>
                  </a:lnTo>
                  <a:cubicBezTo>
                    <a:pt x="356439" y="6967"/>
                    <a:pt x="368445" y="0"/>
                    <a:pt x="381448" y="0"/>
                  </a:cubicBezTo>
                  <a:cubicBezTo>
                    <a:pt x="394451" y="0"/>
                    <a:pt x="406457" y="6967"/>
                    <a:pt x="412908" y="18257"/>
                  </a:cubicBezTo>
                  <a:close/>
                </a:path>
              </a:pathLst>
            </a:custGeom>
            <a:solidFill>
              <a:srgbClr val="E9E9E9">
                <a:alpha val="89804"/>
              </a:srgbClr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27000" y="263525"/>
              <a:ext cx="558800" cy="3968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2500"/>
                </a:lnSpc>
              </a:pPr>
              <a:endParaRPr sz="1200">
                <a:solidFill>
                  <a:srgbClr val="002060"/>
                </a:solidFill>
                <a:latin typeface="GHEA Grapalat" panose="02000506050000020003" pitchFamily="50" charset="0"/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 rot="-10800000">
            <a:off x="10899420" y="-428800"/>
            <a:ext cx="2234695" cy="1955358"/>
            <a:chOff x="0" y="0"/>
            <a:chExt cx="812800" cy="711200"/>
          </a:xfrm>
        </p:grpSpPr>
        <p:sp>
          <p:nvSpPr>
            <p:cNvPr id="16" name="Freeform 16"/>
            <p:cNvSpPr/>
            <p:nvPr/>
          </p:nvSpPr>
          <p:spPr>
            <a:xfrm>
              <a:off x="27265" y="40210"/>
              <a:ext cx="758270" cy="670990"/>
            </a:xfrm>
            <a:custGeom>
              <a:avLst/>
              <a:gdLst/>
              <a:ahLst/>
              <a:cxnLst/>
              <a:rect l="l" t="t" r="r" b="b"/>
              <a:pathLst>
                <a:path w="758270" h="670990">
                  <a:moveTo>
                    <a:pt x="413512" y="19949"/>
                  </a:moveTo>
                  <a:lnTo>
                    <a:pt x="751158" y="610831"/>
                  </a:lnTo>
                  <a:cubicBezTo>
                    <a:pt x="758270" y="623276"/>
                    <a:pt x="758219" y="638565"/>
                    <a:pt x="751024" y="650963"/>
                  </a:cubicBezTo>
                  <a:cubicBezTo>
                    <a:pt x="743830" y="663360"/>
                    <a:pt x="730580" y="670990"/>
                    <a:pt x="716247" y="670990"/>
                  </a:cubicBezTo>
                  <a:lnTo>
                    <a:pt x="42023" y="670990"/>
                  </a:lnTo>
                  <a:cubicBezTo>
                    <a:pt x="27690" y="670990"/>
                    <a:pt x="14440" y="663360"/>
                    <a:pt x="7246" y="650963"/>
                  </a:cubicBezTo>
                  <a:cubicBezTo>
                    <a:pt x="51" y="638565"/>
                    <a:pt x="0" y="623276"/>
                    <a:pt x="7112" y="610831"/>
                  </a:cubicBezTo>
                  <a:lnTo>
                    <a:pt x="344758" y="19949"/>
                  </a:lnTo>
                  <a:cubicBezTo>
                    <a:pt x="351808" y="7613"/>
                    <a:pt x="364927" y="0"/>
                    <a:pt x="379135" y="0"/>
                  </a:cubicBezTo>
                  <a:cubicBezTo>
                    <a:pt x="393343" y="0"/>
                    <a:pt x="406462" y="7613"/>
                    <a:pt x="413512" y="19949"/>
                  </a:cubicBezTo>
                  <a:close/>
                </a:path>
              </a:pathLst>
            </a:custGeom>
            <a:solidFill>
              <a:srgbClr val="000000">
                <a:alpha val="89804"/>
              </a:srgbClr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27000" y="263525"/>
              <a:ext cx="558800" cy="3968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2500"/>
                </a:lnSpc>
              </a:pPr>
              <a:endParaRPr sz="1200">
                <a:solidFill>
                  <a:srgbClr val="002060"/>
                </a:solidFill>
                <a:latin typeface="GHEA Grapalat" panose="02000506050000020003" pitchFamily="50" charset="0"/>
              </a:endParaRPr>
            </a:p>
          </p:txBody>
        </p:sp>
      </p:grpSp>
      <p:sp>
        <p:nvSpPr>
          <p:cNvPr id="18" name="Freeform 18"/>
          <p:cNvSpPr/>
          <p:nvPr/>
        </p:nvSpPr>
        <p:spPr>
          <a:xfrm>
            <a:off x="245490" y="256818"/>
            <a:ext cx="599345" cy="488466"/>
          </a:xfrm>
          <a:custGeom>
            <a:avLst/>
            <a:gdLst/>
            <a:ahLst/>
            <a:cxnLst/>
            <a:rect l="l" t="t" r="r" b="b"/>
            <a:pathLst>
              <a:path w="899017" h="732699">
                <a:moveTo>
                  <a:pt x="0" y="0"/>
                </a:moveTo>
                <a:lnTo>
                  <a:pt x="899017" y="0"/>
                </a:lnTo>
                <a:lnTo>
                  <a:pt x="899017" y="732699"/>
                </a:lnTo>
                <a:lnTo>
                  <a:pt x="0" y="7326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grpSp>
        <p:nvGrpSpPr>
          <p:cNvPr id="20" name="Group 20"/>
          <p:cNvGrpSpPr/>
          <p:nvPr/>
        </p:nvGrpSpPr>
        <p:grpSpPr>
          <a:xfrm>
            <a:off x="9146072" y="939262"/>
            <a:ext cx="6091857" cy="5235190"/>
            <a:chOff x="0" y="0"/>
            <a:chExt cx="812800" cy="698500"/>
          </a:xfrm>
        </p:grpSpPr>
        <p:sp>
          <p:nvSpPr>
            <p:cNvPr id="21" name="Freeform 21"/>
            <p:cNvSpPr/>
            <p:nvPr/>
          </p:nvSpPr>
          <p:spPr>
            <a:xfrm>
              <a:off x="6508" y="0"/>
              <a:ext cx="799785" cy="698500"/>
            </a:xfrm>
            <a:custGeom>
              <a:avLst/>
              <a:gdLst/>
              <a:ahLst/>
              <a:cxnLst/>
              <a:rect l="l" t="t" r="r" b="b"/>
              <a:pathLst>
                <a:path w="799785" h="698500">
                  <a:moveTo>
                    <a:pt x="789249" y="378542"/>
                  </a:moveTo>
                  <a:lnTo>
                    <a:pt x="620135" y="669208"/>
                  </a:lnTo>
                  <a:cubicBezTo>
                    <a:pt x="609583" y="687343"/>
                    <a:pt x="590184" y="698500"/>
                    <a:pt x="569202" y="698500"/>
                  </a:cubicBezTo>
                  <a:lnTo>
                    <a:pt x="230582" y="698500"/>
                  </a:lnTo>
                  <a:cubicBezTo>
                    <a:pt x="209600" y="698500"/>
                    <a:pt x="190201" y="687343"/>
                    <a:pt x="179649" y="669208"/>
                  </a:cubicBezTo>
                  <a:lnTo>
                    <a:pt x="10535" y="378542"/>
                  </a:lnTo>
                  <a:cubicBezTo>
                    <a:pt x="0" y="360435"/>
                    <a:pt x="0" y="338065"/>
                    <a:pt x="10535" y="319958"/>
                  </a:cubicBezTo>
                  <a:lnTo>
                    <a:pt x="179649" y="29293"/>
                  </a:lnTo>
                  <a:cubicBezTo>
                    <a:pt x="190201" y="11157"/>
                    <a:pt x="209600" y="0"/>
                    <a:pt x="230582" y="0"/>
                  </a:cubicBezTo>
                  <a:lnTo>
                    <a:pt x="569202" y="0"/>
                  </a:lnTo>
                  <a:cubicBezTo>
                    <a:pt x="590184" y="0"/>
                    <a:pt x="609583" y="11157"/>
                    <a:pt x="620135" y="29293"/>
                  </a:cubicBezTo>
                  <a:lnTo>
                    <a:pt x="789249" y="319958"/>
                  </a:lnTo>
                  <a:cubicBezTo>
                    <a:pt x="799784" y="338065"/>
                    <a:pt x="799784" y="360435"/>
                    <a:pt x="789249" y="378542"/>
                  </a:cubicBezTo>
                  <a:close/>
                </a:path>
              </a:pathLst>
            </a:custGeom>
            <a:solidFill>
              <a:srgbClr val="121339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14300" y="-66675"/>
              <a:ext cx="584200" cy="765175"/>
            </a:xfrm>
            <a:prstGeom prst="rect">
              <a:avLst/>
            </a:prstGeom>
          </p:spPr>
          <p:txBody>
            <a:bodyPr lIns="41181" tIns="41181" rIns="41181" bIns="41181" rtlCol="0" anchor="ctr"/>
            <a:lstStyle/>
            <a:p>
              <a:pPr algn="ctr" defTabSz="609630">
                <a:lnSpc>
                  <a:spcPts val="2500"/>
                </a:lnSpc>
              </a:pPr>
              <a:endParaRPr sz="1200">
                <a:solidFill>
                  <a:srgbClr val="002060"/>
                </a:solidFill>
                <a:latin typeface="GHEA Grapalat" panose="02000506050000020003" pitchFamily="50" charset="0"/>
              </a:endParaRP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9350958" y="1166900"/>
            <a:ext cx="7001795" cy="4871487"/>
            <a:chOff x="0" y="0"/>
            <a:chExt cx="1003955" cy="698500"/>
          </a:xfrm>
        </p:grpSpPr>
        <p:sp>
          <p:nvSpPr>
            <p:cNvPr id="24" name="Freeform 24"/>
            <p:cNvSpPr/>
            <p:nvPr/>
          </p:nvSpPr>
          <p:spPr>
            <a:xfrm>
              <a:off x="4246" y="0"/>
              <a:ext cx="995462" cy="698500"/>
            </a:xfrm>
            <a:custGeom>
              <a:avLst/>
              <a:gdLst/>
              <a:ahLst/>
              <a:cxnLst/>
              <a:rect l="l" t="t" r="r" b="b"/>
              <a:pathLst>
                <a:path w="995462" h="698500">
                  <a:moveTo>
                    <a:pt x="988588" y="368364"/>
                  </a:moveTo>
                  <a:lnTo>
                    <a:pt x="807630" y="679386"/>
                  </a:lnTo>
                  <a:cubicBezTo>
                    <a:pt x="800745" y="691220"/>
                    <a:pt x="788086" y="698500"/>
                    <a:pt x="774395" y="698500"/>
                  </a:cubicBezTo>
                  <a:lnTo>
                    <a:pt x="221068" y="698500"/>
                  </a:lnTo>
                  <a:cubicBezTo>
                    <a:pt x="207377" y="698500"/>
                    <a:pt x="194718" y="691220"/>
                    <a:pt x="187833" y="679386"/>
                  </a:cubicBezTo>
                  <a:lnTo>
                    <a:pt x="6875" y="368364"/>
                  </a:lnTo>
                  <a:cubicBezTo>
                    <a:pt x="0" y="356549"/>
                    <a:pt x="0" y="341951"/>
                    <a:pt x="6875" y="330136"/>
                  </a:cubicBezTo>
                  <a:lnTo>
                    <a:pt x="187833" y="19114"/>
                  </a:lnTo>
                  <a:cubicBezTo>
                    <a:pt x="194718" y="7280"/>
                    <a:pt x="207377" y="0"/>
                    <a:pt x="221068" y="0"/>
                  </a:cubicBezTo>
                  <a:lnTo>
                    <a:pt x="774395" y="0"/>
                  </a:lnTo>
                  <a:cubicBezTo>
                    <a:pt x="788086" y="0"/>
                    <a:pt x="800745" y="7280"/>
                    <a:pt x="807630" y="19114"/>
                  </a:cubicBezTo>
                  <a:lnTo>
                    <a:pt x="988588" y="330136"/>
                  </a:lnTo>
                  <a:cubicBezTo>
                    <a:pt x="995463" y="341951"/>
                    <a:pt x="995463" y="356549"/>
                    <a:pt x="988588" y="368364"/>
                  </a:cubicBezTo>
                  <a:close/>
                </a:path>
              </a:pathLst>
            </a:custGeom>
            <a:solidFill>
              <a:srgbClr val="E9E9E9"/>
            </a:solidFill>
            <a:ln w="127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5" name="Freeform 25"/>
          <p:cNvSpPr/>
          <p:nvPr/>
        </p:nvSpPr>
        <p:spPr>
          <a:xfrm>
            <a:off x="9736557" y="3110262"/>
            <a:ext cx="2325727" cy="893189"/>
          </a:xfrm>
          <a:custGeom>
            <a:avLst/>
            <a:gdLst/>
            <a:ahLst/>
            <a:cxnLst/>
            <a:rect l="l" t="t" r="r" b="b"/>
            <a:pathLst>
              <a:path w="3488590" h="1339784">
                <a:moveTo>
                  <a:pt x="0" y="0"/>
                </a:moveTo>
                <a:lnTo>
                  <a:pt x="3488590" y="0"/>
                </a:lnTo>
                <a:lnTo>
                  <a:pt x="3488590" y="1339783"/>
                </a:lnTo>
                <a:lnTo>
                  <a:pt x="0" y="133978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26" name="TextBox 26"/>
          <p:cNvSpPr txBox="1"/>
          <p:nvPr/>
        </p:nvSpPr>
        <p:spPr>
          <a:xfrm>
            <a:off x="943197" y="3171601"/>
            <a:ext cx="6773962" cy="1795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7000"/>
              </a:lnSpc>
              <a:spcBef>
                <a:spcPct val="0"/>
              </a:spcBef>
            </a:pPr>
            <a:r>
              <a:rPr lang="en-US" sz="4666" b="1" dirty="0" err="1">
                <a:solidFill>
                  <a:srgbClr val="002060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Благодарю</a:t>
            </a:r>
            <a:r>
              <a:rPr lang="en-US" sz="4666" b="1" dirty="0">
                <a:solidFill>
                  <a:srgbClr val="002060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 </a:t>
            </a:r>
            <a:r>
              <a:rPr lang="en-US" sz="4666" b="1" dirty="0" err="1">
                <a:solidFill>
                  <a:srgbClr val="002060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за</a:t>
            </a:r>
            <a:r>
              <a:rPr lang="en-US" sz="4666" b="1" dirty="0">
                <a:solidFill>
                  <a:srgbClr val="002060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 </a:t>
            </a:r>
            <a:r>
              <a:rPr lang="en-US" sz="4666" b="1" dirty="0" err="1">
                <a:solidFill>
                  <a:srgbClr val="002060"/>
                </a:solidFill>
                <a:latin typeface="GHEA Grapalat" panose="02000506050000020003" pitchFamily="50" charset="0"/>
                <a:ea typeface="TT Norms Bold"/>
                <a:cs typeface="TT Norms Bold"/>
                <a:sym typeface="TT Norms Bold"/>
              </a:rPr>
              <a:t>внимание</a:t>
            </a:r>
            <a:endParaRPr lang="en-US" sz="4666" b="1" dirty="0">
              <a:solidFill>
                <a:srgbClr val="002060"/>
              </a:solidFill>
              <a:latin typeface="GHEA Grapalat" panose="02000506050000020003" pitchFamily="50" charset="0"/>
              <a:ea typeface="TT Norms Bold"/>
              <a:cs typeface="TT Norms Bold"/>
              <a:sym typeface="TT Norms Bold"/>
            </a:endParaRPr>
          </a:p>
        </p:txBody>
      </p:sp>
    </p:spTree>
    <p:extLst>
      <p:ext uri="{BB962C8B-B14F-4D97-AF65-F5344CB8AC3E}">
        <p14:creationId xmlns:p14="http://schemas.microsoft.com/office/powerpoint/2010/main" val="48129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919</TotalTime>
  <Words>259</Words>
  <Application>Microsoft Office PowerPoint</Application>
  <PresentationFormat>Широкоэкранный</PresentationFormat>
  <Paragraphs>58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9" baseType="lpstr">
      <vt:lpstr>Poppins</vt:lpstr>
      <vt:lpstr>Arial</vt:lpstr>
      <vt:lpstr>GHEA Grapalat</vt:lpstr>
      <vt:lpstr>Public Sans Bold</vt:lpstr>
      <vt:lpstr>TT Norms</vt:lpstr>
      <vt:lpstr>TT Norms Bold</vt:lpstr>
      <vt:lpstr>Calibri</vt:lpstr>
      <vt:lpstr>Poppins Light</vt:lpstr>
      <vt:lpstr>Times New Roman</vt:lpstr>
      <vt:lpstr>1_Office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ПРИВЕТСТВЕННОЕ СЛОВО</dc:title>
  <dc:creator>Олег Лебедев</dc:creator>
  <cp:lastModifiedBy>Помошникова Маргарита Александровна</cp:lastModifiedBy>
  <cp:revision>156</cp:revision>
  <cp:lastPrinted>2025-10-03T15:42:35Z</cp:lastPrinted>
  <dcterms:created xsi:type="dcterms:W3CDTF">2025-09-22T11:27:36Z</dcterms:created>
  <dcterms:modified xsi:type="dcterms:W3CDTF">2025-10-20T11:04:13Z</dcterms:modified>
</cp:coreProperties>
</file>