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395" r:id="rId2"/>
    <p:sldId id="394" r:id="rId3"/>
    <p:sldId id="526" r:id="rId4"/>
    <p:sldId id="504" r:id="rId5"/>
    <p:sldId id="506" r:id="rId6"/>
    <p:sldId id="508" r:id="rId7"/>
    <p:sldId id="510" r:id="rId8"/>
    <p:sldId id="534" r:id="rId9"/>
    <p:sldId id="533" r:id="rId10"/>
    <p:sldId id="535" r:id="rId11"/>
    <p:sldId id="531" r:id="rId12"/>
    <p:sldId id="532" r:id="rId13"/>
    <p:sldId id="486" r:id="rId14"/>
    <p:sldId id="536" r:id="rId15"/>
    <p:sldId id="527" r:id="rId16"/>
    <p:sldId id="401" r:id="rId17"/>
  </p:sldIdLst>
  <p:sldSz cx="9144000" cy="5143500" type="screen16x9"/>
  <p:notesSz cx="6808788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9800"/>
    <a:srgbClr val="009999"/>
    <a:srgbClr val="008080"/>
    <a:srgbClr val="006666"/>
    <a:srgbClr val="00DBD6"/>
    <a:srgbClr val="00BCB8"/>
    <a:srgbClr val="00CC99"/>
    <a:srgbClr val="DEA900"/>
    <a:srgbClr val="B3CC82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119" autoAdjust="0"/>
    <p:restoredTop sz="99536" autoAdjust="0"/>
  </p:normalViewPr>
  <p:slideViewPr>
    <p:cSldViewPr>
      <p:cViewPr varScale="1">
        <p:scale>
          <a:sx n="149" d="100"/>
          <a:sy n="149" d="100"/>
        </p:scale>
        <p:origin x="108" y="16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поданных </a:t>
            </a:r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деклараций в 2018 году</a:t>
            </a:r>
          </a:p>
        </c:rich>
      </c:tx>
      <c:layout>
        <c:manualLayout>
          <c:xMode val="edge"/>
          <c:yMode val="edge"/>
          <c:x val="0.11184868347961338"/>
          <c:y val="1.62154639346376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32690119930592709"/>
          <c:w val="0.90637125710312028"/>
          <c:h val="0.6496535380993178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Общее количество поданных деклараций</c:v>
                </c:pt>
              </c:strCache>
            </c:strRef>
          </c:tx>
          <c:dPt>
            <c:idx val="0"/>
            <c:bubble3D val="0"/>
            <c:explosion val="20"/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>
                <a:contourClr>
                  <a:schemeClr val="tx2">
                    <a:lumMod val="20000"/>
                    <a:lumOff val="8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0DD-4981-A12B-905919AD37E7}"/>
              </c:ext>
            </c:extLst>
          </c:dPt>
          <c:dPt>
            <c:idx val="1"/>
            <c:bubble3D val="0"/>
            <c:explosion val="24"/>
            <c:spPr>
              <a:solidFill>
                <a:srgbClr val="92D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plastic"/>
            </c:spPr>
            <c:extLst>
              <c:ext xmlns:c16="http://schemas.microsoft.com/office/drawing/2014/chart" uri="{C3380CC4-5D6E-409C-BE32-E72D297353CC}">
                <c16:uniqueId val="{00000003-20DD-4981-A12B-905919AD37E7}"/>
              </c:ext>
            </c:extLst>
          </c:dPt>
          <c:dPt>
            <c:idx val="2"/>
            <c:bubble3D val="0"/>
            <c:explosion val="14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20DD-4981-A12B-905919AD37E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20DD-4981-A12B-905919AD37E7}"/>
              </c:ext>
            </c:extLst>
          </c:dPt>
          <c:dLbls>
            <c:dLbl>
              <c:idx val="0"/>
              <c:layout>
                <c:manualLayout>
                  <c:x val="-0.10124903817271332"/>
                  <c:y val="-0.6106398979574899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500" b="0" i="0" u="none" strike="noStrike" kern="1200" baseline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A2F3F2E3-1B0B-440F-8535-8964EC74099B}" type="VALUE">
                      <a:rPr lang="en-US"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500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0" i="0" u="none" strike="noStrike" kern="1200" baseline="0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630517391071774"/>
                      <c:h val="0.1126847062638932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0DD-4981-A12B-905919AD37E7}"/>
                </c:ext>
              </c:extLst>
            </c:dLbl>
            <c:dLbl>
              <c:idx val="1"/>
              <c:layout>
                <c:manualLayout>
                  <c:x val="-4.8991212910499689E-2"/>
                  <c:y val="2.18832154626578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5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3,9%</a:t>
                    </a:r>
                    <a:endParaRPr lang="en-US" sz="15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548520329016941"/>
                      <c:h val="6.23868907550149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0DD-4981-A12B-905919AD37E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0DD-4981-A12B-905919AD37E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0DD-4981-A12B-905919AD37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В электронном виде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37008</c:v>
                </c:pt>
                <c:pt idx="1">
                  <c:v>1435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0DD-4981-A12B-905919AD37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поданных </a:t>
            </a:r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деклараций в 2021 году</a:t>
            </a:r>
          </a:p>
        </c:rich>
      </c:tx>
      <c:layout>
        <c:manualLayout>
          <c:xMode val="edge"/>
          <c:yMode val="edge"/>
          <c:x val="0.11149764223728227"/>
          <c:y val="1.62154639346376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330490027856987E-2"/>
          <c:y val="0.35034646190068219"/>
          <c:w val="0.90637125710312028"/>
          <c:h val="0.6496535380993178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Общее количество поданных деклараций</c:v>
                </c:pt>
              </c:strCache>
            </c:strRef>
          </c:tx>
          <c:dPt>
            <c:idx val="0"/>
            <c:bubble3D val="0"/>
            <c:explosion val="20"/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>
                <a:contourClr>
                  <a:schemeClr val="tx2">
                    <a:lumMod val="20000"/>
                    <a:lumOff val="8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ED5-4800-BF9C-39FF589282C3}"/>
              </c:ext>
            </c:extLst>
          </c:dPt>
          <c:dPt>
            <c:idx val="1"/>
            <c:bubble3D val="0"/>
            <c:explosion val="27"/>
            <c:spPr>
              <a:solidFill>
                <a:srgbClr val="92D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plastic"/>
            </c:spPr>
            <c:extLst>
              <c:ext xmlns:c16="http://schemas.microsoft.com/office/drawing/2014/chart" uri="{C3380CC4-5D6E-409C-BE32-E72D297353CC}">
                <c16:uniqueId val="{00000003-EED5-4800-BF9C-39FF589282C3}"/>
              </c:ext>
            </c:extLst>
          </c:dPt>
          <c:dPt>
            <c:idx val="2"/>
            <c:bubble3D val="0"/>
            <c:explosion val="14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EED5-4800-BF9C-39FF589282C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EED5-4800-BF9C-39FF589282C3}"/>
              </c:ext>
            </c:extLst>
          </c:dPt>
          <c:dLbls>
            <c:dLbl>
              <c:idx val="0"/>
              <c:layout>
                <c:manualLayout>
                  <c:x val="-0.41152834870199606"/>
                  <c:y val="-0.1630930933614912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500" b="0" i="0" u="none" strike="noStrike" kern="1200" baseline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50138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0" i="0" u="none" strike="noStrike" kern="1200" baseline="0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630517391071774"/>
                      <c:h val="0.112684706263893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ED5-4800-BF9C-39FF589282C3}"/>
                </c:ext>
              </c:extLst>
            </c:dLbl>
            <c:dLbl>
              <c:idx val="1"/>
              <c:layout>
                <c:manualLayout>
                  <c:x val="0.16657125545721257"/>
                  <c:y val="-0.1921609084745589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5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78</a:t>
                    </a:r>
                    <a:r>
                      <a:rPr lang="en-US" sz="1500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%</a:t>
                    </a:r>
                    <a:endParaRPr lang="en-US" sz="15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548520329016941"/>
                      <c:h val="6.23868907550149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ED5-4800-BF9C-39FF589282C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D5-4800-BF9C-39FF589282C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D5-4800-BF9C-39FF589282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В электронном виде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39251</c:v>
                </c:pt>
                <c:pt idx="1">
                  <c:v>80000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ED5-4800-BF9C-39FF589282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Общее количество поданных деклараций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p3d/>
          </c:spPr>
          <c:invertIfNegative val="0"/>
          <c:cat>
            <c:strRef>
              <c:f>Лист1!$A$2:$A$6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  (на 1 сентября)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37008</c:v>
                </c:pt>
                <c:pt idx="1">
                  <c:v>40334</c:v>
                </c:pt>
                <c:pt idx="2">
                  <c:v>41942</c:v>
                </c:pt>
                <c:pt idx="3">
                  <c:v>50138</c:v>
                </c:pt>
                <c:pt idx="4">
                  <c:v>47939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17CA-4797-BCAB-49E81299CB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электронном виде</c:v>
                </c:pt>
              </c:strCache>
            </c:strRef>
          </c:tx>
          <c:spPr>
            <a:solidFill>
              <a:srgbClr val="C898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51851851851849E-2"/>
                  <c:y val="-3.61663652802893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b="1" smtClean="0"/>
                      <a:t>3,9 %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7CA-4797-BCAB-49E81299CB34}"/>
                </c:ext>
              </c:extLst>
            </c:dLbl>
            <c:dLbl>
              <c:idx val="1"/>
              <c:layout>
                <c:manualLayout>
                  <c:x val="6.1728395061727828E-3"/>
                  <c:y val="6.871609403254973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b="1" smtClean="0"/>
                      <a:t>24 %</a:t>
                    </a:r>
                    <a:endParaRPr lang="en-US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7CA-4797-BCAB-49E81299CB34}"/>
                </c:ext>
              </c:extLst>
            </c:dLbl>
            <c:dLbl>
              <c:idx val="2"/>
              <c:layout>
                <c:manualLayout>
                  <c:x val="1.0802469135802469E-2"/>
                  <c:y val="6.50994575045207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b="1" smtClean="0"/>
                      <a:t>66 %</a:t>
                    </a:r>
                    <a:endParaRPr lang="en-US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7CA-4797-BCAB-49E81299CB34}"/>
                </c:ext>
              </c:extLst>
            </c:dLbl>
            <c:dLbl>
              <c:idx val="3"/>
              <c:layout>
                <c:manualLayout>
                  <c:x val="1.2345679012345678E-2"/>
                  <c:y val="7.233273056057866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b="1" smtClean="0"/>
                      <a:t>78 %</a:t>
                    </a:r>
                    <a:endParaRPr lang="en-US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7CA-4797-BCAB-49E81299CB34}"/>
                </c:ext>
              </c:extLst>
            </c:dLbl>
            <c:dLbl>
              <c:idx val="4"/>
              <c:layout>
                <c:manualLayout>
                  <c:x val="9.2592592592592587E-3"/>
                  <c:y val="6.871609403254966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defRPr>
                    </a:pPr>
                    <a:r>
                      <a:rPr lang="en-US" b="1" smtClean="0"/>
                      <a:t>84 %</a:t>
                    </a:r>
                    <a:endParaRPr lang="en-US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7CA-4797-BCAB-49E81299CB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  (на 1 сентября)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1435</c:v>
                </c:pt>
                <c:pt idx="1">
                  <c:v>9799</c:v>
                </c:pt>
                <c:pt idx="2">
                  <c:v>27669</c:v>
                </c:pt>
                <c:pt idx="3">
                  <c:v>39251</c:v>
                </c:pt>
                <c:pt idx="4">
                  <c:v>40718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17CA-4797-BCAB-49E81299CB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0823567"/>
        <c:axId val="1360811503"/>
        <c:axId val="0"/>
      </c:bar3DChart>
      <c:catAx>
        <c:axId val="13608235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360811503"/>
        <c:crosses val="autoZero"/>
        <c:auto val="1"/>
        <c:lblAlgn val="ctr"/>
        <c:lblOffset val="100"/>
        <c:noMultiLvlLbl val="0"/>
      </c:catAx>
      <c:valAx>
        <c:axId val="1360811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ru-RU"/>
          </a:p>
        </c:txPr>
        <c:crossAx val="13608235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>
              <a:gsLst>
                <a:gs pos="34000">
                  <a:srgbClr val="6BCF9D"/>
                </a:gs>
                <a:gs pos="89000">
                  <a:srgbClr val="00B050"/>
                </a:gs>
              </a:gsLst>
              <a:lin ang="5400000" scaled="0"/>
            </a:gradFill>
            <a:ln>
              <a:solidFill>
                <a:schemeClr val="bg1">
                  <a:lumMod val="8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8000">
                    <a:srgbClr val="F57B17"/>
                  </a:gs>
                  <a:gs pos="7000">
                    <a:schemeClr val="accent6">
                      <a:lumMod val="40000"/>
                      <a:lumOff val="60000"/>
                    </a:schemeClr>
                  </a:gs>
                </a:gsLst>
                <a:lin ang="5400000" scaled="0"/>
              </a:gradFill>
              <a:ln>
                <a:solidFill>
                  <a:schemeClr val="bg1">
                    <a:lumMod val="85000"/>
                  </a:schemeClr>
                </a:solidFill>
              </a:ln>
              <a:scene3d>
                <a:camera prst="orthographicFront"/>
                <a:lightRig rig="threePt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0C6-4790-B71F-CCD3A4421A32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20000">
                    <a:schemeClr val="accent2">
                      <a:lumMod val="40000"/>
                      <a:lumOff val="60000"/>
                    </a:schemeClr>
                  </a:gs>
                  <a:gs pos="89000">
                    <a:srgbClr val="CC706E"/>
                  </a:gs>
                </a:gsLst>
                <a:lin ang="5400000" scaled="0"/>
              </a:gradFill>
              <a:ln>
                <a:solidFill>
                  <a:schemeClr val="bg1">
                    <a:lumMod val="85000"/>
                  </a:schemeClr>
                </a:solidFill>
              </a:ln>
              <a:scene3d>
                <a:camera prst="orthographicFront"/>
                <a:lightRig rig="threePt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0C6-4790-B71F-CCD3A4421A32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87000">
                    <a:schemeClr val="bg2">
                      <a:lumMod val="25000"/>
                    </a:schemeClr>
                  </a:gs>
                  <a:gs pos="8000">
                    <a:schemeClr val="bg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>
                    <a:lumMod val="85000"/>
                  </a:schemeClr>
                </a:solidFill>
              </a:ln>
              <a:scene3d>
                <a:camera prst="orthographicFront"/>
                <a:lightRig rig="threePt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0C6-4790-B71F-CCD3A4421A32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78000">
                    <a:srgbClr val="329A66"/>
                  </a:gs>
                  <a:gs pos="18000">
                    <a:srgbClr val="88D8B0"/>
                  </a:gs>
                </a:gsLst>
                <a:lin ang="5400000" scaled="0"/>
              </a:gradFill>
              <a:ln w="3175">
                <a:solidFill>
                  <a:schemeClr val="bg1">
                    <a:lumMod val="85000"/>
                  </a:schemeClr>
                </a:solidFill>
              </a:ln>
              <a:scene3d>
                <a:camera prst="orthographicFront"/>
                <a:lightRig rig="threePt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0C6-4790-B71F-CCD3A4421A32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11000">
                    <a:schemeClr val="tx2">
                      <a:lumMod val="20000"/>
                      <a:lumOff val="80000"/>
                    </a:schemeClr>
                  </a:gs>
                  <a:gs pos="81000">
                    <a:schemeClr val="tx2">
                      <a:lumMod val="60000"/>
                      <a:lumOff val="40000"/>
                    </a:schemeClr>
                  </a:gs>
                </a:gsLst>
                <a:lin ang="5400000" scaled="0"/>
              </a:gradFill>
              <a:ln>
                <a:solidFill>
                  <a:schemeClr val="bg1">
                    <a:lumMod val="85000"/>
                  </a:schemeClr>
                </a:solidFill>
              </a:ln>
              <a:scene3d>
                <a:camera prst="orthographicFront"/>
                <a:lightRig rig="threePt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0C6-4790-B71F-CCD3A4421A32}"/>
              </c:ext>
            </c:extLst>
          </c:dPt>
          <c:dPt>
            <c:idx val="5"/>
            <c:invertIfNegative val="0"/>
            <c:bubble3D val="0"/>
            <c:spPr>
              <a:gradFill>
                <a:gsLst>
                  <a:gs pos="4420">
                    <a:schemeClr val="accent4">
                      <a:lumMod val="40000"/>
                      <a:lumOff val="60000"/>
                    </a:schemeClr>
                  </a:gs>
                  <a:gs pos="81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>
                    <a:lumMod val="85000"/>
                  </a:schemeClr>
                </a:solidFill>
              </a:ln>
              <a:scene3d>
                <a:camera prst="orthographicFront"/>
                <a:lightRig rig="threePt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10C6-4790-B71F-CCD3A4421A32}"/>
              </c:ext>
            </c:extLst>
          </c:dPt>
          <c:dPt>
            <c:idx val="6"/>
            <c:invertIfNegative val="0"/>
            <c:bubble3D val="0"/>
            <c:spPr>
              <a:gradFill>
                <a:gsLst>
                  <a:gs pos="11000">
                    <a:srgbClr val="88D8B0"/>
                  </a:gs>
                  <a:gs pos="82000">
                    <a:srgbClr val="2D875A"/>
                  </a:gs>
                </a:gsLst>
                <a:lin ang="5400000" scaled="0"/>
              </a:gradFill>
              <a:ln>
                <a:solidFill>
                  <a:schemeClr val="bg1">
                    <a:lumMod val="85000"/>
                  </a:schemeClr>
                </a:solidFill>
              </a:ln>
              <a:scene3d>
                <a:camera prst="orthographicFront"/>
                <a:lightRig rig="threePt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10C6-4790-B71F-CCD3A4421A32}"/>
              </c:ext>
            </c:extLst>
          </c:dPt>
          <c:dPt>
            <c:idx val="7"/>
            <c:invertIfNegative val="0"/>
            <c:bubble3D val="0"/>
            <c:spPr>
              <a:gradFill>
                <a:gsLst>
                  <a:gs pos="82000">
                    <a:srgbClr val="2D875A"/>
                  </a:gs>
                  <a:gs pos="11000">
                    <a:srgbClr val="7ECFA6"/>
                  </a:gs>
                </a:gsLst>
                <a:lin ang="5400000" scaled="0"/>
              </a:gradFill>
              <a:ln>
                <a:solidFill>
                  <a:schemeClr val="bg1">
                    <a:lumMod val="85000"/>
                  </a:schemeClr>
                </a:solidFill>
              </a:ln>
              <a:scene3d>
                <a:camera prst="orthographicFront"/>
                <a:lightRig rig="threePt" dir="t"/>
              </a:scene3d>
              <a:sp3d prstMaterial="powder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10C6-4790-B71F-CCD3A4421A32}"/>
              </c:ext>
            </c:extLst>
          </c:dPt>
          <c:cat>
            <c:numRef>
              <c:f>Лист1!$A$2:$A$5</c:f>
              <c:numCache>
                <c:formatCode>General</c:formatCode>
                <c:ptCount val="4"/>
                <c:pt idx="0" formatCode="m/d/yyyy">
                  <c:v>44805</c:v>
                </c:pt>
                <c:pt idx="1">
                  <c:v>2021</c:v>
                </c:pt>
                <c:pt idx="2">
                  <c:v>2020</c:v>
                </c:pt>
                <c:pt idx="3">
                  <c:v>2019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950210</c:v>
                </c:pt>
                <c:pt idx="1">
                  <c:v>882091</c:v>
                </c:pt>
                <c:pt idx="2">
                  <c:v>772166</c:v>
                </c:pt>
                <c:pt idx="3">
                  <c:v>686233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0C6-4790-B71F-CCD3A4421A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gapDepth val="50"/>
        <c:shape val="box"/>
        <c:axId val="182002584"/>
        <c:axId val="182002976"/>
        <c:axId val="0"/>
      </c:bar3DChart>
      <c:catAx>
        <c:axId val="18200258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02976"/>
        <c:crosses val="autoZero"/>
        <c:auto val="1"/>
        <c:lblAlgn val="ctr"/>
        <c:lblOffset val="100"/>
        <c:noMultiLvlLbl val="0"/>
      </c:catAx>
      <c:valAx>
        <c:axId val="1820029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2002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475" cy="497126"/>
          </a:xfrm>
          <a:prstGeom prst="rect">
            <a:avLst/>
          </a:prstGeom>
        </p:spPr>
        <p:txBody>
          <a:bodyPr vert="horz" lIns="91759" tIns="45879" rIns="91759" bIns="458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7126"/>
          </a:xfrm>
          <a:prstGeom prst="rect">
            <a:avLst/>
          </a:prstGeom>
        </p:spPr>
        <p:txBody>
          <a:bodyPr vert="horz" lIns="91759" tIns="45879" rIns="91759" bIns="45879" rtlCol="0"/>
          <a:lstStyle>
            <a:lvl1pPr algn="r">
              <a:defRPr sz="1200"/>
            </a:lvl1pPr>
          </a:lstStyle>
          <a:p>
            <a:fld id="{1D043F3B-4C90-41C7-9CA3-55B8C76953CB}" type="datetimeFigureOut">
              <a:rPr lang="ru-RU" smtClean="0"/>
              <a:pPr/>
              <a:t>07.10.2022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30988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59" tIns="45879" rIns="91759" bIns="458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2696"/>
            <a:ext cx="5447030" cy="4474131"/>
          </a:xfrm>
          <a:prstGeom prst="rect">
            <a:avLst/>
          </a:prstGeom>
        </p:spPr>
        <p:txBody>
          <a:bodyPr vert="horz" lIns="91759" tIns="45879" rIns="91759" bIns="4587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1"/>
            <a:ext cx="2950475" cy="497126"/>
          </a:xfrm>
          <a:prstGeom prst="rect">
            <a:avLst/>
          </a:prstGeom>
        </p:spPr>
        <p:txBody>
          <a:bodyPr vert="horz" lIns="91759" tIns="45879" rIns="91759" bIns="458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8" y="9443661"/>
            <a:ext cx="2950475" cy="497126"/>
          </a:xfrm>
          <a:prstGeom prst="rect">
            <a:avLst/>
          </a:prstGeom>
        </p:spPr>
        <p:txBody>
          <a:bodyPr vert="horz" lIns="91759" tIns="45879" rIns="91759" bIns="45879" rtlCol="0" anchor="b"/>
          <a:lstStyle>
            <a:lvl1pPr algn="r">
              <a:defRPr sz="1200"/>
            </a:lvl1pPr>
          </a:lstStyle>
          <a:p>
            <a:fld id="{733E2074-4217-4C06-A022-E6C6E28583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66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19875" cy="3724275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8249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BE0B1C8-3996-410C-A6DF-033DE43700BC}" type="datetime1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68B2B37-944F-499E-A322-B3330A96F1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2917F0D-5FC5-420C-810E-7777B95232AB}" type="datetime1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86BBE46-112F-41E2-9B47-7A174FB16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AC26150-C982-4B65-BC76-BAA8DEA7F58F}" type="datetime1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064AFB3-E00A-418F-A9F7-6CEA5E1C2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7534"/>
            <a:ext cx="8229600" cy="486054"/>
          </a:xfrm>
        </p:spPr>
        <p:txBody>
          <a:bodyPr>
            <a:norm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7594"/>
            <a:ext cx="8229600" cy="3510390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DD11D0F-CE47-44DB-9A68-D77FE99C5564}" type="datetime1">
              <a:rPr lang="ru-RU" smtClean="0"/>
              <a:t>07.10.2022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EEC9BEB-C1EC-4595-913A-44598DD12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B5F6C27-EDEA-4505-9F72-B2DAA669590E}" type="datetime1">
              <a:rPr lang="ru-RU" smtClean="0"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7CC9AB7-06A9-4ECC-B9EF-B67A9EEFC9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5D0AC5-C47F-4403-B94A-EFF808F3A0E7}" type="datetime1">
              <a:rPr lang="ru-RU" smtClean="0"/>
              <a:t>07.10.2022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73F0F1A-EC64-4E5C-B0E7-C5E667BD9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6552945-7F84-4016-ACC4-D4457A52DF6F}" type="datetime1">
              <a:rPr lang="ru-RU" smtClean="0"/>
              <a:t>07.10.2022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5BF7724-E67F-42A5-B8D1-C55F10B2B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F3A352-F1F1-4585-BD20-9CE7CF3FA255}" type="datetime1">
              <a:rPr lang="ru-RU" smtClean="0"/>
              <a:t>07.10.2022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7286B31-14AD-4828-AA6C-592289B00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8363BCC-4E3D-4C2C-8D60-2B21C71F2C6A}" type="datetime1">
              <a:rPr lang="ru-RU" smtClean="0"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4266DC0-4D11-4614-AB90-BB26A1DA0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38C1305-AE25-4F84-B4B6-21954FEC3FE2}" type="datetime1">
              <a:rPr lang="ru-RU" smtClean="0"/>
              <a:t>07.10.2022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C313084-5D49-43C5-8690-8B1B5945B0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 t="-7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68313" y="573882"/>
            <a:ext cx="8229600" cy="59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179389" y="1221581"/>
            <a:ext cx="8785225" cy="350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4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"/>
            <a:ext cx="918051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14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89"/>
            <a:ext cx="504056" cy="5040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532440" y="-65834"/>
            <a:ext cx="4320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9"/>
          <p:cNvSpPr>
            <a:spLocks noGrp="1"/>
          </p:cNvSpPr>
          <p:nvPr>
            <p:ph type="title"/>
          </p:nvPr>
        </p:nvSpPr>
        <p:spPr>
          <a:xfrm>
            <a:off x="611560" y="915566"/>
            <a:ext cx="8280920" cy="558825"/>
          </a:xfr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ru-RU" sz="18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                 </a:t>
            </a:r>
            <a:r>
              <a:rPr lang="ru-RU" sz="1200" dirty="0" smtClean="0">
                <a:ea typeface="Times New Roman" panose="02020603050405020304" pitchFamily="18" charset="0"/>
              </a:rPr>
              <a:t>ДАННЫЕ</a:t>
            </a:r>
            <a:r>
              <a:rPr lang="ru-RU" sz="1300" dirty="0" smtClean="0">
                <a:ea typeface="Times New Roman" panose="02020603050405020304" pitchFamily="18" charset="0"/>
              </a:rPr>
              <a:t>                               </a:t>
            </a:r>
            <a:r>
              <a:rPr lang="ru-RU" sz="1200" dirty="0" smtClean="0">
                <a:ea typeface="Times New Roman" panose="02020603050405020304" pitchFamily="18" charset="0"/>
              </a:rPr>
              <a:t>ДОХОДЫ                      ВЫЧЕТЫ                        ПРОСМОТР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563638"/>
            <a:ext cx="6264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Доходы, полученные за границей или из-за границы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11760" y="4440002"/>
            <a:ext cx="1477003" cy="424433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Назад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Блок-схема: узел 1"/>
          <p:cNvSpPr/>
          <p:nvPr/>
        </p:nvSpPr>
        <p:spPr>
          <a:xfrm>
            <a:off x="897021" y="933208"/>
            <a:ext cx="601216" cy="529208"/>
          </a:xfrm>
          <a:prstGeom prst="flowChartConnector">
            <a:avLst/>
          </a:prstGeom>
          <a:solidFill>
            <a:srgbClr val="008080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411760" y="1202466"/>
            <a:ext cx="432048" cy="0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Блок-схема: узел 18"/>
          <p:cNvSpPr/>
          <p:nvPr/>
        </p:nvSpPr>
        <p:spPr>
          <a:xfrm>
            <a:off x="4499115" y="939681"/>
            <a:ext cx="601216" cy="52920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Блок-схема: узел 19"/>
          <p:cNvSpPr/>
          <p:nvPr/>
        </p:nvSpPr>
        <p:spPr>
          <a:xfrm>
            <a:off x="2951392" y="937862"/>
            <a:ext cx="601216" cy="529208"/>
          </a:xfrm>
          <a:prstGeom prst="flowChartConnector">
            <a:avLst/>
          </a:prstGeom>
          <a:solidFill>
            <a:srgbClr val="008080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1" name="Блок-схема: узел 20"/>
          <p:cNvSpPr/>
          <p:nvPr/>
        </p:nvSpPr>
        <p:spPr>
          <a:xfrm>
            <a:off x="6084168" y="933208"/>
            <a:ext cx="601216" cy="52920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11560" y="2427734"/>
            <a:ext cx="2592288" cy="524086"/>
          </a:xfrm>
          <a:prstGeom prst="rect">
            <a:avLst/>
          </a:prstGeom>
          <a:solidFill>
            <a:srgbClr val="C898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Добавить источник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800600" y="4440001"/>
            <a:ext cx="1656184" cy="424433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Далее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/>
          <p:nvPr/>
        </p:nvPicPr>
        <p:blipFill rotWithShape="1">
          <a:blip r:embed="rId3"/>
          <a:srcRect l="67034" t="54771" r="25380" b="40183"/>
          <a:stretch/>
        </p:blipFill>
        <p:spPr bwMode="auto">
          <a:xfrm>
            <a:off x="5796136" y="3219822"/>
            <a:ext cx="936104" cy="5014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539552" y="3219822"/>
            <a:ext cx="6192688" cy="49644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1.19.10.2021, </a:t>
            </a:r>
            <a:r>
              <a:rPr lang="en-US" sz="15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MADONNA ELA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1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Австралия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12400</a:t>
            </a:r>
            <a:r>
              <a:rPr lang="en-US" sz="15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BYN</a:t>
            </a: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26" name="Рисунок 25"/>
          <p:cNvPicPr/>
          <p:nvPr/>
        </p:nvPicPr>
        <p:blipFill rotWithShape="1">
          <a:blip r:embed="rId3"/>
          <a:srcRect l="75550" t="43486" b="11101"/>
          <a:stretch/>
        </p:blipFill>
        <p:spPr bwMode="auto">
          <a:xfrm>
            <a:off x="6700152" y="1707654"/>
            <a:ext cx="2443848" cy="32403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611560" y="339502"/>
            <a:ext cx="8280920" cy="49644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налоговой декларации по подоходному налогу с физических лиц посредством анкетирования</a:t>
            </a:r>
          </a:p>
        </p:txBody>
      </p:sp>
      <p:pic>
        <p:nvPicPr>
          <p:cNvPr id="18" name="Рисунок 17" descr="Курсор PNG изображения доступны для бесплатного скачивания - CrazyPNG-PNG  изображение скачать бесплатно-CrazyPNG-PNG изображение скачать бесплатно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761" y="4495372"/>
            <a:ext cx="501015" cy="313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787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532440" y="-65834"/>
            <a:ext cx="4320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9"/>
          <p:cNvSpPr>
            <a:spLocks noGrp="1"/>
          </p:cNvSpPr>
          <p:nvPr>
            <p:ph type="title"/>
          </p:nvPr>
        </p:nvSpPr>
        <p:spPr>
          <a:xfrm>
            <a:off x="611560" y="887050"/>
            <a:ext cx="8208912" cy="558825"/>
          </a:xfr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ru-RU" sz="18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               </a:t>
            </a:r>
            <a:r>
              <a:rPr lang="ru-RU" sz="1200" dirty="0" smtClean="0">
                <a:ea typeface="Times New Roman" panose="02020603050405020304" pitchFamily="18" charset="0"/>
              </a:rPr>
              <a:t>ДАННЫЕ</a:t>
            </a:r>
            <a:r>
              <a:rPr lang="ru-RU" sz="1300" dirty="0" smtClean="0">
                <a:ea typeface="Times New Roman" panose="02020603050405020304" pitchFamily="18" charset="0"/>
              </a:rPr>
              <a:t>                              </a:t>
            </a:r>
            <a:r>
              <a:rPr lang="ru-RU" sz="1200" dirty="0" smtClean="0">
                <a:ea typeface="Times New Roman" panose="02020603050405020304" pitchFamily="18" charset="0"/>
              </a:rPr>
              <a:t>ДОХОДЫ                                   ВЫЧЕТЫ                    ПРОСМОТР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4141" y="1394491"/>
            <a:ext cx="28083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Выбор вида вычета</a:t>
            </a:r>
            <a:endParaRPr lang="ru-RU" sz="2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28131" y="4469616"/>
            <a:ext cx="1477003" cy="432048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Назад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Блок-схема: узел 1"/>
          <p:cNvSpPr/>
          <p:nvPr/>
        </p:nvSpPr>
        <p:spPr>
          <a:xfrm>
            <a:off x="910444" y="915620"/>
            <a:ext cx="601216" cy="529208"/>
          </a:xfrm>
          <a:prstGeom prst="flowChartConnector">
            <a:avLst/>
          </a:prstGeom>
          <a:solidFill>
            <a:srgbClr val="008080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339752" y="1180224"/>
            <a:ext cx="432048" cy="0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Блок-схема: узел 19"/>
          <p:cNvSpPr/>
          <p:nvPr/>
        </p:nvSpPr>
        <p:spPr>
          <a:xfrm>
            <a:off x="2842084" y="909138"/>
            <a:ext cx="601216" cy="529208"/>
          </a:xfrm>
          <a:prstGeom prst="flowChartConnector">
            <a:avLst/>
          </a:prstGeom>
          <a:solidFill>
            <a:srgbClr val="008080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1" name="Блок-схема: узел 20"/>
          <p:cNvSpPr/>
          <p:nvPr/>
        </p:nvSpPr>
        <p:spPr>
          <a:xfrm>
            <a:off x="6306958" y="915566"/>
            <a:ext cx="601216" cy="52920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160640" y="4458606"/>
            <a:ext cx="1656184" cy="424433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Далее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4773724" y="905277"/>
            <a:ext cx="601216" cy="529208"/>
          </a:xfrm>
          <a:prstGeom prst="flowChartConnector">
            <a:avLst/>
          </a:prstGeom>
          <a:solidFill>
            <a:srgbClr val="008080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4283968" y="1180224"/>
            <a:ext cx="432048" cy="0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899592" y="1707654"/>
            <a:ext cx="432048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Стандартные налоговые вычеты</a:t>
            </a:r>
          </a:p>
          <a:p>
            <a:pPr>
              <a:spcAft>
                <a:spcPts val="0"/>
              </a:spcAft>
            </a:pPr>
            <a:r>
              <a:rPr lang="ru-RU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Вычеты на детей до 18 и иждивенцев</a:t>
            </a:r>
          </a:p>
          <a:p>
            <a:pPr>
              <a:spcAft>
                <a:spcPts val="0"/>
              </a:spcAft>
            </a:pPr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Вычеты по инвалидности (</a:t>
            </a:r>
            <a:r>
              <a:rPr lang="en-US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 </a:t>
            </a:r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en-US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II</a:t>
            </a:r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группы)</a:t>
            </a:r>
          </a:p>
          <a:p>
            <a:pPr>
              <a:spcAft>
                <a:spcPts val="0"/>
              </a:spcAft>
            </a:pPr>
            <a:r>
              <a:rPr lang="ru-RU" sz="1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Вычеты пострадавшим и участникам аварии на Чернобыльской АЭС</a:t>
            </a:r>
          </a:p>
          <a:p>
            <a:pPr>
              <a:spcAft>
                <a:spcPts val="0"/>
              </a:spcAft>
            </a:pPr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Вычеты ветеранам и др.</a:t>
            </a:r>
            <a:endParaRPr lang="ru-RU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99592" y="2643758"/>
            <a:ext cx="388843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Социальные налоговые вычеты</a:t>
            </a:r>
          </a:p>
          <a:p>
            <a:pPr>
              <a:spcAft>
                <a:spcPts val="0"/>
              </a:spcAft>
            </a:pPr>
            <a:r>
              <a:rPr lang="ru-RU" sz="1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Вычеты 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оплату обучения</a:t>
            </a:r>
          </a:p>
          <a:p>
            <a:pPr>
              <a:spcAft>
                <a:spcPts val="0"/>
              </a:spcAft>
            </a:pPr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Вычеты 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страхование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83568" y="2715766"/>
            <a:ext cx="196133" cy="15062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899592" y="3291830"/>
            <a:ext cx="619268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Имущественные налоговые вычеты</a:t>
            </a:r>
          </a:p>
          <a:p>
            <a:pPr>
              <a:spcAft>
                <a:spcPts val="0"/>
              </a:spcAft>
            </a:pPr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Расходы на строительство или приобретение жилья (для лиц, нуждающихся в улучшении жилищных условий)</a:t>
            </a:r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Расходы на приобретение (покупку) отчужденного имущества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83568" y="1779662"/>
            <a:ext cx="196133" cy="15062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83568" y="3363838"/>
            <a:ext cx="196133" cy="15062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899592" y="4011910"/>
            <a:ext cx="597666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Профессиональные налоговые вычеты</a:t>
            </a:r>
          </a:p>
          <a:p>
            <a:pPr>
              <a:spcAft>
                <a:spcPts val="0"/>
              </a:spcAft>
            </a:pPr>
            <a:r>
              <a:rPr lang="ru-RU" sz="1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Расходы связанные с получением вознаграждения по результатам интеллектуальной деятельности</a:t>
            </a:r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83568" y="4083918"/>
            <a:ext cx="196133" cy="15062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/>
          <p:cNvPicPr/>
          <p:nvPr/>
        </p:nvPicPr>
        <p:blipFill rotWithShape="1">
          <a:blip r:embed="rId3"/>
          <a:srcRect l="75550" t="42936" b="10000"/>
          <a:stretch/>
        </p:blipFill>
        <p:spPr bwMode="auto">
          <a:xfrm>
            <a:off x="6660232" y="1419622"/>
            <a:ext cx="2304256" cy="28529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Рисунок 23" descr="Курсор PNG изображения доступны для бесплатного скачивания - CrazyPNG-PNG  изображение скачать бесплатно-CrazyPNG-PNG изображение скачать бесплатно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564" y="4528795"/>
            <a:ext cx="501015" cy="31369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Прямоугольник 24"/>
          <p:cNvSpPr/>
          <p:nvPr/>
        </p:nvSpPr>
        <p:spPr>
          <a:xfrm>
            <a:off x="611560" y="321911"/>
            <a:ext cx="8208912" cy="49644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налоговой декларации по подоходному налогу с физических лиц посредством анкетирования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117263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532440" y="-65834"/>
            <a:ext cx="4320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9"/>
          <p:cNvSpPr>
            <a:spLocks noGrp="1"/>
          </p:cNvSpPr>
          <p:nvPr>
            <p:ph type="title"/>
          </p:nvPr>
        </p:nvSpPr>
        <p:spPr>
          <a:xfrm>
            <a:off x="683568" y="801504"/>
            <a:ext cx="8208912" cy="558825"/>
          </a:xfr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ru-RU" sz="18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               </a:t>
            </a:r>
            <a:r>
              <a:rPr lang="ru-RU" sz="1200" dirty="0" smtClean="0">
                <a:ea typeface="Times New Roman" panose="02020603050405020304" pitchFamily="18" charset="0"/>
              </a:rPr>
              <a:t>ДАННЫЕ</a:t>
            </a:r>
            <a:r>
              <a:rPr lang="ru-RU" sz="1300" dirty="0" smtClean="0">
                <a:ea typeface="Times New Roman" panose="02020603050405020304" pitchFamily="18" charset="0"/>
              </a:rPr>
              <a:t>                              </a:t>
            </a:r>
            <a:r>
              <a:rPr lang="ru-RU" sz="1200" dirty="0" smtClean="0">
                <a:ea typeface="Times New Roman" panose="02020603050405020304" pitchFamily="18" charset="0"/>
              </a:rPr>
              <a:t>ДОХОДЫ                                   ВЫЧЕТЫ                                  ПРОСМОТР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491630"/>
            <a:ext cx="28083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Итоги</a:t>
            </a:r>
            <a:endParaRPr lang="ru-RU" sz="2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75656" y="4299942"/>
            <a:ext cx="1477003" cy="432048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Выйти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Блок-схема: узел 1"/>
          <p:cNvSpPr/>
          <p:nvPr/>
        </p:nvSpPr>
        <p:spPr>
          <a:xfrm>
            <a:off x="893526" y="826021"/>
            <a:ext cx="601216" cy="529208"/>
          </a:xfrm>
          <a:prstGeom prst="flowChartConnector">
            <a:avLst/>
          </a:prstGeom>
          <a:solidFill>
            <a:srgbClr val="008080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411760" y="1102160"/>
            <a:ext cx="432048" cy="0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Блок-схема: узел 19"/>
          <p:cNvSpPr/>
          <p:nvPr/>
        </p:nvSpPr>
        <p:spPr>
          <a:xfrm>
            <a:off x="2907131" y="836198"/>
            <a:ext cx="601216" cy="529208"/>
          </a:xfrm>
          <a:prstGeom prst="flowChartConnector">
            <a:avLst/>
          </a:prstGeom>
          <a:solidFill>
            <a:srgbClr val="008080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1" name="Блок-схема: узел 20"/>
          <p:cNvSpPr/>
          <p:nvPr/>
        </p:nvSpPr>
        <p:spPr>
          <a:xfrm>
            <a:off x="6946540" y="816312"/>
            <a:ext cx="601216" cy="529208"/>
          </a:xfrm>
          <a:prstGeom prst="flowChartConnector">
            <a:avLst/>
          </a:prstGeom>
          <a:solidFill>
            <a:srgbClr val="00808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63888" y="4299942"/>
            <a:ext cx="1404995" cy="424433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Назад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4860032" y="836198"/>
            <a:ext cx="601216" cy="529208"/>
          </a:xfrm>
          <a:prstGeom prst="flowChartConnector">
            <a:avLst/>
          </a:prstGeom>
          <a:solidFill>
            <a:srgbClr val="008080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4355976" y="1094778"/>
            <a:ext cx="432048" cy="0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11560" y="1914307"/>
            <a:ext cx="8568952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5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 итогам ПРЕДВАРИТЕЛЬНОГО РАСЧЕТА определена сумма к доплате (возврате) 3120,00 </a:t>
            </a:r>
            <a:r>
              <a:rPr lang="en-US" sz="15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BYN</a:t>
            </a:r>
            <a:endParaRPr lang="ru-RU" sz="155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5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Обращаем ваше внимание, что итоговая сумма рассчитана налоговым органом !</a:t>
            </a:r>
            <a:endParaRPr lang="ru-RU" sz="15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6372200" y="1094778"/>
            <a:ext cx="432048" cy="0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683568" y="2931790"/>
            <a:ext cx="8136904" cy="43204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сформировалась эта сумма?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Шеврон 2"/>
          <p:cNvSpPr/>
          <p:nvPr/>
        </p:nvSpPr>
        <p:spPr>
          <a:xfrm rot="5400000" flipV="1">
            <a:off x="8542152" y="3138102"/>
            <a:ext cx="72008" cy="91432"/>
          </a:xfrm>
          <a:prstGeom prst="chevr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39552" y="3507854"/>
            <a:ext cx="2736304" cy="360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7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Просмотреть декларацию</a:t>
            </a:r>
            <a:endParaRPr lang="ru-RU" sz="1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436096" y="4299942"/>
            <a:ext cx="1872208" cy="424433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Отправить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275856" y="3507854"/>
            <a:ext cx="936104" cy="49644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US" sz="15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17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PDF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" name="Рисунок 40" descr="C:\Users\a.rojnova\AppData\Local\Microsoft\Windows\INetCache\Content.MSO\F87C529A.tmp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79862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Курсор PNG изображения доступны для бесплатного скачивания - CrazyPNG-PNG  изображение скачать бесплатно-CrazyPNG-PNG изображение скачать бесплатно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371950"/>
            <a:ext cx="501015" cy="31369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Прямоугольник 28"/>
          <p:cNvSpPr/>
          <p:nvPr/>
        </p:nvSpPr>
        <p:spPr>
          <a:xfrm>
            <a:off x="683568" y="225134"/>
            <a:ext cx="8208912" cy="49644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налоговой декларации по подоходному налогу с физических лиц посредством анкетирования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113058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422173" y="375506"/>
            <a:ext cx="8229600" cy="486054"/>
          </a:xfrm>
        </p:spPr>
        <p:txBody>
          <a:bodyPr>
            <a:noAutofit/>
          </a:bodyPr>
          <a:lstStyle/>
          <a:p>
            <a:r>
              <a:rPr lang="ru-RU" sz="3200" dirty="0" smtClean="0"/>
              <a:t>Количество поданных деклараций</a:t>
            </a:r>
            <a:endParaRPr lang="ru-RU" sz="3200" dirty="0"/>
          </a:p>
        </p:txBody>
      </p:sp>
      <p:graphicFrame>
        <p:nvGraphicFramePr>
          <p:cNvPr id="25" name="Объект 2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3211255"/>
              </p:ext>
            </p:extLst>
          </p:nvPr>
        </p:nvGraphicFramePr>
        <p:xfrm>
          <a:off x="457200" y="1166813"/>
          <a:ext cx="8229600" cy="3511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532440" y="-65834"/>
            <a:ext cx="4320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12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422173" y="375506"/>
            <a:ext cx="8229600" cy="486054"/>
          </a:xfrm>
        </p:spPr>
        <p:txBody>
          <a:bodyPr>
            <a:noAutofit/>
          </a:bodyPr>
          <a:lstStyle/>
          <a:p>
            <a:r>
              <a:rPr lang="ru-RU" sz="3200" dirty="0" smtClean="0"/>
              <a:t>Сервис Личный кабинет плательщика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8532440" y="-65834"/>
            <a:ext cx="4320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3FB12A8-342A-9B76-7169-EDC36749E46C}"/>
              </a:ext>
            </a:extLst>
          </p:cNvPr>
          <p:cNvGrpSpPr/>
          <p:nvPr/>
        </p:nvGrpSpPr>
        <p:grpSpPr>
          <a:xfrm>
            <a:off x="899592" y="1064937"/>
            <a:ext cx="4464496" cy="3506068"/>
            <a:chOff x="4422775" y="241300"/>
            <a:chExt cx="5900738" cy="5403345"/>
          </a:xfrm>
        </p:grpSpPr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9B5A0F12-1D77-F3D5-1798-AB65F06354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4288" y="241300"/>
              <a:ext cx="1889126" cy="1398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Декларации по подоходному налогу с физических лиц (</a:t>
              </a:r>
              <a:r>
                <a:rPr lang="ru-RU" altLang="ru-RU" sz="1000" b="1" dirty="0" err="1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префайлинг</a:t>
              </a:r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)</a:t>
              </a:r>
              <a:endParaRPr lang="en-US" altLang="ru-RU" sz="1000" b="1" dirty="0">
                <a:solidFill>
                  <a:srgbClr val="404040"/>
                </a:solidFill>
                <a:latin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31EB1EDD-A10B-47FD-60D7-9BC91BA3D5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9495" y="303616"/>
              <a:ext cx="1889125" cy="830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Ход исполнения административных процедур</a:t>
              </a:r>
              <a:endParaRPr lang="en-US" altLang="ru-RU" sz="1000" b="1" dirty="0">
                <a:solidFill>
                  <a:srgbClr val="404040"/>
                </a:solidFill>
                <a:latin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C548FDD-CC32-C82E-3AFC-6EE770BDE982}"/>
                </a:ext>
              </a:extLst>
            </p:cNvPr>
            <p:cNvSpPr/>
            <p:nvPr/>
          </p:nvSpPr>
          <p:spPr>
            <a:xfrm>
              <a:off x="4422775" y="352425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71A7A39E-6494-A440-FDD4-F539E6F3FBA2}"/>
                </a:ext>
              </a:extLst>
            </p:cNvPr>
            <p:cNvSpPr/>
            <p:nvPr/>
          </p:nvSpPr>
          <p:spPr>
            <a:xfrm>
              <a:off x="7180263" y="352425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TextBox 17">
              <a:extLst>
                <a:ext uri="{FF2B5EF4-FFF2-40B4-BE49-F238E27FC236}">
                  <a16:creationId xmlns:a16="http://schemas.microsoft.com/office/drawing/2014/main" id="{47DF9C9E-A074-0947-133F-462813C469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1748" y="1322492"/>
              <a:ext cx="1889126" cy="379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 smtClean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Оплата </a:t>
              </a:r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налогов </a:t>
              </a:r>
              <a:endParaRPr lang="en-US" altLang="ru-RU" sz="1000" b="1" dirty="0">
                <a:solidFill>
                  <a:srgbClr val="404040"/>
                </a:solidFill>
                <a:latin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3" name="TextBox 19">
              <a:extLst>
                <a:ext uri="{FF2B5EF4-FFF2-40B4-BE49-F238E27FC236}">
                  <a16:creationId xmlns:a16="http://schemas.microsoft.com/office/drawing/2014/main" id="{1D3D3712-F213-0E73-CE01-819CA30FED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6064" y="1235074"/>
              <a:ext cx="2049462" cy="830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Сведения о</a:t>
              </a:r>
            </a:p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транспортных средствах</a:t>
              </a:r>
              <a:endParaRPr lang="en-US" altLang="ru-RU" sz="1000" b="1" dirty="0">
                <a:solidFill>
                  <a:srgbClr val="404040"/>
                </a:solidFill>
                <a:latin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4" name="Oval 23">
              <a:extLst>
                <a:ext uri="{FF2B5EF4-FFF2-40B4-BE49-F238E27FC236}">
                  <a16:creationId xmlns:a16="http://schemas.microsoft.com/office/drawing/2014/main" id="{31585603-1884-E6FE-BFDA-1E40C71C8D42}"/>
                </a:ext>
              </a:extLst>
            </p:cNvPr>
            <p:cNvSpPr/>
            <p:nvPr/>
          </p:nvSpPr>
          <p:spPr>
            <a:xfrm>
              <a:off x="4432300" y="1166917"/>
              <a:ext cx="628650" cy="628651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5" name="Group 27">
              <a:extLst>
                <a:ext uri="{FF2B5EF4-FFF2-40B4-BE49-F238E27FC236}">
                  <a16:creationId xmlns:a16="http://schemas.microsoft.com/office/drawing/2014/main" id="{C4ADF74B-AA37-75AD-0763-6484F801E831}"/>
                </a:ext>
              </a:extLst>
            </p:cNvPr>
            <p:cNvGrpSpPr/>
            <p:nvPr/>
          </p:nvGrpSpPr>
          <p:grpSpPr>
            <a:xfrm>
              <a:off x="7337177" y="1319769"/>
              <a:ext cx="342508" cy="299767"/>
              <a:chOff x="2569485" y="4937447"/>
              <a:chExt cx="464344" cy="406400"/>
            </a:xfrm>
            <a:solidFill>
              <a:srgbClr val="007561"/>
            </a:solidFill>
          </p:grpSpPr>
          <p:sp>
            <p:nvSpPr>
              <p:cNvPr id="51" name="AutoShape 103">
                <a:extLst>
                  <a:ext uri="{FF2B5EF4-FFF2-40B4-BE49-F238E27FC236}">
                    <a16:creationId xmlns:a16="http://schemas.microsoft.com/office/drawing/2014/main" id="{C984D78F-E40D-A669-098D-8979685FB7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2510" y="5009678"/>
                <a:ext cx="166688" cy="1095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660" y="0"/>
                    </a:moveTo>
                    <a:cubicBezTo>
                      <a:pt x="9461" y="0"/>
                      <a:pt x="0" y="9233"/>
                      <a:pt x="0" y="20160"/>
                    </a:cubicBezTo>
                    <a:cubicBezTo>
                      <a:pt x="0" y="20954"/>
                      <a:pt x="420" y="21600"/>
                      <a:pt x="939" y="21600"/>
                    </a:cubicBezTo>
                    <a:cubicBezTo>
                      <a:pt x="1457" y="21600"/>
                      <a:pt x="1878" y="20954"/>
                      <a:pt x="1878" y="20160"/>
                    </a:cubicBezTo>
                    <a:cubicBezTo>
                      <a:pt x="1878" y="10956"/>
                      <a:pt x="10655" y="2880"/>
                      <a:pt x="20660" y="2880"/>
                    </a:cubicBezTo>
                    <a:cubicBezTo>
                      <a:pt x="21179" y="2880"/>
                      <a:pt x="21600" y="2234"/>
                      <a:pt x="21600" y="1440"/>
                    </a:cubicBezTo>
                    <a:cubicBezTo>
                      <a:pt x="21600" y="645"/>
                      <a:pt x="21179" y="0"/>
                      <a:pt x="20660" y="0"/>
                    </a:cubicBezTo>
                  </a:path>
                </a:pathLst>
              </a:custGeom>
              <a:grpFill/>
              <a:ln>
                <a:solidFill>
                  <a:srgbClr val="53B297"/>
                </a:solidFill>
              </a:ln>
              <a:effectLst/>
            </p:spPr>
            <p:txBody>
              <a:bodyPr lIns="19045" tIns="19045" rIns="19045" bIns="19045" anchor="ctr"/>
              <a:lstStyle/>
              <a:p>
                <a:pPr algn="ctr" defTabSz="228543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  <p:sp>
            <p:nvSpPr>
              <p:cNvPr id="52" name="AutoShape 104">
                <a:extLst>
                  <a:ext uri="{FF2B5EF4-FFF2-40B4-BE49-F238E27FC236}">
                    <a16:creationId xmlns:a16="http://schemas.microsoft.com/office/drawing/2014/main" id="{DE727403-E028-A5C1-3391-0BCE7BD8A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9485" y="4937447"/>
                <a:ext cx="464344" cy="4064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16971"/>
                    </a:moveTo>
                    <a:cubicBezTo>
                      <a:pt x="10181" y="16971"/>
                      <a:pt x="9546" y="16918"/>
                      <a:pt x="8912" y="16811"/>
                    </a:cubicBezTo>
                    <a:cubicBezTo>
                      <a:pt x="8847" y="16800"/>
                      <a:pt x="8781" y="16794"/>
                      <a:pt x="8716" y="16794"/>
                    </a:cubicBezTo>
                    <a:cubicBezTo>
                      <a:pt x="8315" y="16794"/>
                      <a:pt x="7931" y="16999"/>
                      <a:pt x="7673" y="17359"/>
                    </a:cubicBezTo>
                    <a:cubicBezTo>
                      <a:pt x="7384" y="17761"/>
                      <a:pt x="6563" y="18657"/>
                      <a:pt x="5591" y="19318"/>
                    </a:cubicBezTo>
                    <a:cubicBezTo>
                      <a:pt x="5854" y="18628"/>
                      <a:pt x="6060" y="17853"/>
                      <a:pt x="6074" y="17056"/>
                    </a:cubicBezTo>
                    <a:cubicBezTo>
                      <a:pt x="6078" y="17006"/>
                      <a:pt x="6080" y="16956"/>
                      <a:pt x="6080" y="16914"/>
                    </a:cubicBezTo>
                    <a:cubicBezTo>
                      <a:pt x="6080" y="16334"/>
                      <a:pt x="5796" y="15803"/>
                      <a:pt x="5344" y="15540"/>
                    </a:cubicBezTo>
                    <a:cubicBezTo>
                      <a:pt x="2843" y="14080"/>
                      <a:pt x="1349" y="11731"/>
                      <a:pt x="1349" y="9257"/>
                    </a:cubicBezTo>
                    <a:cubicBezTo>
                      <a:pt x="1349" y="5003"/>
                      <a:pt x="5588" y="1542"/>
                      <a:pt x="10800" y="1542"/>
                    </a:cubicBezTo>
                    <a:cubicBezTo>
                      <a:pt x="16011" y="1542"/>
                      <a:pt x="20249" y="5003"/>
                      <a:pt x="20249" y="9257"/>
                    </a:cubicBezTo>
                    <a:cubicBezTo>
                      <a:pt x="20249" y="13510"/>
                      <a:pt x="16011" y="16971"/>
                      <a:pt x="10800" y="16971"/>
                    </a:cubicBezTo>
                    <a:moveTo>
                      <a:pt x="10800" y="0"/>
                    </a:moveTo>
                    <a:cubicBezTo>
                      <a:pt x="4835" y="0"/>
                      <a:pt x="0" y="4144"/>
                      <a:pt x="0" y="9257"/>
                    </a:cubicBezTo>
                    <a:cubicBezTo>
                      <a:pt x="0" y="12440"/>
                      <a:pt x="1875" y="15248"/>
                      <a:pt x="4730" y="16914"/>
                    </a:cubicBezTo>
                    <a:cubicBezTo>
                      <a:pt x="4730" y="16935"/>
                      <a:pt x="4724" y="16949"/>
                      <a:pt x="4724" y="16971"/>
                    </a:cubicBezTo>
                    <a:cubicBezTo>
                      <a:pt x="4724" y="18354"/>
                      <a:pt x="3821" y="19843"/>
                      <a:pt x="3423" y="20625"/>
                    </a:cubicBezTo>
                    <a:lnTo>
                      <a:pt x="3425" y="20625"/>
                    </a:lnTo>
                    <a:cubicBezTo>
                      <a:pt x="3393" y="20709"/>
                      <a:pt x="3374" y="20802"/>
                      <a:pt x="3374" y="20900"/>
                    </a:cubicBezTo>
                    <a:cubicBezTo>
                      <a:pt x="3374" y="21287"/>
                      <a:pt x="3648" y="21600"/>
                      <a:pt x="3986" y="21600"/>
                    </a:cubicBezTo>
                    <a:cubicBezTo>
                      <a:pt x="4049" y="21600"/>
                      <a:pt x="4161" y="21580"/>
                      <a:pt x="4158" y="21590"/>
                    </a:cubicBezTo>
                    <a:cubicBezTo>
                      <a:pt x="6268" y="21195"/>
                      <a:pt x="8255" y="18979"/>
                      <a:pt x="8716" y="18338"/>
                    </a:cubicBezTo>
                    <a:cubicBezTo>
                      <a:pt x="9391" y="18451"/>
                      <a:pt x="10086" y="18514"/>
                      <a:pt x="10800" y="18514"/>
                    </a:cubicBezTo>
                    <a:cubicBezTo>
                      <a:pt x="16764" y="18514"/>
                      <a:pt x="21600" y="14369"/>
                      <a:pt x="21600" y="9257"/>
                    </a:cubicBezTo>
                    <a:cubicBezTo>
                      <a:pt x="21600" y="414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solidFill>
                  <a:srgbClr val="53B297"/>
                </a:solidFill>
              </a:ln>
              <a:effectLst/>
            </p:spPr>
            <p:txBody>
              <a:bodyPr lIns="19045" tIns="19045" rIns="19045" bIns="19045" anchor="ctr"/>
              <a:lstStyle/>
              <a:p>
                <a:pPr algn="ctr" defTabSz="228543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</p:grpSp>
        <p:sp>
          <p:nvSpPr>
            <p:cNvPr id="16" name="Oval 28">
              <a:extLst>
                <a:ext uri="{FF2B5EF4-FFF2-40B4-BE49-F238E27FC236}">
                  <a16:creationId xmlns:a16="http://schemas.microsoft.com/office/drawing/2014/main" id="{1EC97FD4-3082-69C7-EBB3-08A51DE5B401}"/>
                </a:ext>
              </a:extLst>
            </p:cNvPr>
            <p:cNvSpPr/>
            <p:nvPr/>
          </p:nvSpPr>
          <p:spPr>
            <a:xfrm>
              <a:off x="7188200" y="1158875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TextBox 50">
              <a:extLst>
                <a:ext uri="{FF2B5EF4-FFF2-40B4-BE49-F238E27FC236}">
                  <a16:creationId xmlns:a16="http://schemas.microsoft.com/office/drawing/2014/main" id="{C4076F66-3C23-2B89-1CE6-9109570E38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6064" y="2047875"/>
              <a:ext cx="1889125" cy="599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Запись на личный прием граждан</a:t>
              </a:r>
            </a:p>
          </p:txBody>
        </p:sp>
        <p:sp>
          <p:nvSpPr>
            <p:cNvPr id="18" name="Oval 23">
              <a:extLst>
                <a:ext uri="{FF2B5EF4-FFF2-40B4-BE49-F238E27FC236}">
                  <a16:creationId xmlns:a16="http://schemas.microsoft.com/office/drawing/2014/main" id="{EC15B084-32FE-3D75-F858-083B3A1DFF99}"/>
                </a:ext>
              </a:extLst>
            </p:cNvPr>
            <p:cNvSpPr/>
            <p:nvPr/>
          </p:nvSpPr>
          <p:spPr>
            <a:xfrm>
              <a:off x="7188199" y="2005013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TextBox 57">
              <a:extLst>
                <a:ext uri="{FF2B5EF4-FFF2-40B4-BE49-F238E27FC236}">
                  <a16:creationId xmlns:a16="http://schemas.microsoft.com/office/drawing/2014/main" id="{9EE125E5-0C15-C68B-FE37-0B552338D0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1914" y="1814806"/>
              <a:ext cx="1889125" cy="1292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Информация о договорах на оказание услуг в сфере </a:t>
              </a:r>
              <a:r>
                <a:rPr lang="ru-RU" altLang="ru-RU" sz="1000" b="1" dirty="0" err="1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АгроЭкоТуризма</a:t>
              </a:r>
              <a:endParaRPr lang="ru-RU" altLang="ru-RU" sz="1000" b="1" dirty="0">
                <a:solidFill>
                  <a:srgbClr val="404040"/>
                </a:solidFill>
                <a:latin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88ACF324-A4F7-B5E7-24E0-385364D3E09D}"/>
                </a:ext>
              </a:extLst>
            </p:cNvPr>
            <p:cNvSpPr/>
            <p:nvPr/>
          </p:nvSpPr>
          <p:spPr>
            <a:xfrm>
              <a:off x="4440238" y="2029150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TextBox 63">
              <a:extLst>
                <a:ext uri="{FF2B5EF4-FFF2-40B4-BE49-F238E27FC236}">
                  <a16:creationId xmlns:a16="http://schemas.microsoft.com/office/drawing/2014/main" id="{C26181A4-1C13-298D-E1EE-40EA149DD8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58125" y="3030538"/>
              <a:ext cx="1889125" cy="599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Извещения на уплату налогов</a:t>
              </a:r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35C02D37-BC03-3B1E-F366-EA9F1A1D664E}"/>
                </a:ext>
              </a:extLst>
            </p:cNvPr>
            <p:cNvSpPr/>
            <p:nvPr/>
          </p:nvSpPr>
          <p:spPr>
            <a:xfrm>
              <a:off x="7180263" y="2974975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TextBox 69">
              <a:extLst>
                <a:ext uri="{FF2B5EF4-FFF2-40B4-BE49-F238E27FC236}">
                  <a16:creationId xmlns:a16="http://schemas.microsoft.com/office/drawing/2014/main" id="{1F2CDE1E-5658-614E-0DEE-CB85C23C3A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1750" y="3170878"/>
              <a:ext cx="1889125" cy="369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Обратная связь</a:t>
              </a:r>
            </a:p>
          </p:txBody>
        </p:sp>
        <p:sp>
          <p:nvSpPr>
            <p:cNvPr id="26" name="Oval 23">
              <a:extLst>
                <a:ext uri="{FF2B5EF4-FFF2-40B4-BE49-F238E27FC236}">
                  <a16:creationId xmlns:a16="http://schemas.microsoft.com/office/drawing/2014/main" id="{0243FFBB-DD79-168B-FC6A-21B63E6D32AF}"/>
                </a:ext>
              </a:extLst>
            </p:cNvPr>
            <p:cNvSpPr/>
            <p:nvPr/>
          </p:nvSpPr>
          <p:spPr>
            <a:xfrm>
              <a:off x="4440238" y="3002603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TextBox 75">
              <a:extLst>
                <a:ext uri="{FF2B5EF4-FFF2-40B4-BE49-F238E27FC236}">
                  <a16:creationId xmlns:a16="http://schemas.microsoft.com/office/drawing/2014/main" id="{366BEC3D-D5AF-4E35-0686-19B0AFF30F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7014" y="4048125"/>
              <a:ext cx="1889125" cy="369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Подача жалобы</a:t>
              </a:r>
            </a:p>
          </p:txBody>
        </p:sp>
        <p:sp>
          <p:nvSpPr>
            <p:cNvPr id="28" name="Oval 23">
              <a:extLst>
                <a:ext uri="{FF2B5EF4-FFF2-40B4-BE49-F238E27FC236}">
                  <a16:creationId xmlns:a16="http://schemas.microsoft.com/office/drawing/2014/main" id="{B92F37EE-8C48-0E55-BB74-99E2550CA1DB}"/>
                </a:ext>
              </a:extLst>
            </p:cNvPr>
            <p:cNvSpPr/>
            <p:nvPr/>
          </p:nvSpPr>
          <p:spPr>
            <a:xfrm>
              <a:off x="7180263" y="3867150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9" name="TextBox 80">
              <a:extLst>
                <a:ext uri="{FF2B5EF4-FFF2-40B4-BE49-F238E27FC236}">
                  <a16:creationId xmlns:a16="http://schemas.microsoft.com/office/drawing/2014/main" id="{EF04C71E-A0EE-D50A-5221-C0C5B75C92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4288" y="4037905"/>
              <a:ext cx="1889125" cy="599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Заявки на документы</a:t>
              </a:r>
            </a:p>
          </p:txBody>
        </p:sp>
        <p:sp>
          <p:nvSpPr>
            <p:cNvPr id="30" name="Oval 23">
              <a:extLst>
                <a:ext uri="{FF2B5EF4-FFF2-40B4-BE49-F238E27FC236}">
                  <a16:creationId xmlns:a16="http://schemas.microsoft.com/office/drawing/2014/main" id="{D5AD65AA-6417-91D5-C393-C5E32177D96A}"/>
                </a:ext>
              </a:extLst>
            </p:cNvPr>
            <p:cNvSpPr/>
            <p:nvPr/>
          </p:nvSpPr>
          <p:spPr>
            <a:xfrm>
              <a:off x="4425950" y="3866456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1" name="Freeform 185">
              <a:extLst>
                <a:ext uri="{FF2B5EF4-FFF2-40B4-BE49-F238E27FC236}">
                  <a16:creationId xmlns:a16="http://schemas.microsoft.com/office/drawing/2014/main" id="{D73B3453-0220-BE47-20F5-CDC4A4FB6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7238" y="504825"/>
              <a:ext cx="366712" cy="319088"/>
            </a:xfrm>
            <a:custGeom>
              <a:avLst/>
              <a:gdLst>
                <a:gd name="T0" fmla="*/ 25 w 32"/>
                <a:gd name="T1" fmla="*/ 28 h 28"/>
                <a:gd name="T2" fmla="*/ 28 w 32"/>
                <a:gd name="T3" fmla="*/ 1 h 28"/>
                <a:gd name="T4" fmla="*/ 20 w 32"/>
                <a:gd name="T5" fmla="*/ 2 h 28"/>
                <a:gd name="T6" fmla="*/ 10 w 32"/>
                <a:gd name="T7" fmla="*/ 27 h 28"/>
                <a:gd name="T8" fmla="*/ 17 w 32"/>
                <a:gd name="T9" fmla="*/ 1 h 28"/>
                <a:gd name="T10" fmla="*/ 17 w 32"/>
                <a:gd name="T11" fmla="*/ 28 h 28"/>
                <a:gd name="T12" fmla="*/ 0 w 32"/>
                <a:gd name="T13" fmla="*/ 27 h 28"/>
                <a:gd name="T14" fmla="*/ 7 w 32"/>
                <a:gd name="T15" fmla="*/ 1 h 28"/>
                <a:gd name="T16" fmla="*/ 7 w 32"/>
                <a:gd name="T17" fmla="*/ 28 h 28"/>
                <a:gd name="T18" fmla="*/ 29 w 32"/>
                <a:gd name="T19" fmla="*/ 21 h 28"/>
                <a:gd name="T20" fmla="*/ 27 w 32"/>
                <a:gd name="T21" fmla="*/ 23 h 28"/>
                <a:gd name="T22" fmla="*/ 25 w 32"/>
                <a:gd name="T23" fmla="*/ 21 h 28"/>
                <a:gd name="T24" fmla="*/ 25 w 32"/>
                <a:gd name="T25" fmla="*/ 19 h 28"/>
                <a:gd name="T26" fmla="*/ 29 w 32"/>
                <a:gd name="T27" fmla="*/ 21 h 28"/>
                <a:gd name="T28" fmla="*/ 29 w 32"/>
                <a:gd name="T29" fmla="*/ 23 h 28"/>
                <a:gd name="T30" fmla="*/ 27 w 32"/>
                <a:gd name="T31" fmla="*/ 24 h 28"/>
                <a:gd name="T32" fmla="*/ 25 w 32"/>
                <a:gd name="T33" fmla="*/ 19 h 28"/>
                <a:gd name="T34" fmla="*/ 23 w 32"/>
                <a:gd name="T35" fmla="*/ 6 h 28"/>
                <a:gd name="T36" fmla="*/ 26 w 32"/>
                <a:gd name="T37" fmla="*/ 4 h 28"/>
                <a:gd name="T38" fmla="*/ 27 w 32"/>
                <a:gd name="T39" fmla="*/ 5 h 28"/>
                <a:gd name="T40" fmla="*/ 2 w 32"/>
                <a:gd name="T41" fmla="*/ 22 h 28"/>
                <a:gd name="T42" fmla="*/ 6 w 32"/>
                <a:gd name="T43" fmla="*/ 23 h 28"/>
                <a:gd name="T44" fmla="*/ 4 w 32"/>
                <a:gd name="T45" fmla="*/ 19 h 28"/>
                <a:gd name="T46" fmla="*/ 3 w 32"/>
                <a:gd name="T47" fmla="*/ 20 h 28"/>
                <a:gd name="T48" fmla="*/ 4 w 32"/>
                <a:gd name="T49" fmla="*/ 23 h 28"/>
                <a:gd name="T50" fmla="*/ 5 w 32"/>
                <a:gd name="T51" fmla="*/ 20 h 28"/>
                <a:gd name="T52" fmla="*/ 6 w 32"/>
                <a:gd name="T53" fmla="*/ 6 h 28"/>
                <a:gd name="T54" fmla="*/ 2 w 32"/>
                <a:gd name="T55" fmla="*/ 5 h 28"/>
                <a:gd name="T56" fmla="*/ 2 w 32"/>
                <a:gd name="T57" fmla="*/ 6 h 28"/>
                <a:gd name="T58" fmla="*/ 13 w 32"/>
                <a:gd name="T59" fmla="*/ 22 h 28"/>
                <a:gd name="T60" fmla="*/ 16 w 32"/>
                <a:gd name="T61" fmla="*/ 23 h 28"/>
                <a:gd name="T62" fmla="*/ 14 w 32"/>
                <a:gd name="T63" fmla="*/ 20 h 28"/>
                <a:gd name="T64" fmla="*/ 13 w 32"/>
                <a:gd name="T65" fmla="*/ 23 h 28"/>
                <a:gd name="T66" fmla="*/ 17 w 32"/>
                <a:gd name="T67" fmla="*/ 22 h 28"/>
                <a:gd name="T68" fmla="*/ 13 w 32"/>
                <a:gd name="T69" fmla="*/ 20 h 28"/>
                <a:gd name="T70" fmla="*/ 16 w 32"/>
                <a:gd name="T71" fmla="*/ 5 h 28"/>
                <a:gd name="T72" fmla="*/ 12 w 32"/>
                <a:gd name="T73" fmla="*/ 5 h 28"/>
                <a:gd name="T74" fmla="*/ 16 w 32"/>
                <a:gd name="T75" fmla="*/ 6 h 28"/>
                <a:gd name="T76" fmla="*/ 6 w 32"/>
                <a:gd name="T77" fmla="*/ 9 h 28"/>
                <a:gd name="T78" fmla="*/ 2 w 32"/>
                <a:gd name="T79" fmla="*/ 9 h 28"/>
                <a:gd name="T80" fmla="*/ 2 w 32"/>
                <a:gd name="T81" fmla="*/ 10 h 28"/>
                <a:gd name="T82" fmla="*/ 6 w 32"/>
                <a:gd name="T83" fmla="*/ 8 h 28"/>
                <a:gd name="T84" fmla="*/ 2 w 32"/>
                <a:gd name="T85" fmla="*/ 7 h 28"/>
                <a:gd name="T86" fmla="*/ 2 w 32"/>
                <a:gd name="T87" fmla="*/ 8 h 28"/>
                <a:gd name="T88" fmla="*/ 16 w 32"/>
                <a:gd name="T89" fmla="*/ 9 h 28"/>
                <a:gd name="T90" fmla="*/ 12 w 32"/>
                <a:gd name="T91" fmla="*/ 9 h 28"/>
                <a:gd name="T92" fmla="*/ 16 w 32"/>
                <a:gd name="T93" fmla="*/ 10 h 28"/>
                <a:gd name="T94" fmla="*/ 16 w 32"/>
                <a:gd name="T95" fmla="*/ 7 h 28"/>
                <a:gd name="T96" fmla="*/ 12 w 32"/>
                <a:gd name="T97" fmla="*/ 7 h 28"/>
                <a:gd name="T98" fmla="*/ 16 w 32"/>
                <a:gd name="T99" fmla="*/ 8 h 28"/>
                <a:gd name="T100" fmla="*/ 23 w 32"/>
                <a:gd name="T101" fmla="*/ 9 h 28"/>
                <a:gd name="T102" fmla="*/ 27 w 32"/>
                <a:gd name="T103" fmla="*/ 8 h 28"/>
                <a:gd name="T104" fmla="*/ 27 w 32"/>
                <a:gd name="T105" fmla="*/ 9 h 28"/>
                <a:gd name="T106" fmla="*/ 23 w 32"/>
                <a:gd name="T107" fmla="*/ 7 h 28"/>
                <a:gd name="T108" fmla="*/ 27 w 32"/>
                <a:gd name="T109" fmla="*/ 6 h 28"/>
                <a:gd name="T110" fmla="*/ 27 w 32"/>
                <a:gd name="T111" fmla="*/ 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" h="28">
                  <a:moveTo>
                    <a:pt x="20" y="2"/>
                  </a:moveTo>
                  <a:cubicBezTo>
                    <a:pt x="21" y="10"/>
                    <a:pt x="22" y="19"/>
                    <a:pt x="23" y="27"/>
                  </a:cubicBezTo>
                  <a:cubicBezTo>
                    <a:pt x="23" y="28"/>
                    <a:pt x="24" y="28"/>
                    <a:pt x="25" y="28"/>
                  </a:cubicBezTo>
                  <a:cubicBezTo>
                    <a:pt x="27" y="28"/>
                    <a:pt x="29" y="27"/>
                    <a:pt x="31" y="27"/>
                  </a:cubicBezTo>
                  <a:cubicBezTo>
                    <a:pt x="32" y="27"/>
                    <a:pt x="32" y="26"/>
                    <a:pt x="32" y="26"/>
                  </a:cubicBezTo>
                  <a:cubicBezTo>
                    <a:pt x="31" y="18"/>
                    <a:pt x="30" y="9"/>
                    <a:pt x="28" y="1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5" y="0"/>
                    <a:pt x="23" y="1"/>
                    <a:pt x="21" y="1"/>
                  </a:cubicBezTo>
                  <a:cubicBezTo>
                    <a:pt x="20" y="1"/>
                    <a:pt x="20" y="2"/>
                    <a:pt x="20" y="2"/>
                  </a:cubicBezTo>
                  <a:close/>
                  <a:moveTo>
                    <a:pt x="17" y="28"/>
                  </a:moveTo>
                  <a:cubicBezTo>
                    <a:pt x="15" y="28"/>
                    <a:pt x="13" y="28"/>
                    <a:pt x="11" y="28"/>
                  </a:cubicBezTo>
                  <a:cubicBezTo>
                    <a:pt x="11" y="28"/>
                    <a:pt x="10" y="28"/>
                    <a:pt x="10" y="27"/>
                  </a:cubicBezTo>
                  <a:cubicBezTo>
                    <a:pt x="10" y="19"/>
                    <a:pt x="10" y="10"/>
                    <a:pt x="10" y="2"/>
                  </a:cubicBezTo>
                  <a:cubicBezTo>
                    <a:pt x="10" y="1"/>
                    <a:pt x="11" y="1"/>
                    <a:pt x="11" y="1"/>
                  </a:cubicBezTo>
                  <a:cubicBezTo>
                    <a:pt x="13" y="1"/>
                    <a:pt x="15" y="1"/>
                    <a:pt x="17" y="1"/>
                  </a:cubicBezTo>
                  <a:cubicBezTo>
                    <a:pt x="18" y="1"/>
                    <a:pt x="19" y="1"/>
                    <a:pt x="19" y="2"/>
                  </a:cubicBezTo>
                  <a:cubicBezTo>
                    <a:pt x="19" y="10"/>
                    <a:pt x="19" y="19"/>
                    <a:pt x="19" y="27"/>
                  </a:cubicBezTo>
                  <a:cubicBezTo>
                    <a:pt x="19" y="28"/>
                    <a:pt x="18" y="28"/>
                    <a:pt x="17" y="28"/>
                  </a:cubicBezTo>
                  <a:close/>
                  <a:moveTo>
                    <a:pt x="7" y="28"/>
                  </a:moveTo>
                  <a:cubicBezTo>
                    <a:pt x="5" y="28"/>
                    <a:pt x="3" y="28"/>
                    <a:pt x="1" y="28"/>
                  </a:cubicBezTo>
                  <a:cubicBezTo>
                    <a:pt x="1" y="28"/>
                    <a:pt x="0" y="28"/>
                    <a:pt x="0" y="27"/>
                  </a:cubicBezTo>
                  <a:cubicBezTo>
                    <a:pt x="0" y="19"/>
                    <a:pt x="0" y="10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3" y="1"/>
                    <a:pt x="5" y="1"/>
                    <a:pt x="7" y="1"/>
                  </a:cubicBezTo>
                  <a:cubicBezTo>
                    <a:pt x="8" y="1"/>
                    <a:pt x="9" y="1"/>
                    <a:pt x="9" y="2"/>
                  </a:cubicBezTo>
                  <a:cubicBezTo>
                    <a:pt x="9" y="10"/>
                    <a:pt x="9" y="19"/>
                    <a:pt x="9" y="27"/>
                  </a:cubicBezTo>
                  <a:cubicBezTo>
                    <a:pt x="9" y="28"/>
                    <a:pt x="8" y="28"/>
                    <a:pt x="7" y="28"/>
                  </a:cubicBezTo>
                  <a:close/>
                  <a:moveTo>
                    <a:pt x="27" y="19"/>
                  </a:moveTo>
                  <a:cubicBezTo>
                    <a:pt x="27" y="19"/>
                    <a:pt x="28" y="19"/>
                    <a:pt x="28" y="20"/>
                  </a:cubicBezTo>
                  <a:cubicBezTo>
                    <a:pt x="28" y="20"/>
                    <a:pt x="29" y="20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2"/>
                    <a:pt x="28" y="22"/>
                  </a:cubicBezTo>
                  <a:cubicBezTo>
                    <a:pt x="28" y="22"/>
                    <a:pt x="28" y="23"/>
                    <a:pt x="27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3"/>
                    <a:pt x="26" y="23"/>
                    <a:pt x="26" y="22"/>
                  </a:cubicBezTo>
                  <a:cubicBezTo>
                    <a:pt x="26" y="22"/>
                    <a:pt x="25" y="22"/>
                    <a:pt x="25" y="21"/>
                  </a:cubicBezTo>
                  <a:cubicBezTo>
                    <a:pt x="25" y="21"/>
                    <a:pt x="25" y="20"/>
                    <a:pt x="26" y="20"/>
                  </a:cubicBezTo>
                  <a:cubicBezTo>
                    <a:pt x="26" y="20"/>
                    <a:pt x="26" y="19"/>
                    <a:pt x="27" y="19"/>
                  </a:cubicBezTo>
                  <a:close/>
                  <a:moveTo>
                    <a:pt x="25" y="19"/>
                  </a:moveTo>
                  <a:cubicBezTo>
                    <a:pt x="25" y="19"/>
                    <a:pt x="26" y="19"/>
                    <a:pt x="27" y="18"/>
                  </a:cubicBezTo>
                  <a:cubicBezTo>
                    <a:pt x="27" y="18"/>
                    <a:pt x="28" y="19"/>
                    <a:pt x="28" y="19"/>
                  </a:cubicBezTo>
                  <a:cubicBezTo>
                    <a:pt x="29" y="19"/>
                    <a:pt x="29" y="20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30" y="21"/>
                    <a:pt x="29" y="22"/>
                    <a:pt x="29" y="23"/>
                  </a:cubicBezTo>
                  <a:cubicBezTo>
                    <a:pt x="29" y="23"/>
                    <a:pt x="28" y="23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6" y="23"/>
                    <a:pt x="25" y="23"/>
                  </a:cubicBezTo>
                  <a:cubicBezTo>
                    <a:pt x="25" y="23"/>
                    <a:pt x="24" y="22"/>
                    <a:pt x="24" y="21"/>
                  </a:cubicBezTo>
                  <a:cubicBezTo>
                    <a:pt x="24" y="21"/>
                    <a:pt x="24" y="20"/>
                    <a:pt x="25" y="19"/>
                  </a:cubicBezTo>
                  <a:close/>
                  <a:moveTo>
                    <a:pt x="27" y="5"/>
                  </a:move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7" y="4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lose/>
                  <a:moveTo>
                    <a:pt x="4" y="19"/>
                  </a:moveTo>
                  <a:cubicBezTo>
                    <a:pt x="4" y="19"/>
                    <a:pt x="3" y="19"/>
                    <a:pt x="2" y="20"/>
                  </a:cubicBezTo>
                  <a:cubicBezTo>
                    <a:pt x="2" y="20"/>
                    <a:pt x="2" y="21"/>
                    <a:pt x="2" y="22"/>
                  </a:cubicBezTo>
                  <a:cubicBezTo>
                    <a:pt x="2" y="22"/>
                    <a:pt x="2" y="23"/>
                    <a:pt x="2" y="23"/>
                  </a:cubicBezTo>
                  <a:cubicBezTo>
                    <a:pt x="3" y="24"/>
                    <a:pt x="4" y="24"/>
                    <a:pt x="4" y="24"/>
                  </a:cubicBezTo>
                  <a:cubicBezTo>
                    <a:pt x="5" y="24"/>
                    <a:pt x="6" y="24"/>
                    <a:pt x="6" y="23"/>
                  </a:cubicBezTo>
                  <a:cubicBezTo>
                    <a:pt x="7" y="23"/>
                    <a:pt x="7" y="22"/>
                    <a:pt x="7" y="22"/>
                  </a:cubicBezTo>
                  <a:cubicBezTo>
                    <a:pt x="7" y="21"/>
                    <a:pt x="7" y="20"/>
                    <a:pt x="6" y="20"/>
                  </a:cubicBezTo>
                  <a:cubicBezTo>
                    <a:pt x="6" y="19"/>
                    <a:pt x="5" y="19"/>
                    <a:pt x="4" y="19"/>
                  </a:cubicBezTo>
                  <a:close/>
                  <a:moveTo>
                    <a:pt x="5" y="20"/>
                  </a:moveTo>
                  <a:cubicBezTo>
                    <a:pt x="5" y="20"/>
                    <a:pt x="5" y="20"/>
                    <a:pt x="4" y="20"/>
                  </a:cubicBezTo>
                  <a:cubicBezTo>
                    <a:pt x="4" y="20"/>
                    <a:pt x="3" y="20"/>
                    <a:pt x="3" y="20"/>
                  </a:cubicBezTo>
                  <a:cubicBezTo>
                    <a:pt x="3" y="21"/>
                    <a:pt x="3" y="21"/>
                    <a:pt x="3" y="22"/>
                  </a:cubicBezTo>
                  <a:cubicBezTo>
                    <a:pt x="3" y="22"/>
                    <a:pt x="3" y="22"/>
                    <a:pt x="3" y="23"/>
                  </a:cubicBezTo>
                  <a:cubicBezTo>
                    <a:pt x="3" y="23"/>
                    <a:pt x="4" y="23"/>
                    <a:pt x="4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1"/>
                    <a:pt x="6" y="21"/>
                    <a:pt x="5" y="20"/>
                  </a:cubicBezTo>
                  <a:close/>
                  <a:moveTo>
                    <a:pt x="2" y="6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lose/>
                  <a:moveTo>
                    <a:pt x="14" y="20"/>
                  </a:moveTo>
                  <a:cubicBezTo>
                    <a:pt x="14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2"/>
                  </a:cubicBezTo>
                  <a:cubicBezTo>
                    <a:pt x="13" y="22"/>
                    <a:pt x="13" y="22"/>
                    <a:pt x="13" y="23"/>
                  </a:cubicBezTo>
                  <a:cubicBezTo>
                    <a:pt x="13" y="23"/>
                    <a:pt x="14" y="23"/>
                    <a:pt x="14" y="23"/>
                  </a:cubicBezTo>
                  <a:cubicBezTo>
                    <a:pt x="15" y="23"/>
                    <a:pt x="15" y="23"/>
                    <a:pt x="16" y="23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1"/>
                    <a:pt x="16" y="21"/>
                    <a:pt x="16" y="20"/>
                  </a:cubicBezTo>
                  <a:cubicBezTo>
                    <a:pt x="15" y="20"/>
                    <a:pt x="15" y="20"/>
                    <a:pt x="14" y="20"/>
                  </a:cubicBezTo>
                  <a:close/>
                  <a:moveTo>
                    <a:pt x="13" y="20"/>
                  </a:moveTo>
                  <a:cubicBezTo>
                    <a:pt x="12" y="20"/>
                    <a:pt x="12" y="21"/>
                    <a:pt x="12" y="22"/>
                  </a:cubicBezTo>
                  <a:cubicBezTo>
                    <a:pt x="12" y="22"/>
                    <a:pt x="12" y="23"/>
                    <a:pt x="13" y="23"/>
                  </a:cubicBezTo>
                  <a:cubicBezTo>
                    <a:pt x="13" y="24"/>
                    <a:pt x="14" y="24"/>
                    <a:pt x="14" y="24"/>
                  </a:cubicBezTo>
                  <a:cubicBezTo>
                    <a:pt x="15" y="24"/>
                    <a:pt x="16" y="24"/>
                    <a:pt x="16" y="23"/>
                  </a:cubicBezTo>
                  <a:cubicBezTo>
                    <a:pt x="17" y="23"/>
                    <a:pt x="17" y="22"/>
                    <a:pt x="17" y="22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19"/>
                    <a:pt x="15" y="19"/>
                    <a:pt x="14" y="19"/>
                  </a:cubicBezTo>
                  <a:cubicBezTo>
                    <a:pt x="14" y="19"/>
                    <a:pt x="13" y="19"/>
                    <a:pt x="13" y="20"/>
                  </a:cubicBezTo>
                  <a:close/>
                  <a:moveTo>
                    <a:pt x="16" y="6"/>
                  </a:moveTo>
                  <a:cubicBezTo>
                    <a:pt x="16" y="6"/>
                    <a:pt x="16" y="6"/>
                    <a:pt x="16" y="6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6"/>
                    <a:pt x="13" y="6"/>
                  </a:cubicBezTo>
                  <a:cubicBezTo>
                    <a:pt x="16" y="6"/>
                    <a:pt x="16" y="6"/>
                    <a:pt x="16" y="6"/>
                  </a:cubicBezTo>
                  <a:close/>
                  <a:moveTo>
                    <a:pt x="2" y="10"/>
                  </a:move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lose/>
                  <a:moveTo>
                    <a:pt x="2" y="8"/>
                  </a:move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lose/>
                  <a:moveTo>
                    <a:pt x="16" y="10"/>
                  </a:moveTo>
                  <a:cubicBezTo>
                    <a:pt x="16" y="10"/>
                    <a:pt x="16" y="10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10"/>
                    <a:pt x="12" y="10"/>
                    <a:pt x="13" y="10"/>
                  </a:cubicBezTo>
                  <a:cubicBezTo>
                    <a:pt x="16" y="10"/>
                    <a:pt x="16" y="10"/>
                    <a:pt x="16" y="10"/>
                  </a:cubicBezTo>
                  <a:close/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3" y="8"/>
                  </a:cubicBezTo>
                  <a:cubicBezTo>
                    <a:pt x="16" y="8"/>
                    <a:pt x="16" y="8"/>
                    <a:pt x="16" y="8"/>
                  </a:cubicBezTo>
                  <a:close/>
                  <a:moveTo>
                    <a:pt x="27" y="9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10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3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lose/>
                  <a:moveTo>
                    <a:pt x="27" y="7"/>
                  </a:move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32" name="Freeform 236">
              <a:extLst>
                <a:ext uri="{FF2B5EF4-FFF2-40B4-BE49-F238E27FC236}">
                  <a16:creationId xmlns:a16="http://schemas.microsoft.com/office/drawing/2014/main" id="{B6BFE901-1616-C25B-C47B-BE726693A7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7875" y="1306618"/>
              <a:ext cx="327025" cy="319088"/>
            </a:xfrm>
            <a:custGeom>
              <a:avLst/>
              <a:gdLst>
                <a:gd name="T0" fmla="*/ 20 w 29"/>
                <a:gd name="T1" fmla="*/ 21 h 28"/>
                <a:gd name="T2" fmla="*/ 27 w 29"/>
                <a:gd name="T3" fmla="*/ 15 h 28"/>
                <a:gd name="T4" fmla="*/ 29 w 29"/>
                <a:gd name="T5" fmla="*/ 15 h 28"/>
                <a:gd name="T6" fmla="*/ 29 w 29"/>
                <a:gd name="T7" fmla="*/ 15 h 28"/>
                <a:gd name="T8" fmla="*/ 29 w 29"/>
                <a:gd name="T9" fmla="*/ 20 h 28"/>
                <a:gd name="T10" fmla="*/ 26 w 29"/>
                <a:gd name="T11" fmla="*/ 21 h 28"/>
                <a:gd name="T12" fmla="*/ 27 w 29"/>
                <a:gd name="T13" fmla="*/ 7 h 28"/>
                <a:gd name="T14" fmla="*/ 24 w 29"/>
                <a:gd name="T15" fmla="*/ 4 h 28"/>
                <a:gd name="T16" fmla="*/ 16 w 29"/>
                <a:gd name="T17" fmla="*/ 4 h 28"/>
                <a:gd name="T18" fmla="*/ 10 w 29"/>
                <a:gd name="T19" fmla="*/ 1 h 28"/>
                <a:gd name="T20" fmla="*/ 3 w 29"/>
                <a:gd name="T21" fmla="*/ 6 h 28"/>
                <a:gd name="T22" fmla="*/ 0 w 29"/>
                <a:gd name="T23" fmla="*/ 11 h 28"/>
                <a:gd name="T24" fmla="*/ 2 w 29"/>
                <a:gd name="T25" fmla="*/ 28 h 28"/>
                <a:gd name="T26" fmla="*/ 28 w 29"/>
                <a:gd name="T27" fmla="*/ 26 h 28"/>
                <a:gd name="T28" fmla="*/ 20 w 29"/>
                <a:gd name="T29" fmla="*/ 21 h 28"/>
                <a:gd name="T30" fmla="*/ 28 w 29"/>
                <a:gd name="T31" fmla="*/ 15 h 28"/>
                <a:gd name="T32" fmla="*/ 25 w 29"/>
                <a:gd name="T33" fmla="*/ 8 h 28"/>
                <a:gd name="T34" fmla="*/ 2 w 29"/>
                <a:gd name="T35" fmla="*/ 8 h 28"/>
                <a:gd name="T36" fmla="*/ 2 w 29"/>
                <a:gd name="T37" fmla="*/ 7 h 28"/>
                <a:gd name="T38" fmla="*/ 2 w 29"/>
                <a:gd name="T39" fmla="*/ 8 h 28"/>
                <a:gd name="T40" fmla="*/ 6 w 29"/>
                <a:gd name="T41" fmla="*/ 8 h 28"/>
                <a:gd name="T42" fmla="*/ 22 w 29"/>
                <a:gd name="T43" fmla="*/ 5 h 28"/>
                <a:gd name="T44" fmla="*/ 24 w 29"/>
                <a:gd name="T45" fmla="*/ 8 h 28"/>
                <a:gd name="T46" fmla="*/ 25 w 29"/>
                <a:gd name="T47" fmla="*/ 7 h 28"/>
                <a:gd name="T48" fmla="*/ 28 w 29"/>
                <a:gd name="T49" fmla="*/ 10 h 28"/>
                <a:gd name="T50" fmla="*/ 29 w 29"/>
                <a:gd name="T51" fmla="*/ 14 h 28"/>
                <a:gd name="T52" fmla="*/ 6 w 29"/>
                <a:gd name="T53" fmla="*/ 7 h 28"/>
                <a:gd name="T54" fmla="*/ 13 w 29"/>
                <a:gd name="T55" fmla="*/ 3 h 28"/>
                <a:gd name="T56" fmla="*/ 11 w 29"/>
                <a:gd name="T57" fmla="*/ 6 h 28"/>
                <a:gd name="T58" fmla="*/ 13 w 29"/>
                <a:gd name="T59" fmla="*/ 4 h 28"/>
                <a:gd name="T60" fmla="*/ 12 w 29"/>
                <a:gd name="T61" fmla="*/ 4 h 28"/>
                <a:gd name="T62" fmla="*/ 9 w 29"/>
                <a:gd name="T63" fmla="*/ 7 h 28"/>
                <a:gd name="T64" fmla="*/ 18 w 29"/>
                <a:gd name="T65" fmla="*/ 7 h 28"/>
                <a:gd name="T66" fmla="*/ 22 w 29"/>
                <a:gd name="T67" fmla="*/ 6 h 28"/>
                <a:gd name="T68" fmla="*/ 22 w 29"/>
                <a:gd name="T69" fmla="*/ 7 h 28"/>
                <a:gd name="T70" fmla="*/ 18 w 29"/>
                <a:gd name="T71" fmla="*/ 8 h 28"/>
                <a:gd name="T72" fmla="*/ 18 w 29"/>
                <a:gd name="T73" fmla="*/ 7 h 28"/>
                <a:gd name="T74" fmla="*/ 28 w 29"/>
                <a:gd name="T75" fmla="*/ 21 h 28"/>
                <a:gd name="T76" fmla="*/ 29 w 29"/>
                <a:gd name="T77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28">
                  <a:moveTo>
                    <a:pt x="26" y="21"/>
                  </a:move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19" y="15"/>
                    <a:pt x="20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5"/>
                    <a:pt x="27" y="15"/>
                    <a:pt x="28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20"/>
                    <a:pt x="29" y="2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7" y="20"/>
                    <a:pt x="27" y="21"/>
                    <a:pt x="26" y="21"/>
                  </a:cubicBezTo>
                  <a:close/>
                  <a:moveTo>
                    <a:pt x="29" y="9"/>
                  </a:moveTo>
                  <a:cubicBezTo>
                    <a:pt x="29" y="8"/>
                    <a:pt x="28" y="7"/>
                    <a:pt x="27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3"/>
                    <a:pt x="22" y="2"/>
                    <a:pt x="21" y="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1" y="0"/>
                    <a:pt x="10" y="1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7"/>
                    <a:pt x="0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5"/>
                    <a:pt x="0" y="19"/>
                    <a:pt x="0" y="26"/>
                  </a:cubicBezTo>
                  <a:cubicBezTo>
                    <a:pt x="0" y="27"/>
                    <a:pt x="1" y="28"/>
                    <a:pt x="2" y="28"/>
                  </a:cubicBezTo>
                  <a:cubicBezTo>
                    <a:pt x="8" y="28"/>
                    <a:pt x="20" y="28"/>
                    <a:pt x="25" y="28"/>
                  </a:cubicBezTo>
                  <a:cubicBezTo>
                    <a:pt x="27" y="28"/>
                    <a:pt x="28" y="27"/>
                    <a:pt x="28" y="26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7" y="21"/>
                    <a:pt x="17" y="15"/>
                    <a:pt x="20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9"/>
                    <a:pt x="27" y="8"/>
                    <a:pt x="25" y="8"/>
                  </a:cubicBezTo>
                  <a:cubicBezTo>
                    <a:pt x="18" y="8"/>
                    <a:pt x="10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3" y="5"/>
                    <a:pt x="23" y="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7" y="7"/>
                    <a:pt x="28" y="8"/>
                    <a:pt x="28" y="10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9"/>
                    <a:pt x="29" y="9"/>
                    <a:pt x="29" y="9"/>
                  </a:cubicBezTo>
                  <a:close/>
                  <a:moveTo>
                    <a:pt x="6" y="7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3" y="3"/>
                    <a:pt x="13" y="3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7"/>
                  </a:cubicBezTo>
                  <a:cubicBezTo>
                    <a:pt x="6" y="7"/>
                    <a:pt x="6" y="7"/>
                    <a:pt x="6" y="7"/>
                  </a:cubicBezTo>
                  <a:close/>
                  <a:moveTo>
                    <a:pt x="18" y="7"/>
                  </a:move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7"/>
                    <a:pt x="22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lose/>
                  <a:moveTo>
                    <a:pt x="29" y="21"/>
                  </a:moveTo>
                  <a:cubicBezTo>
                    <a:pt x="28" y="21"/>
                    <a:pt x="28" y="21"/>
                    <a:pt x="28" y="21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9" y="26"/>
                    <a:pt x="29" y="25"/>
                    <a:pt x="29" y="25"/>
                  </a:cubicBezTo>
                  <a:lnTo>
                    <a:pt x="29" y="21"/>
                  </a:ln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33" name="Freeform 204">
              <a:extLst>
                <a:ext uri="{FF2B5EF4-FFF2-40B4-BE49-F238E27FC236}">
                  <a16:creationId xmlns:a16="http://schemas.microsoft.com/office/drawing/2014/main" id="{4B3A8F9A-7DAE-D6DE-999E-805DCE56CD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6925" y="2149800"/>
              <a:ext cx="304800" cy="355601"/>
            </a:xfrm>
            <a:custGeom>
              <a:avLst/>
              <a:gdLst>
                <a:gd name="T0" fmla="*/ 5 w 21"/>
                <a:gd name="T1" fmla="*/ 3 h 25"/>
                <a:gd name="T2" fmla="*/ 5 w 21"/>
                <a:gd name="T3" fmla="*/ 3 h 25"/>
                <a:gd name="T4" fmla="*/ 6 w 21"/>
                <a:gd name="T5" fmla="*/ 5 h 25"/>
                <a:gd name="T6" fmla="*/ 6 w 21"/>
                <a:gd name="T7" fmla="*/ 6 h 25"/>
                <a:gd name="T8" fmla="*/ 8 w 21"/>
                <a:gd name="T9" fmla="*/ 8 h 25"/>
                <a:gd name="T10" fmla="*/ 6 w 21"/>
                <a:gd name="T11" fmla="*/ 14 h 25"/>
                <a:gd name="T12" fmla="*/ 2 w 21"/>
                <a:gd name="T13" fmla="*/ 21 h 25"/>
                <a:gd name="T14" fmla="*/ 2 w 21"/>
                <a:gd name="T15" fmla="*/ 21 h 25"/>
                <a:gd name="T16" fmla="*/ 3 w 21"/>
                <a:gd name="T17" fmla="*/ 21 h 25"/>
                <a:gd name="T18" fmla="*/ 19 w 21"/>
                <a:gd name="T19" fmla="*/ 21 h 25"/>
                <a:gd name="T20" fmla="*/ 19 w 21"/>
                <a:gd name="T21" fmla="*/ 21 h 25"/>
                <a:gd name="T22" fmla="*/ 19 w 21"/>
                <a:gd name="T23" fmla="*/ 21 h 25"/>
                <a:gd name="T24" fmla="*/ 15 w 21"/>
                <a:gd name="T25" fmla="*/ 14 h 25"/>
                <a:gd name="T26" fmla="*/ 13 w 21"/>
                <a:gd name="T27" fmla="*/ 8 h 25"/>
                <a:gd name="T28" fmla="*/ 15 w 21"/>
                <a:gd name="T29" fmla="*/ 6 h 25"/>
                <a:gd name="T30" fmla="*/ 16 w 21"/>
                <a:gd name="T31" fmla="*/ 5 h 25"/>
                <a:gd name="T32" fmla="*/ 16 w 21"/>
                <a:gd name="T33" fmla="*/ 3 h 25"/>
                <a:gd name="T34" fmla="*/ 16 w 21"/>
                <a:gd name="T35" fmla="*/ 3 h 25"/>
                <a:gd name="T36" fmla="*/ 5 w 21"/>
                <a:gd name="T37" fmla="*/ 3 h 25"/>
                <a:gd name="T38" fmla="*/ 3 w 21"/>
                <a:gd name="T39" fmla="*/ 22 h 25"/>
                <a:gd name="T40" fmla="*/ 19 w 21"/>
                <a:gd name="T41" fmla="*/ 22 h 25"/>
                <a:gd name="T42" fmla="*/ 19 w 21"/>
                <a:gd name="T43" fmla="*/ 25 h 25"/>
                <a:gd name="T44" fmla="*/ 2 w 21"/>
                <a:gd name="T45" fmla="*/ 25 h 25"/>
                <a:gd name="T46" fmla="*/ 3 w 21"/>
                <a:gd name="T47" fmla="*/ 22 h 25"/>
                <a:gd name="T48" fmla="*/ 9 w 21"/>
                <a:gd name="T49" fmla="*/ 16 h 25"/>
                <a:gd name="T50" fmla="*/ 13 w 21"/>
                <a:gd name="T51" fmla="*/ 18 h 25"/>
                <a:gd name="T52" fmla="*/ 5 w 21"/>
                <a:gd name="T53" fmla="*/ 18 h 25"/>
                <a:gd name="T54" fmla="*/ 9 w 21"/>
                <a:gd name="T55" fmla="*/ 16 h 25"/>
                <a:gd name="T56" fmla="*/ 9 w 21"/>
                <a:gd name="T57" fmla="*/ 2 h 25"/>
                <a:gd name="T58" fmla="*/ 11 w 21"/>
                <a:gd name="T59" fmla="*/ 3 h 25"/>
                <a:gd name="T60" fmla="*/ 6 w 21"/>
                <a:gd name="T61" fmla="*/ 3 h 25"/>
                <a:gd name="T62" fmla="*/ 9 w 21"/>
                <a:gd name="T63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" h="25">
                  <a:moveTo>
                    <a:pt x="5" y="3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5"/>
                    <a:pt x="6" y="5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7" y="6"/>
                    <a:pt x="8" y="7"/>
                    <a:pt x="8" y="8"/>
                  </a:cubicBezTo>
                  <a:cubicBezTo>
                    <a:pt x="8" y="10"/>
                    <a:pt x="8" y="14"/>
                    <a:pt x="6" y="14"/>
                  </a:cubicBezTo>
                  <a:cubicBezTo>
                    <a:pt x="4" y="15"/>
                    <a:pt x="2" y="18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3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18"/>
                    <a:pt x="18" y="15"/>
                    <a:pt x="15" y="14"/>
                  </a:cubicBezTo>
                  <a:cubicBezTo>
                    <a:pt x="14" y="14"/>
                    <a:pt x="14" y="10"/>
                    <a:pt x="13" y="8"/>
                  </a:cubicBezTo>
                  <a:cubicBezTo>
                    <a:pt x="13" y="7"/>
                    <a:pt x="14" y="6"/>
                    <a:pt x="15" y="6"/>
                  </a:cubicBezTo>
                  <a:cubicBezTo>
                    <a:pt x="15" y="6"/>
                    <a:pt x="15" y="5"/>
                    <a:pt x="16" y="5"/>
                  </a:cubicBezTo>
                  <a:cubicBezTo>
                    <a:pt x="16" y="5"/>
                    <a:pt x="16" y="4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0"/>
                    <a:pt x="5" y="0"/>
                    <a:pt x="5" y="3"/>
                  </a:cubicBezTo>
                  <a:close/>
                  <a:moveTo>
                    <a:pt x="3" y="22"/>
                  </a:moveTo>
                  <a:cubicBezTo>
                    <a:pt x="19" y="22"/>
                    <a:pt x="19" y="22"/>
                    <a:pt x="19" y="22"/>
                  </a:cubicBezTo>
                  <a:cubicBezTo>
                    <a:pt x="21" y="22"/>
                    <a:pt x="21" y="25"/>
                    <a:pt x="19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5"/>
                    <a:pt x="0" y="22"/>
                    <a:pt x="3" y="22"/>
                  </a:cubicBezTo>
                  <a:close/>
                  <a:moveTo>
                    <a:pt x="9" y="16"/>
                  </a:moveTo>
                  <a:cubicBezTo>
                    <a:pt x="14" y="16"/>
                    <a:pt x="14" y="18"/>
                    <a:pt x="13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8"/>
                    <a:pt x="4" y="16"/>
                    <a:pt x="9" y="16"/>
                  </a:cubicBezTo>
                  <a:close/>
                  <a:moveTo>
                    <a:pt x="9" y="2"/>
                  </a:moveTo>
                  <a:cubicBezTo>
                    <a:pt x="11" y="1"/>
                    <a:pt x="12" y="2"/>
                    <a:pt x="11" y="3"/>
                  </a:cubicBezTo>
                  <a:cubicBezTo>
                    <a:pt x="11" y="4"/>
                    <a:pt x="6" y="4"/>
                    <a:pt x="6" y="3"/>
                  </a:cubicBezTo>
                  <a:cubicBezTo>
                    <a:pt x="6" y="2"/>
                    <a:pt x="8" y="2"/>
                    <a:pt x="9" y="2"/>
                  </a:cubicBez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34" name="Freeform 186">
              <a:extLst>
                <a:ext uri="{FF2B5EF4-FFF2-40B4-BE49-F238E27FC236}">
                  <a16:creationId xmlns:a16="http://schemas.microsoft.com/office/drawing/2014/main" id="{4346C5AE-7F2F-5016-5D49-F446B6DDC9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8700" y="3159125"/>
              <a:ext cx="247650" cy="288925"/>
            </a:xfrm>
            <a:custGeom>
              <a:avLst/>
              <a:gdLst>
                <a:gd name="T0" fmla="*/ 8 w 26"/>
                <a:gd name="T1" fmla="*/ 6 h 30"/>
                <a:gd name="T2" fmla="*/ 6 w 26"/>
                <a:gd name="T3" fmla="*/ 4 h 30"/>
                <a:gd name="T4" fmla="*/ 22 w 26"/>
                <a:gd name="T5" fmla="*/ 22 h 30"/>
                <a:gd name="T6" fmla="*/ 21 w 26"/>
                <a:gd name="T7" fmla="*/ 24 h 30"/>
                <a:gd name="T8" fmla="*/ 19 w 26"/>
                <a:gd name="T9" fmla="*/ 25 h 30"/>
                <a:gd name="T10" fmla="*/ 16 w 26"/>
                <a:gd name="T11" fmla="*/ 24 h 30"/>
                <a:gd name="T12" fmla="*/ 13 w 26"/>
                <a:gd name="T13" fmla="*/ 24 h 30"/>
                <a:gd name="T14" fmla="*/ 10 w 26"/>
                <a:gd name="T15" fmla="*/ 24 h 30"/>
                <a:gd name="T16" fmla="*/ 7 w 26"/>
                <a:gd name="T17" fmla="*/ 24 h 30"/>
                <a:gd name="T18" fmla="*/ 4 w 26"/>
                <a:gd name="T19" fmla="*/ 25 h 30"/>
                <a:gd name="T20" fmla="*/ 24 w 26"/>
                <a:gd name="T21" fmla="*/ 1 h 30"/>
                <a:gd name="T22" fmla="*/ 2 w 26"/>
                <a:gd name="T23" fmla="*/ 25 h 30"/>
                <a:gd name="T24" fmla="*/ 5 w 26"/>
                <a:gd name="T25" fmla="*/ 27 h 30"/>
                <a:gd name="T26" fmla="*/ 8 w 26"/>
                <a:gd name="T27" fmla="*/ 27 h 30"/>
                <a:gd name="T28" fmla="*/ 10 w 26"/>
                <a:gd name="T29" fmla="*/ 26 h 30"/>
                <a:gd name="T30" fmla="*/ 10 w 26"/>
                <a:gd name="T31" fmla="*/ 27 h 30"/>
                <a:gd name="T32" fmla="*/ 8 w 26"/>
                <a:gd name="T33" fmla="*/ 28 h 30"/>
                <a:gd name="T34" fmla="*/ 6 w 26"/>
                <a:gd name="T35" fmla="*/ 27 h 30"/>
                <a:gd name="T36" fmla="*/ 3 w 26"/>
                <a:gd name="T37" fmla="*/ 27 h 30"/>
                <a:gd name="T38" fmla="*/ 2 w 26"/>
                <a:gd name="T39" fmla="*/ 1 h 30"/>
                <a:gd name="T40" fmla="*/ 2 w 26"/>
                <a:gd name="T41" fmla="*/ 2 h 30"/>
                <a:gd name="T42" fmla="*/ 13 w 26"/>
                <a:gd name="T43" fmla="*/ 27 h 30"/>
                <a:gd name="T44" fmla="*/ 13 w 26"/>
                <a:gd name="T45" fmla="*/ 27 h 30"/>
                <a:gd name="T46" fmla="*/ 18 w 26"/>
                <a:gd name="T47" fmla="*/ 27 h 30"/>
                <a:gd name="T48" fmla="*/ 20 w 26"/>
                <a:gd name="T49" fmla="*/ 28 h 30"/>
                <a:gd name="T50" fmla="*/ 0 w 26"/>
                <a:gd name="T51" fmla="*/ 2 h 30"/>
                <a:gd name="T52" fmla="*/ 25 w 26"/>
                <a:gd name="T53" fmla="*/ 0 h 30"/>
                <a:gd name="T54" fmla="*/ 26 w 26"/>
                <a:gd name="T55" fmla="*/ 24 h 30"/>
                <a:gd name="T56" fmla="*/ 22 w 26"/>
                <a:gd name="T57" fmla="*/ 28 h 30"/>
                <a:gd name="T58" fmla="*/ 20 w 26"/>
                <a:gd name="T59" fmla="*/ 29 h 30"/>
                <a:gd name="T60" fmla="*/ 17 w 26"/>
                <a:gd name="T61" fmla="*/ 29 h 30"/>
                <a:gd name="T62" fmla="*/ 14 w 26"/>
                <a:gd name="T63" fmla="*/ 30 h 30"/>
                <a:gd name="T64" fmla="*/ 11 w 26"/>
                <a:gd name="T65" fmla="*/ 29 h 30"/>
                <a:gd name="T66" fmla="*/ 9 w 26"/>
                <a:gd name="T67" fmla="*/ 29 h 30"/>
                <a:gd name="T68" fmla="*/ 7 w 26"/>
                <a:gd name="T69" fmla="*/ 29 h 30"/>
                <a:gd name="T70" fmla="*/ 5 w 26"/>
                <a:gd name="T71" fmla="*/ 29 h 30"/>
                <a:gd name="T72" fmla="*/ 2 w 26"/>
                <a:gd name="T73" fmla="*/ 29 h 30"/>
                <a:gd name="T74" fmla="*/ 0 w 26"/>
                <a:gd name="T75" fmla="*/ 2 h 30"/>
                <a:gd name="T76" fmla="*/ 13 w 26"/>
                <a:gd name="T77" fmla="*/ 14 h 30"/>
                <a:gd name="T78" fmla="*/ 6 w 26"/>
                <a:gd name="T79" fmla="*/ 13 h 30"/>
                <a:gd name="T80" fmla="*/ 10 w 26"/>
                <a:gd name="T81" fmla="*/ 12 h 30"/>
                <a:gd name="T82" fmla="*/ 6 w 26"/>
                <a:gd name="T83" fmla="*/ 13 h 30"/>
                <a:gd name="T84" fmla="*/ 22 w 26"/>
                <a:gd name="T85" fmla="*/ 22 h 30"/>
                <a:gd name="T86" fmla="*/ 6 w 26"/>
                <a:gd name="T87" fmla="*/ 16 h 30"/>
                <a:gd name="T88" fmla="*/ 23 w 26"/>
                <a:gd name="T89" fmla="*/ 17 h 30"/>
                <a:gd name="T90" fmla="*/ 16 w 26"/>
                <a:gd name="T91" fmla="*/ 13 h 30"/>
                <a:gd name="T92" fmla="*/ 23 w 26"/>
                <a:gd name="T93" fmla="*/ 13 h 30"/>
                <a:gd name="T94" fmla="*/ 16 w 26"/>
                <a:gd name="T95" fmla="*/ 9 h 30"/>
                <a:gd name="T96" fmla="*/ 22 w 26"/>
                <a:gd name="T97" fmla="*/ 9 h 30"/>
                <a:gd name="T98" fmla="*/ 10 w 26"/>
                <a:gd name="T99" fmla="*/ 3 h 30"/>
                <a:gd name="T100" fmla="*/ 11 w 26"/>
                <a:gd name="T101" fmla="*/ 5 h 30"/>
                <a:gd name="T102" fmla="*/ 14 w 26"/>
                <a:gd name="T103" fmla="*/ 3 h 30"/>
                <a:gd name="T104" fmla="*/ 17 w 26"/>
                <a:gd name="T105" fmla="*/ 7 h 30"/>
                <a:gd name="T106" fmla="*/ 18 w 26"/>
                <a:gd name="T107" fmla="*/ 6 h 30"/>
                <a:gd name="T108" fmla="*/ 14 w 26"/>
                <a:gd name="T109" fmla="*/ 3 h 30"/>
                <a:gd name="T110" fmla="*/ 21 w 26"/>
                <a:gd name="T111" fmla="*/ 6 h 30"/>
                <a:gd name="T112" fmla="*/ 21 w 26"/>
                <a:gd name="T113" fmla="*/ 7 h 30"/>
                <a:gd name="T114" fmla="*/ 23 w 26"/>
                <a:gd name="T115" fmla="*/ 7 h 30"/>
                <a:gd name="T116" fmla="*/ 22 w 26"/>
                <a:gd name="T117" fmla="*/ 5 h 30"/>
                <a:gd name="T118" fmla="*/ 23 w 26"/>
                <a:gd name="T119" fmla="*/ 4 h 30"/>
                <a:gd name="T120" fmla="*/ 24 w 26"/>
                <a:gd name="T121" fmla="*/ 4 h 30"/>
                <a:gd name="T122" fmla="*/ 20 w 26"/>
                <a:gd name="T123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" h="30">
                  <a:moveTo>
                    <a:pt x="8" y="7"/>
                  </a:moveTo>
                  <a:cubicBezTo>
                    <a:pt x="9" y="7"/>
                    <a:pt x="9" y="7"/>
                    <a:pt x="9" y="7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4"/>
                    <a:pt x="8" y="5"/>
                    <a:pt x="8" y="6"/>
                  </a:cubicBezTo>
                  <a:cubicBezTo>
                    <a:pt x="8" y="5"/>
                    <a:pt x="7" y="4"/>
                    <a:pt x="7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6" y="7"/>
                    <a:pt x="6" y="7"/>
                  </a:cubicBezTo>
                  <a:cubicBezTo>
                    <a:pt x="6" y="6"/>
                    <a:pt x="6" y="5"/>
                    <a:pt x="6" y="4"/>
                  </a:cubicBezTo>
                  <a:cubicBezTo>
                    <a:pt x="7" y="5"/>
                    <a:pt x="7" y="6"/>
                    <a:pt x="8" y="7"/>
                  </a:cubicBezTo>
                  <a:close/>
                  <a:moveTo>
                    <a:pt x="25" y="2"/>
                  </a:moveTo>
                  <a:cubicBezTo>
                    <a:pt x="25" y="22"/>
                    <a:pt x="25" y="22"/>
                    <a:pt x="25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6" y="24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lose/>
                  <a:moveTo>
                    <a:pt x="2" y="25"/>
                  </a:moveTo>
                  <a:cubicBezTo>
                    <a:pt x="2" y="25"/>
                    <a:pt x="2" y="25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6" y="27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5"/>
                    <a:pt x="2" y="25"/>
                    <a:pt x="2" y="25"/>
                  </a:cubicBezTo>
                  <a:close/>
                  <a:moveTo>
                    <a:pt x="13" y="27"/>
                  </a:move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3" y="27"/>
                    <a:pt x="13" y="27"/>
                    <a:pt x="13" y="27"/>
                  </a:cubicBezTo>
                  <a:close/>
                  <a:moveTo>
                    <a:pt x="16" y="27"/>
                  </a:moveTo>
                  <a:cubicBezTo>
                    <a:pt x="16" y="27"/>
                    <a:pt x="16" y="27"/>
                    <a:pt x="16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6" y="27"/>
                    <a:pt x="16" y="27"/>
                    <a:pt x="16" y="27"/>
                  </a:cubicBezTo>
                  <a:close/>
                  <a:moveTo>
                    <a:pt x="19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7"/>
                    <a:pt x="19" y="27"/>
                    <a:pt x="19" y="27"/>
                  </a:cubicBezTo>
                  <a:close/>
                  <a:moveTo>
                    <a:pt x="0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5" y="0"/>
                    <a:pt x="25" y="0"/>
                  </a:cubicBezTo>
                  <a:cubicBezTo>
                    <a:pt x="25" y="0"/>
                    <a:pt x="26" y="0"/>
                    <a:pt x="26" y="0"/>
                  </a:cubicBezTo>
                  <a:cubicBezTo>
                    <a:pt x="26" y="0"/>
                    <a:pt x="26" y="2"/>
                    <a:pt x="26" y="2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10"/>
                    <a:pt x="26" y="16"/>
                    <a:pt x="26" y="22"/>
                  </a:cubicBezTo>
                  <a:cubicBezTo>
                    <a:pt x="26" y="23"/>
                    <a:pt x="26" y="23"/>
                    <a:pt x="26" y="24"/>
                  </a:cubicBezTo>
                  <a:cubicBezTo>
                    <a:pt x="25" y="25"/>
                    <a:pt x="23" y="26"/>
                    <a:pt x="23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2" y="28"/>
                    <a:pt x="22" y="28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1" y="29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0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29"/>
                    <a:pt x="8" y="29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8" y="30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29"/>
                    <a:pt x="5" y="29"/>
                    <a:pt x="5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29"/>
                  </a:cubicBezTo>
                  <a:cubicBezTo>
                    <a:pt x="2" y="29"/>
                    <a:pt x="2" y="29"/>
                    <a:pt x="1" y="29"/>
                  </a:cubicBezTo>
                  <a:cubicBezTo>
                    <a:pt x="1" y="29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"/>
                    <a:pt x="0" y="2"/>
                    <a:pt x="0" y="2"/>
                  </a:cubicBezTo>
                  <a:close/>
                  <a:moveTo>
                    <a:pt x="6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3" y="9"/>
                  </a:cubicBezTo>
                  <a:cubicBezTo>
                    <a:pt x="6" y="9"/>
                    <a:pt x="6" y="9"/>
                    <a:pt x="6" y="9"/>
                  </a:cubicBezTo>
                  <a:close/>
                  <a:moveTo>
                    <a:pt x="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9" y="12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3"/>
                    <a:pt x="6" y="13"/>
                    <a:pt x="6" y="13"/>
                  </a:cubicBezTo>
                  <a:close/>
                  <a:moveTo>
                    <a:pt x="6" y="20"/>
                  </a:moveTo>
                  <a:cubicBezTo>
                    <a:pt x="6" y="20"/>
                    <a:pt x="6" y="20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2"/>
                    <a:pt x="6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3" y="22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0"/>
                    <a:pt x="23" y="20"/>
                    <a:pt x="22" y="20"/>
                  </a:cubicBezTo>
                  <a:cubicBezTo>
                    <a:pt x="6" y="20"/>
                    <a:pt x="6" y="20"/>
                    <a:pt x="6" y="20"/>
                  </a:cubicBezTo>
                  <a:close/>
                  <a:moveTo>
                    <a:pt x="6" y="16"/>
                  </a:moveTo>
                  <a:cubicBezTo>
                    <a:pt x="6" y="16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8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6"/>
                    <a:pt x="22" y="16"/>
                  </a:cubicBezTo>
                  <a:cubicBezTo>
                    <a:pt x="6" y="16"/>
                    <a:pt x="6" y="16"/>
                    <a:pt x="6" y="16"/>
                  </a:cubicBezTo>
                  <a:close/>
                  <a:moveTo>
                    <a:pt x="16" y="12"/>
                  </a:moveTo>
                  <a:cubicBezTo>
                    <a:pt x="16" y="12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4"/>
                    <a:pt x="16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3" y="14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2"/>
                    <a:pt x="22" y="12"/>
                  </a:cubicBezTo>
                  <a:cubicBezTo>
                    <a:pt x="16" y="12"/>
                    <a:pt x="16" y="12"/>
                    <a:pt x="16" y="12"/>
                  </a:cubicBezTo>
                  <a:close/>
                  <a:moveTo>
                    <a:pt x="16" y="9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2" y="9"/>
                  </a:cubicBezTo>
                  <a:cubicBezTo>
                    <a:pt x="16" y="9"/>
                    <a:pt x="16" y="9"/>
                    <a:pt x="16" y="9"/>
                  </a:cubicBezTo>
                  <a:close/>
                  <a:moveTo>
                    <a:pt x="11" y="4"/>
                  </a:move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6"/>
                    <a:pt x="11" y="6"/>
                    <a:pt x="11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lose/>
                  <a:moveTo>
                    <a:pt x="14" y="3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6"/>
                    <a:pt x="16" y="5"/>
                    <a:pt x="17" y="4"/>
                  </a:cubicBezTo>
                  <a:cubicBezTo>
                    <a:pt x="17" y="5"/>
                    <a:pt x="17" y="6"/>
                    <a:pt x="1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4"/>
                    <a:pt x="18" y="5"/>
                    <a:pt x="18" y="6"/>
                  </a:cubicBezTo>
                  <a:cubicBezTo>
                    <a:pt x="18" y="5"/>
                    <a:pt x="17" y="4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4"/>
                    <a:pt x="15" y="5"/>
                    <a:pt x="15" y="6"/>
                  </a:cubicBezTo>
                  <a:cubicBezTo>
                    <a:pt x="15" y="5"/>
                    <a:pt x="15" y="4"/>
                    <a:pt x="14" y="4"/>
                  </a:cubicBezTo>
                  <a:cubicBezTo>
                    <a:pt x="14" y="3"/>
                    <a:pt x="14" y="3"/>
                    <a:pt x="14" y="3"/>
                  </a:cubicBezTo>
                  <a:close/>
                  <a:moveTo>
                    <a:pt x="20" y="5"/>
                  </a:moveTo>
                  <a:cubicBezTo>
                    <a:pt x="21" y="5"/>
                    <a:pt x="21" y="5"/>
                    <a:pt x="21" y="5"/>
                  </a:cubicBezTo>
                  <a:cubicBezTo>
                    <a:pt x="22" y="6"/>
                    <a:pt x="23" y="5"/>
                    <a:pt x="23" y="6"/>
                  </a:cubicBezTo>
                  <a:cubicBezTo>
                    <a:pt x="23" y="7"/>
                    <a:pt x="21" y="7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20" y="6"/>
                    <a:pt x="20" y="6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6"/>
                    <a:pt x="24" y="6"/>
                    <a:pt x="24" y="5"/>
                  </a:cubicBezTo>
                  <a:cubicBezTo>
                    <a:pt x="24" y="5"/>
                    <a:pt x="23" y="5"/>
                    <a:pt x="22" y="5"/>
                  </a:cubicBezTo>
                  <a:cubicBezTo>
                    <a:pt x="21" y="5"/>
                    <a:pt x="21" y="5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3"/>
                    <a:pt x="23" y="3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3"/>
                  </a:cubicBezTo>
                  <a:cubicBezTo>
                    <a:pt x="24" y="3"/>
                    <a:pt x="23" y="3"/>
                    <a:pt x="23" y="3"/>
                  </a:cubicBezTo>
                  <a:cubicBezTo>
                    <a:pt x="23" y="3"/>
                    <a:pt x="21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4"/>
                    <a:pt x="20" y="5"/>
                    <a:pt x="20" y="5"/>
                  </a:cubicBez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35" name="Freeform 257">
              <a:extLst>
                <a:ext uri="{FF2B5EF4-FFF2-40B4-BE49-F238E27FC236}">
                  <a16:creationId xmlns:a16="http://schemas.microsoft.com/office/drawing/2014/main" id="{998C1439-E789-1C52-5856-E146818565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0125" y="4013200"/>
              <a:ext cx="315913" cy="334963"/>
            </a:xfrm>
            <a:custGeom>
              <a:avLst/>
              <a:gdLst>
                <a:gd name="T0" fmla="*/ 17 w 33"/>
                <a:gd name="T1" fmla="*/ 0 h 35"/>
                <a:gd name="T2" fmla="*/ 13 w 33"/>
                <a:gd name="T3" fmla="*/ 12 h 35"/>
                <a:gd name="T4" fmla="*/ 20 w 33"/>
                <a:gd name="T5" fmla="*/ 12 h 35"/>
                <a:gd name="T6" fmla="*/ 14 w 33"/>
                <a:gd name="T7" fmla="*/ 12 h 35"/>
                <a:gd name="T8" fmla="*/ 13 w 33"/>
                <a:gd name="T9" fmla="*/ 6 h 35"/>
                <a:gd name="T10" fmla="*/ 13 w 33"/>
                <a:gd name="T11" fmla="*/ 4 h 35"/>
                <a:gd name="T12" fmla="*/ 15 w 33"/>
                <a:gd name="T13" fmla="*/ 4 h 35"/>
                <a:gd name="T14" fmla="*/ 19 w 33"/>
                <a:gd name="T15" fmla="*/ 4 h 35"/>
                <a:gd name="T16" fmla="*/ 21 w 33"/>
                <a:gd name="T17" fmla="*/ 4 h 35"/>
                <a:gd name="T18" fmla="*/ 21 w 33"/>
                <a:gd name="T19" fmla="*/ 6 h 35"/>
                <a:gd name="T20" fmla="*/ 20 w 33"/>
                <a:gd name="T21" fmla="*/ 12 h 35"/>
                <a:gd name="T22" fmla="*/ 14 w 33"/>
                <a:gd name="T23" fmla="*/ 12 h 35"/>
                <a:gd name="T24" fmla="*/ 26 w 33"/>
                <a:gd name="T25" fmla="*/ 35 h 35"/>
                <a:gd name="T26" fmla="*/ 28 w 33"/>
                <a:gd name="T27" fmla="*/ 30 h 35"/>
                <a:gd name="T28" fmla="*/ 32 w 33"/>
                <a:gd name="T29" fmla="*/ 27 h 35"/>
                <a:gd name="T30" fmla="*/ 5 w 33"/>
                <a:gd name="T31" fmla="*/ 30 h 35"/>
                <a:gd name="T32" fmla="*/ 6 w 33"/>
                <a:gd name="T33" fmla="*/ 33 h 35"/>
                <a:gd name="T34" fmla="*/ 0 w 33"/>
                <a:gd name="T35" fmla="*/ 25 h 35"/>
                <a:gd name="T36" fmla="*/ 33 w 33"/>
                <a:gd name="T37" fmla="*/ 26 h 35"/>
                <a:gd name="T38" fmla="*/ 0 w 33"/>
                <a:gd name="T39" fmla="*/ 25 h 35"/>
                <a:gd name="T40" fmla="*/ 7 w 33"/>
                <a:gd name="T41" fmla="*/ 20 h 35"/>
                <a:gd name="T42" fmla="*/ 7 w 33"/>
                <a:gd name="T43" fmla="*/ 20 h 35"/>
                <a:gd name="T44" fmla="*/ 11 w 33"/>
                <a:gd name="T45" fmla="*/ 19 h 35"/>
                <a:gd name="T46" fmla="*/ 13 w 33"/>
                <a:gd name="T47" fmla="*/ 16 h 35"/>
                <a:gd name="T48" fmla="*/ 17 w 33"/>
                <a:gd name="T49" fmla="*/ 19 h 35"/>
                <a:gd name="T50" fmla="*/ 16 w 33"/>
                <a:gd name="T51" fmla="*/ 18 h 35"/>
                <a:gd name="T52" fmla="*/ 16 w 33"/>
                <a:gd name="T53" fmla="*/ 17 h 35"/>
                <a:gd name="T54" fmla="*/ 18 w 33"/>
                <a:gd name="T55" fmla="*/ 18 h 35"/>
                <a:gd name="T56" fmla="*/ 17 w 33"/>
                <a:gd name="T57" fmla="*/ 19 h 35"/>
                <a:gd name="T58" fmla="*/ 18 w 33"/>
                <a:gd name="T59" fmla="*/ 24 h 35"/>
                <a:gd name="T60" fmla="*/ 27 w 33"/>
                <a:gd name="T61" fmla="*/ 20 h 35"/>
                <a:gd name="T62" fmla="*/ 7 w 33"/>
                <a:gd name="T63" fmla="*/ 24 h 35"/>
                <a:gd name="T64" fmla="*/ 7 w 33"/>
                <a:gd name="T65" fmla="*/ 20 h 35"/>
                <a:gd name="T66" fmla="*/ 11 w 33"/>
                <a:gd name="T67" fmla="*/ 19 h 35"/>
                <a:gd name="T68" fmla="*/ 11 w 33"/>
                <a:gd name="T69" fmla="*/ 16 h 35"/>
                <a:gd name="T70" fmla="*/ 7 w 33"/>
                <a:gd name="T71" fmla="*/ 17 h 35"/>
                <a:gd name="T72" fmla="*/ 2 w 33"/>
                <a:gd name="T73" fmla="*/ 21 h 35"/>
                <a:gd name="T74" fmla="*/ 5 w 33"/>
                <a:gd name="T75" fmla="*/ 21 h 35"/>
                <a:gd name="T76" fmla="*/ 6 w 33"/>
                <a:gd name="T77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" h="35">
                  <a:moveTo>
                    <a:pt x="22" y="7"/>
                  </a:moveTo>
                  <a:cubicBezTo>
                    <a:pt x="22" y="3"/>
                    <a:pt x="23" y="0"/>
                    <a:pt x="17" y="0"/>
                  </a:cubicBezTo>
                  <a:cubicBezTo>
                    <a:pt x="11" y="0"/>
                    <a:pt x="12" y="3"/>
                    <a:pt x="12" y="7"/>
                  </a:cubicBezTo>
                  <a:cubicBezTo>
                    <a:pt x="12" y="9"/>
                    <a:pt x="12" y="11"/>
                    <a:pt x="13" y="12"/>
                  </a:cubicBezTo>
                  <a:cubicBezTo>
                    <a:pt x="14" y="13"/>
                    <a:pt x="16" y="14"/>
                    <a:pt x="17" y="14"/>
                  </a:cubicBezTo>
                  <a:cubicBezTo>
                    <a:pt x="18" y="14"/>
                    <a:pt x="19" y="13"/>
                    <a:pt x="20" y="12"/>
                  </a:cubicBezTo>
                  <a:cubicBezTo>
                    <a:pt x="22" y="11"/>
                    <a:pt x="22" y="9"/>
                    <a:pt x="22" y="7"/>
                  </a:cubicBezTo>
                  <a:close/>
                  <a:moveTo>
                    <a:pt x="14" y="12"/>
                  </a:moveTo>
                  <a:cubicBezTo>
                    <a:pt x="13" y="11"/>
                    <a:pt x="13" y="9"/>
                    <a:pt x="13" y="8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5"/>
                  </a:cubicBezTo>
                  <a:cubicBezTo>
                    <a:pt x="13" y="5"/>
                    <a:pt x="13" y="4"/>
                    <a:pt x="13" y="4"/>
                  </a:cubicBezTo>
                  <a:cubicBezTo>
                    <a:pt x="14" y="3"/>
                    <a:pt x="14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6" y="4"/>
                    <a:pt x="17" y="4"/>
                  </a:cubicBezTo>
                  <a:cubicBezTo>
                    <a:pt x="18" y="4"/>
                    <a:pt x="18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20" y="3"/>
                    <a:pt x="21" y="4"/>
                  </a:cubicBezTo>
                  <a:cubicBezTo>
                    <a:pt x="21" y="4"/>
                    <a:pt x="21" y="5"/>
                    <a:pt x="21" y="5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9"/>
                    <a:pt x="21" y="11"/>
                    <a:pt x="20" y="12"/>
                  </a:cubicBezTo>
                  <a:cubicBezTo>
                    <a:pt x="19" y="13"/>
                    <a:pt x="18" y="14"/>
                    <a:pt x="17" y="14"/>
                  </a:cubicBezTo>
                  <a:cubicBezTo>
                    <a:pt x="16" y="14"/>
                    <a:pt x="15" y="13"/>
                    <a:pt x="14" y="12"/>
                  </a:cubicBezTo>
                  <a:close/>
                  <a:moveTo>
                    <a:pt x="8" y="35"/>
                  </a:moveTo>
                  <a:cubicBezTo>
                    <a:pt x="17" y="35"/>
                    <a:pt x="17" y="35"/>
                    <a:pt x="26" y="35"/>
                  </a:cubicBezTo>
                  <a:cubicBezTo>
                    <a:pt x="27" y="35"/>
                    <a:pt x="28" y="34"/>
                    <a:pt x="28" y="33"/>
                  </a:cubicBezTo>
                  <a:cubicBezTo>
                    <a:pt x="28" y="32"/>
                    <a:pt x="28" y="31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6" y="30"/>
                    <a:pt x="6" y="30"/>
                  </a:cubicBezTo>
                  <a:cubicBezTo>
                    <a:pt x="6" y="31"/>
                    <a:pt x="6" y="32"/>
                    <a:pt x="6" y="33"/>
                  </a:cubicBezTo>
                  <a:cubicBezTo>
                    <a:pt x="6" y="34"/>
                    <a:pt x="7" y="35"/>
                    <a:pt x="8" y="35"/>
                  </a:cubicBezTo>
                  <a:close/>
                  <a:moveTo>
                    <a:pt x="0" y="25"/>
                  </a:moveTo>
                  <a:cubicBezTo>
                    <a:pt x="33" y="25"/>
                    <a:pt x="33" y="25"/>
                    <a:pt x="33" y="25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5"/>
                    <a:pt x="0" y="25"/>
                    <a:pt x="0" y="25"/>
                  </a:cubicBezTo>
                  <a:close/>
                  <a:moveTo>
                    <a:pt x="7" y="24"/>
                  </a:move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20"/>
                    <a:pt x="9" y="20"/>
                    <a:pt x="9" y="20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9"/>
                    <a:pt x="12" y="17"/>
                    <a:pt x="12" y="16"/>
                  </a:cubicBezTo>
                  <a:cubicBezTo>
                    <a:pt x="12" y="16"/>
                    <a:pt x="12" y="16"/>
                    <a:pt x="13" y="16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7"/>
                    <a:pt x="16" y="17"/>
                  </a:cubicBezTo>
                  <a:cubicBezTo>
                    <a:pt x="17" y="17"/>
                    <a:pt x="17" y="17"/>
                    <a:pt x="18" y="17"/>
                  </a:cubicBezTo>
                  <a:cubicBezTo>
                    <a:pt x="18" y="17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9" y="21"/>
                    <a:pt x="20" y="20"/>
                    <a:pt x="21" y="16"/>
                  </a:cubicBezTo>
                  <a:cubicBezTo>
                    <a:pt x="24" y="17"/>
                    <a:pt x="27" y="18"/>
                    <a:pt x="27" y="20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0" y="24"/>
                    <a:pt x="14" y="24"/>
                    <a:pt x="7" y="24"/>
                  </a:cubicBezTo>
                  <a:close/>
                  <a:moveTo>
                    <a:pt x="6" y="20"/>
                  </a:moveTo>
                  <a:cubicBezTo>
                    <a:pt x="7" y="20"/>
                    <a:pt x="7" y="20"/>
                    <a:pt x="7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8"/>
                    <a:pt x="12" y="17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0" y="15"/>
                    <a:pt x="9" y="1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8"/>
                    <a:pt x="7" y="18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6" y="24"/>
                    <a:pt x="6" y="24"/>
                    <a:pt x="6" y="24"/>
                  </a:cubicBezTo>
                  <a:lnTo>
                    <a:pt x="6" y="20"/>
                  </a:ln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36" name="Freeform 263">
              <a:extLst>
                <a:ext uri="{FF2B5EF4-FFF2-40B4-BE49-F238E27FC236}">
                  <a16:creationId xmlns:a16="http://schemas.microsoft.com/office/drawing/2014/main" id="{E08160C4-2134-A250-640A-B9D7CBB336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0100" y="3159767"/>
              <a:ext cx="315913" cy="315913"/>
            </a:xfrm>
            <a:custGeom>
              <a:avLst/>
              <a:gdLst>
                <a:gd name="T0" fmla="*/ 30 w 33"/>
                <a:gd name="T1" fmla="*/ 27 h 33"/>
                <a:gd name="T2" fmla="*/ 27 w 33"/>
                <a:gd name="T3" fmla="*/ 29 h 33"/>
                <a:gd name="T4" fmla="*/ 28 w 33"/>
                <a:gd name="T5" fmla="*/ 28 h 33"/>
                <a:gd name="T6" fmla="*/ 26 w 33"/>
                <a:gd name="T7" fmla="*/ 28 h 33"/>
                <a:gd name="T8" fmla="*/ 26 w 33"/>
                <a:gd name="T9" fmla="*/ 32 h 33"/>
                <a:gd name="T10" fmla="*/ 21 w 33"/>
                <a:gd name="T11" fmla="*/ 32 h 33"/>
                <a:gd name="T12" fmla="*/ 33 w 33"/>
                <a:gd name="T13" fmla="*/ 32 h 33"/>
                <a:gd name="T14" fmla="*/ 24 w 33"/>
                <a:gd name="T15" fmla="*/ 21 h 33"/>
                <a:gd name="T16" fmla="*/ 24 w 33"/>
                <a:gd name="T17" fmla="*/ 21 h 33"/>
                <a:gd name="T18" fmla="*/ 30 w 33"/>
                <a:gd name="T19" fmla="*/ 21 h 33"/>
                <a:gd name="T20" fmla="*/ 29 w 33"/>
                <a:gd name="T21" fmla="*/ 24 h 33"/>
                <a:gd name="T22" fmla="*/ 27 w 33"/>
                <a:gd name="T23" fmla="*/ 25 h 33"/>
                <a:gd name="T24" fmla="*/ 30 w 33"/>
                <a:gd name="T25" fmla="*/ 20 h 33"/>
                <a:gd name="T26" fmla="*/ 28 w 33"/>
                <a:gd name="T27" fmla="*/ 19 h 33"/>
                <a:gd name="T28" fmla="*/ 26 w 33"/>
                <a:gd name="T29" fmla="*/ 19 h 33"/>
                <a:gd name="T30" fmla="*/ 24 w 33"/>
                <a:gd name="T31" fmla="*/ 20 h 33"/>
                <a:gd name="T32" fmla="*/ 7 w 33"/>
                <a:gd name="T33" fmla="*/ 9 h 33"/>
                <a:gd name="T34" fmla="*/ 3 w 33"/>
                <a:gd name="T35" fmla="*/ 5 h 33"/>
                <a:gd name="T36" fmla="*/ 7 w 33"/>
                <a:gd name="T37" fmla="*/ 0 h 33"/>
                <a:gd name="T38" fmla="*/ 10 w 33"/>
                <a:gd name="T39" fmla="*/ 5 h 33"/>
                <a:gd name="T40" fmla="*/ 7 w 33"/>
                <a:gd name="T41" fmla="*/ 9 h 33"/>
                <a:gd name="T42" fmla="*/ 8 w 33"/>
                <a:gd name="T43" fmla="*/ 7 h 33"/>
                <a:gd name="T44" fmla="*/ 9 w 33"/>
                <a:gd name="T45" fmla="*/ 3 h 33"/>
                <a:gd name="T46" fmla="*/ 7 w 33"/>
                <a:gd name="T47" fmla="*/ 2 h 33"/>
                <a:gd name="T48" fmla="*/ 4 w 33"/>
                <a:gd name="T49" fmla="*/ 2 h 33"/>
                <a:gd name="T50" fmla="*/ 4 w 33"/>
                <a:gd name="T51" fmla="*/ 5 h 33"/>
                <a:gd name="T52" fmla="*/ 13 w 33"/>
                <a:gd name="T53" fmla="*/ 13 h 33"/>
                <a:gd name="T54" fmla="*/ 7 w 33"/>
                <a:gd name="T55" fmla="*/ 12 h 33"/>
                <a:gd name="T56" fmla="*/ 7 w 33"/>
                <a:gd name="T57" fmla="*/ 11 h 33"/>
                <a:gd name="T58" fmla="*/ 6 w 33"/>
                <a:gd name="T59" fmla="*/ 11 h 33"/>
                <a:gd name="T60" fmla="*/ 6 w 33"/>
                <a:gd name="T61" fmla="*/ 12 h 33"/>
                <a:gd name="T62" fmla="*/ 0 w 33"/>
                <a:gd name="T63" fmla="*/ 13 h 33"/>
                <a:gd name="T64" fmla="*/ 12 w 33"/>
                <a:gd name="T65" fmla="*/ 16 h 33"/>
                <a:gd name="T66" fmla="*/ 15 w 33"/>
                <a:gd name="T67" fmla="*/ 28 h 33"/>
                <a:gd name="T68" fmla="*/ 15 w 33"/>
                <a:gd name="T69" fmla="*/ 29 h 33"/>
                <a:gd name="T70" fmla="*/ 19 w 33"/>
                <a:gd name="T71" fmla="*/ 26 h 33"/>
                <a:gd name="T72" fmla="*/ 15 w 33"/>
                <a:gd name="T73" fmla="*/ 23 h 33"/>
                <a:gd name="T74" fmla="*/ 15 w 33"/>
                <a:gd name="T75" fmla="*/ 25 h 33"/>
                <a:gd name="T76" fmla="*/ 7 w 33"/>
                <a:gd name="T77" fmla="*/ 22 h 33"/>
                <a:gd name="T78" fmla="*/ 19 w 33"/>
                <a:gd name="T79" fmla="*/ 6 h 33"/>
                <a:gd name="T80" fmla="*/ 19 w 33"/>
                <a:gd name="T81" fmla="*/ 5 h 33"/>
                <a:gd name="T82" fmla="*/ 14 w 33"/>
                <a:gd name="T83" fmla="*/ 8 h 33"/>
                <a:gd name="T84" fmla="*/ 19 w 33"/>
                <a:gd name="T85" fmla="*/ 11 h 33"/>
                <a:gd name="T86" fmla="*/ 19 w 33"/>
                <a:gd name="T87" fmla="*/ 9 h 33"/>
                <a:gd name="T88" fmla="*/ 20 w 33"/>
                <a:gd name="T89" fmla="*/ 9 h 33"/>
                <a:gd name="T90" fmla="*/ 19 w 33"/>
                <a:gd name="T91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3" h="33">
                  <a:moveTo>
                    <a:pt x="33" y="32"/>
                  </a:moveTo>
                  <a:cubicBezTo>
                    <a:pt x="33" y="31"/>
                    <a:pt x="33" y="30"/>
                    <a:pt x="33" y="30"/>
                  </a:cubicBezTo>
                  <a:cubicBezTo>
                    <a:pt x="33" y="28"/>
                    <a:pt x="32" y="27"/>
                    <a:pt x="30" y="27"/>
                  </a:cubicBezTo>
                  <a:cubicBezTo>
                    <a:pt x="29" y="29"/>
                    <a:pt x="29" y="30"/>
                    <a:pt x="28" y="32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7" y="28"/>
                    <a:pt x="27" y="28"/>
                    <a:pt x="26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5" y="30"/>
                    <a:pt x="25" y="29"/>
                    <a:pt x="24" y="27"/>
                  </a:cubicBezTo>
                  <a:cubicBezTo>
                    <a:pt x="22" y="27"/>
                    <a:pt x="21" y="28"/>
                    <a:pt x="21" y="30"/>
                  </a:cubicBezTo>
                  <a:cubicBezTo>
                    <a:pt x="21" y="30"/>
                    <a:pt x="21" y="31"/>
                    <a:pt x="21" y="32"/>
                  </a:cubicBezTo>
                  <a:cubicBezTo>
                    <a:pt x="21" y="32"/>
                    <a:pt x="21" y="33"/>
                    <a:pt x="22" y="33"/>
                  </a:cubicBezTo>
                  <a:cubicBezTo>
                    <a:pt x="25" y="33"/>
                    <a:pt x="29" y="33"/>
                    <a:pt x="32" y="33"/>
                  </a:cubicBezTo>
                  <a:cubicBezTo>
                    <a:pt x="33" y="33"/>
                    <a:pt x="33" y="32"/>
                    <a:pt x="33" y="32"/>
                  </a:cubicBezTo>
                  <a:close/>
                  <a:moveTo>
                    <a:pt x="27" y="26"/>
                  </a:moveTo>
                  <a:cubicBezTo>
                    <a:pt x="26" y="26"/>
                    <a:pt x="25" y="25"/>
                    <a:pt x="25" y="24"/>
                  </a:cubicBezTo>
                  <a:cubicBezTo>
                    <a:pt x="24" y="23"/>
                    <a:pt x="24" y="22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18"/>
                    <a:pt x="23" y="16"/>
                    <a:pt x="27" y="16"/>
                  </a:cubicBezTo>
                  <a:cubicBezTo>
                    <a:pt x="31" y="16"/>
                    <a:pt x="30" y="18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2"/>
                    <a:pt x="30" y="23"/>
                    <a:pt x="29" y="24"/>
                  </a:cubicBezTo>
                  <a:cubicBezTo>
                    <a:pt x="29" y="25"/>
                    <a:pt x="28" y="26"/>
                    <a:pt x="27" y="26"/>
                  </a:cubicBezTo>
                  <a:close/>
                  <a:moveTo>
                    <a:pt x="25" y="24"/>
                  </a:moveTo>
                  <a:cubicBezTo>
                    <a:pt x="26" y="25"/>
                    <a:pt x="26" y="25"/>
                    <a:pt x="27" y="25"/>
                  </a:cubicBezTo>
                  <a:cubicBezTo>
                    <a:pt x="28" y="25"/>
                    <a:pt x="28" y="25"/>
                    <a:pt x="29" y="24"/>
                  </a:cubicBezTo>
                  <a:cubicBezTo>
                    <a:pt x="30" y="23"/>
                    <a:pt x="30" y="22"/>
                    <a:pt x="30" y="21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19"/>
                    <a:pt x="30" y="19"/>
                    <a:pt x="29" y="19"/>
                  </a:cubicBezTo>
                  <a:cubicBezTo>
                    <a:pt x="29" y="18"/>
                    <a:pt x="29" y="18"/>
                    <a:pt x="28" y="19"/>
                  </a:cubicBezTo>
                  <a:cubicBezTo>
                    <a:pt x="28" y="19"/>
                    <a:pt x="27" y="19"/>
                    <a:pt x="27" y="19"/>
                  </a:cubicBezTo>
                  <a:cubicBezTo>
                    <a:pt x="27" y="19"/>
                    <a:pt x="26" y="19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5" y="18"/>
                    <a:pt x="25" y="18"/>
                    <a:pt x="25" y="19"/>
                  </a:cubicBezTo>
                  <a:cubicBezTo>
                    <a:pt x="24" y="19"/>
                    <a:pt x="24" y="19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2"/>
                    <a:pt x="25" y="23"/>
                    <a:pt x="25" y="24"/>
                  </a:cubicBezTo>
                  <a:close/>
                  <a:moveTo>
                    <a:pt x="7" y="9"/>
                  </a:moveTo>
                  <a:cubicBezTo>
                    <a:pt x="6" y="9"/>
                    <a:pt x="5" y="8"/>
                    <a:pt x="4" y="8"/>
                  </a:cubicBezTo>
                  <a:cubicBezTo>
                    <a:pt x="4" y="7"/>
                    <a:pt x="3" y="6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2"/>
                    <a:pt x="3" y="0"/>
                    <a:pt x="7" y="0"/>
                  </a:cubicBezTo>
                  <a:cubicBezTo>
                    <a:pt x="10" y="0"/>
                    <a:pt x="10" y="2"/>
                    <a:pt x="10" y="4"/>
                  </a:cubicBezTo>
                  <a:cubicBezTo>
                    <a:pt x="10" y="4"/>
                    <a:pt x="10" y="4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6"/>
                    <a:pt x="9" y="7"/>
                    <a:pt x="9" y="8"/>
                  </a:cubicBezTo>
                  <a:cubicBezTo>
                    <a:pt x="8" y="8"/>
                    <a:pt x="7" y="9"/>
                    <a:pt x="7" y="9"/>
                  </a:cubicBezTo>
                  <a:close/>
                  <a:moveTo>
                    <a:pt x="5" y="7"/>
                  </a:moveTo>
                  <a:cubicBezTo>
                    <a:pt x="5" y="8"/>
                    <a:pt x="6" y="9"/>
                    <a:pt x="7" y="9"/>
                  </a:cubicBezTo>
                  <a:cubicBezTo>
                    <a:pt x="7" y="9"/>
                    <a:pt x="8" y="8"/>
                    <a:pt x="8" y="7"/>
                  </a:cubicBezTo>
                  <a:cubicBezTo>
                    <a:pt x="9" y="7"/>
                    <a:pt x="9" y="6"/>
                    <a:pt x="9" y="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3"/>
                    <a:pt x="9" y="3"/>
                  </a:cubicBezTo>
                  <a:cubicBezTo>
                    <a:pt x="9" y="3"/>
                    <a:pt x="9" y="2"/>
                    <a:pt x="9" y="2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4" y="2"/>
                    <a:pt x="4" y="2"/>
                  </a:cubicBezTo>
                  <a:cubicBezTo>
                    <a:pt x="4" y="2"/>
                    <a:pt x="4" y="3"/>
                    <a:pt x="4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7"/>
                    <a:pt x="5" y="7"/>
                  </a:cubicBezTo>
                  <a:close/>
                  <a:moveTo>
                    <a:pt x="13" y="15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1" y="11"/>
                    <a:pt x="9" y="10"/>
                  </a:cubicBezTo>
                  <a:cubicBezTo>
                    <a:pt x="9" y="13"/>
                    <a:pt x="8" y="14"/>
                    <a:pt x="7" y="15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4"/>
                    <a:pt x="4" y="13"/>
                    <a:pt x="4" y="10"/>
                  </a:cubicBezTo>
                  <a:cubicBezTo>
                    <a:pt x="2" y="11"/>
                    <a:pt x="0" y="12"/>
                    <a:pt x="0" y="13"/>
                  </a:cubicBezTo>
                  <a:cubicBezTo>
                    <a:pt x="0" y="14"/>
                    <a:pt x="0" y="15"/>
                    <a:pt x="0" y="15"/>
                  </a:cubicBezTo>
                  <a:cubicBezTo>
                    <a:pt x="0" y="16"/>
                    <a:pt x="1" y="16"/>
                    <a:pt x="1" y="16"/>
                  </a:cubicBezTo>
                  <a:cubicBezTo>
                    <a:pt x="5" y="16"/>
                    <a:pt x="8" y="16"/>
                    <a:pt x="12" y="16"/>
                  </a:cubicBezTo>
                  <a:cubicBezTo>
                    <a:pt x="12" y="16"/>
                    <a:pt x="13" y="16"/>
                    <a:pt x="13" y="15"/>
                  </a:cubicBezTo>
                  <a:close/>
                  <a:moveTo>
                    <a:pt x="15" y="28"/>
                  </a:move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6" y="28"/>
                    <a:pt x="18" y="27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4" y="25"/>
                    <a:pt x="14" y="25"/>
                    <a:pt x="13" y="25"/>
                  </a:cubicBezTo>
                  <a:cubicBezTo>
                    <a:pt x="10" y="25"/>
                    <a:pt x="10" y="25"/>
                    <a:pt x="7" y="22"/>
                  </a:cubicBezTo>
                  <a:cubicBezTo>
                    <a:pt x="7" y="27"/>
                    <a:pt x="10" y="28"/>
                    <a:pt x="13" y="28"/>
                  </a:cubicBezTo>
                  <a:cubicBezTo>
                    <a:pt x="14" y="28"/>
                    <a:pt x="14" y="28"/>
                    <a:pt x="15" y="28"/>
                  </a:cubicBezTo>
                  <a:close/>
                  <a:moveTo>
                    <a:pt x="19" y="6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7" y="6"/>
                    <a:pt x="16" y="7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20" y="9"/>
                    <a:pt x="20" y="9"/>
                  </a:cubicBezTo>
                  <a:cubicBezTo>
                    <a:pt x="24" y="9"/>
                    <a:pt x="24" y="9"/>
                    <a:pt x="26" y="12"/>
                  </a:cubicBezTo>
                  <a:cubicBezTo>
                    <a:pt x="26" y="9"/>
                    <a:pt x="25" y="6"/>
                    <a:pt x="21" y="6"/>
                  </a:cubicBezTo>
                  <a:cubicBezTo>
                    <a:pt x="20" y="6"/>
                    <a:pt x="20" y="6"/>
                    <a:pt x="19" y="6"/>
                  </a:cubicBez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37" name="Freeform 203">
              <a:extLst>
                <a:ext uri="{FF2B5EF4-FFF2-40B4-BE49-F238E27FC236}">
                  <a16:creationId xmlns:a16="http://schemas.microsoft.com/office/drawing/2014/main" id="{B53BF795-888F-C3AB-DAFD-4501C62FC3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3913" y="4029968"/>
              <a:ext cx="249237" cy="317499"/>
            </a:xfrm>
            <a:custGeom>
              <a:avLst/>
              <a:gdLst>
                <a:gd name="T0" fmla="*/ 19 w 26"/>
                <a:gd name="T1" fmla="*/ 28 h 33"/>
                <a:gd name="T2" fmla="*/ 19 w 26"/>
                <a:gd name="T3" fmla="*/ 31 h 33"/>
                <a:gd name="T4" fmla="*/ 3 w 26"/>
                <a:gd name="T5" fmla="*/ 31 h 33"/>
                <a:gd name="T6" fmla="*/ 2 w 26"/>
                <a:gd name="T7" fmla="*/ 7 h 33"/>
                <a:gd name="T8" fmla="*/ 5 w 26"/>
                <a:gd name="T9" fmla="*/ 7 h 33"/>
                <a:gd name="T10" fmla="*/ 5 w 26"/>
                <a:gd name="T11" fmla="*/ 26 h 33"/>
                <a:gd name="T12" fmla="*/ 10 w 26"/>
                <a:gd name="T13" fmla="*/ 9 h 33"/>
                <a:gd name="T14" fmla="*/ 9 w 26"/>
                <a:gd name="T15" fmla="*/ 10 h 33"/>
                <a:gd name="T16" fmla="*/ 22 w 26"/>
                <a:gd name="T17" fmla="*/ 11 h 33"/>
                <a:gd name="T18" fmla="*/ 23 w 26"/>
                <a:gd name="T19" fmla="*/ 10 h 33"/>
                <a:gd name="T20" fmla="*/ 10 w 26"/>
                <a:gd name="T21" fmla="*/ 9 h 33"/>
                <a:gd name="T22" fmla="*/ 9 w 26"/>
                <a:gd name="T23" fmla="*/ 17 h 33"/>
                <a:gd name="T24" fmla="*/ 10 w 26"/>
                <a:gd name="T25" fmla="*/ 18 h 33"/>
                <a:gd name="T26" fmla="*/ 23 w 26"/>
                <a:gd name="T27" fmla="*/ 17 h 33"/>
                <a:gd name="T28" fmla="*/ 22 w 26"/>
                <a:gd name="T29" fmla="*/ 17 h 33"/>
                <a:gd name="T30" fmla="*/ 21 w 26"/>
                <a:gd name="T31" fmla="*/ 19 h 33"/>
                <a:gd name="T32" fmla="*/ 19 w 26"/>
                <a:gd name="T33" fmla="*/ 19 h 33"/>
                <a:gd name="T34" fmla="*/ 18 w 26"/>
                <a:gd name="T35" fmla="*/ 21 h 33"/>
                <a:gd name="T36" fmla="*/ 19 w 26"/>
                <a:gd name="T37" fmla="*/ 23 h 33"/>
                <a:gd name="T38" fmla="*/ 21 w 26"/>
                <a:gd name="T39" fmla="*/ 24 h 33"/>
                <a:gd name="T40" fmla="*/ 22 w 26"/>
                <a:gd name="T41" fmla="*/ 23 h 33"/>
                <a:gd name="T42" fmla="*/ 23 w 26"/>
                <a:gd name="T43" fmla="*/ 21 h 33"/>
                <a:gd name="T44" fmla="*/ 22 w 26"/>
                <a:gd name="T45" fmla="*/ 19 h 33"/>
                <a:gd name="T46" fmla="*/ 21 w 26"/>
                <a:gd name="T47" fmla="*/ 19 h 33"/>
                <a:gd name="T48" fmla="*/ 21 w 26"/>
                <a:gd name="T49" fmla="*/ 20 h 33"/>
                <a:gd name="T50" fmla="*/ 19 w 26"/>
                <a:gd name="T51" fmla="*/ 20 h 33"/>
                <a:gd name="T52" fmla="*/ 19 w 26"/>
                <a:gd name="T53" fmla="*/ 22 h 33"/>
                <a:gd name="T54" fmla="*/ 21 w 26"/>
                <a:gd name="T55" fmla="*/ 23 h 33"/>
                <a:gd name="T56" fmla="*/ 22 w 26"/>
                <a:gd name="T57" fmla="*/ 22 h 33"/>
                <a:gd name="T58" fmla="*/ 22 w 26"/>
                <a:gd name="T59" fmla="*/ 20 h 33"/>
                <a:gd name="T60" fmla="*/ 21 w 26"/>
                <a:gd name="T61" fmla="*/ 20 h 33"/>
                <a:gd name="T62" fmla="*/ 21 w 26"/>
                <a:gd name="T63" fmla="*/ 22 h 33"/>
                <a:gd name="T64" fmla="*/ 21 w 26"/>
                <a:gd name="T65" fmla="*/ 20 h 33"/>
                <a:gd name="T66" fmla="*/ 9 w 26"/>
                <a:gd name="T67" fmla="*/ 14 h 33"/>
                <a:gd name="T68" fmla="*/ 10 w 26"/>
                <a:gd name="T69" fmla="*/ 14 h 33"/>
                <a:gd name="T70" fmla="*/ 23 w 26"/>
                <a:gd name="T71" fmla="*/ 14 h 33"/>
                <a:gd name="T72" fmla="*/ 22 w 26"/>
                <a:gd name="T73" fmla="*/ 13 h 33"/>
                <a:gd name="T74" fmla="*/ 25 w 26"/>
                <a:gd name="T75" fmla="*/ 28 h 33"/>
                <a:gd name="T76" fmla="*/ 26 w 26"/>
                <a:gd name="T77" fmla="*/ 26 h 33"/>
                <a:gd name="T78" fmla="*/ 19 w 26"/>
                <a:gd name="T79" fmla="*/ 0 h 33"/>
                <a:gd name="T80" fmla="*/ 5 w 26"/>
                <a:gd name="T81" fmla="*/ 1 h 33"/>
                <a:gd name="T82" fmla="*/ 2 w 26"/>
                <a:gd name="T83" fmla="*/ 4 h 33"/>
                <a:gd name="T84" fmla="*/ 0 w 26"/>
                <a:gd name="T85" fmla="*/ 31 h 33"/>
                <a:gd name="T86" fmla="*/ 20 w 26"/>
                <a:gd name="T87" fmla="*/ 33 h 33"/>
                <a:gd name="T88" fmla="*/ 21 w 26"/>
                <a:gd name="T89" fmla="*/ 31 h 33"/>
                <a:gd name="T90" fmla="*/ 25 w 26"/>
                <a:gd name="T91" fmla="*/ 28 h 33"/>
                <a:gd name="T92" fmla="*/ 18 w 26"/>
                <a:gd name="T93" fmla="*/ 2 h 33"/>
                <a:gd name="T94" fmla="*/ 8 w 26"/>
                <a:gd name="T95" fmla="*/ 2 h 33"/>
                <a:gd name="T96" fmla="*/ 7 w 26"/>
                <a:gd name="T97" fmla="*/ 25 h 33"/>
                <a:gd name="T98" fmla="*/ 8 w 26"/>
                <a:gd name="T99" fmla="*/ 26 h 33"/>
                <a:gd name="T100" fmla="*/ 24 w 26"/>
                <a:gd name="T101" fmla="*/ 26 h 33"/>
                <a:gd name="T102" fmla="*/ 24 w 26"/>
                <a:gd name="T103" fmla="*/ 8 h 33"/>
                <a:gd name="T104" fmla="*/ 18 w 26"/>
                <a:gd name="T105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" h="33">
                  <a:moveTo>
                    <a:pt x="7" y="28"/>
                  </a:moveTo>
                  <a:cubicBezTo>
                    <a:pt x="19" y="28"/>
                    <a:pt x="19" y="28"/>
                    <a:pt x="19" y="28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2" y="30"/>
                    <a:pt x="2" y="3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7"/>
                    <a:pt x="6" y="28"/>
                    <a:pt x="7" y="28"/>
                  </a:cubicBezTo>
                  <a:close/>
                  <a:moveTo>
                    <a:pt x="10" y="9"/>
                  </a:moveTo>
                  <a:cubicBezTo>
                    <a:pt x="9" y="9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1"/>
                    <a:pt x="10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1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9"/>
                    <a:pt x="22" y="9"/>
                  </a:cubicBezTo>
                  <a:cubicBezTo>
                    <a:pt x="10" y="9"/>
                    <a:pt x="10" y="9"/>
                    <a:pt x="10" y="9"/>
                  </a:cubicBezTo>
                  <a:close/>
                  <a:moveTo>
                    <a:pt x="10" y="17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8"/>
                    <a:pt x="10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8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2" y="17"/>
                  </a:cubicBezTo>
                  <a:cubicBezTo>
                    <a:pt x="10" y="17"/>
                    <a:pt x="10" y="17"/>
                    <a:pt x="10" y="17"/>
                  </a:cubicBezTo>
                  <a:close/>
                  <a:moveTo>
                    <a:pt x="21" y="19"/>
                  </a:moveTo>
                  <a:cubicBezTo>
                    <a:pt x="20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8" y="20"/>
                    <a:pt x="18" y="21"/>
                    <a:pt x="18" y="21"/>
                  </a:cubicBezTo>
                  <a:cubicBezTo>
                    <a:pt x="18" y="22"/>
                    <a:pt x="18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20" y="24"/>
                    <a:pt x="21" y="24"/>
                  </a:cubicBezTo>
                  <a:cubicBezTo>
                    <a:pt x="21" y="24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3" y="23"/>
                    <a:pt x="23" y="22"/>
                    <a:pt x="23" y="21"/>
                  </a:cubicBezTo>
                  <a:cubicBezTo>
                    <a:pt x="23" y="21"/>
                    <a:pt x="23" y="20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1" y="19"/>
                    <a:pt x="21" y="19"/>
                  </a:cubicBezTo>
                  <a:close/>
                  <a:moveTo>
                    <a:pt x="22" y="20"/>
                  </a:moveTo>
                  <a:cubicBezTo>
                    <a:pt x="21" y="20"/>
                    <a:pt x="21" y="20"/>
                    <a:pt x="21" y="20"/>
                  </a:cubicBezTo>
                  <a:cubicBezTo>
                    <a:pt x="20" y="20"/>
                    <a:pt x="20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1"/>
                    <a:pt x="19" y="21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20" y="23"/>
                    <a:pt x="20" y="23"/>
                    <a:pt x="21" y="23"/>
                  </a:cubicBezTo>
                  <a:cubicBezTo>
                    <a:pt x="21" y="23"/>
                    <a:pt x="21" y="23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1"/>
                  </a:cubicBezTo>
                  <a:cubicBezTo>
                    <a:pt x="22" y="21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lose/>
                  <a:moveTo>
                    <a:pt x="21" y="20"/>
                  </a:moveTo>
                  <a:cubicBezTo>
                    <a:pt x="21" y="20"/>
                    <a:pt x="22" y="21"/>
                    <a:pt x="22" y="21"/>
                  </a:cubicBezTo>
                  <a:cubicBezTo>
                    <a:pt x="22" y="22"/>
                    <a:pt x="21" y="22"/>
                    <a:pt x="21" y="22"/>
                  </a:cubicBezTo>
                  <a:cubicBezTo>
                    <a:pt x="20" y="22"/>
                    <a:pt x="19" y="22"/>
                    <a:pt x="19" y="21"/>
                  </a:cubicBezTo>
                  <a:cubicBezTo>
                    <a:pt x="19" y="21"/>
                    <a:pt x="20" y="20"/>
                    <a:pt x="21" y="20"/>
                  </a:cubicBezTo>
                  <a:close/>
                  <a:moveTo>
                    <a:pt x="10" y="13"/>
                  </a:moveTo>
                  <a:cubicBezTo>
                    <a:pt x="9" y="13"/>
                    <a:pt x="9" y="13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10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3"/>
                    <a:pt x="23" y="13"/>
                    <a:pt x="22" y="13"/>
                  </a:cubicBezTo>
                  <a:cubicBezTo>
                    <a:pt x="10" y="13"/>
                    <a:pt x="10" y="13"/>
                    <a:pt x="10" y="13"/>
                  </a:cubicBezTo>
                  <a:close/>
                  <a:moveTo>
                    <a:pt x="25" y="28"/>
                  </a:moveTo>
                  <a:cubicBezTo>
                    <a:pt x="25" y="28"/>
                    <a:pt x="26" y="28"/>
                    <a:pt x="26" y="27"/>
                  </a:cubicBezTo>
                  <a:cubicBezTo>
                    <a:pt x="26" y="27"/>
                    <a:pt x="26" y="27"/>
                    <a:pt x="26" y="2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5"/>
                    <a:pt x="0" y="6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1" y="33"/>
                    <a:pt x="2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1" y="32"/>
                    <a:pt x="21" y="32"/>
                    <a:pt x="21" y="31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5" y="28"/>
                    <a:pt x="25" y="28"/>
                    <a:pt x="25" y="28"/>
                  </a:cubicBezTo>
                  <a:close/>
                  <a:moveTo>
                    <a:pt x="18" y="5"/>
                  </a:moveTo>
                  <a:cubicBezTo>
                    <a:pt x="18" y="2"/>
                    <a:pt x="18" y="2"/>
                    <a:pt x="1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19" y="8"/>
                    <a:pt x="18" y="7"/>
                    <a:pt x="18" y="5"/>
                  </a:cubicBez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38" name="Freeform 256">
              <a:extLst>
                <a:ext uri="{FF2B5EF4-FFF2-40B4-BE49-F238E27FC236}">
                  <a16:creationId xmlns:a16="http://schemas.microsoft.com/office/drawing/2014/main" id="{A2C8883D-93D5-1074-DCA7-89BB2F22E9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19963" y="2185988"/>
              <a:ext cx="393700" cy="266700"/>
            </a:xfrm>
            <a:custGeom>
              <a:avLst/>
              <a:gdLst>
                <a:gd name="T0" fmla="*/ 7 w 41"/>
                <a:gd name="T1" fmla="*/ 27 h 28"/>
                <a:gd name="T2" fmla="*/ 16 w 41"/>
                <a:gd name="T3" fmla="*/ 16 h 28"/>
                <a:gd name="T4" fmla="*/ 35 w 41"/>
                <a:gd name="T5" fmla="*/ 27 h 28"/>
                <a:gd name="T6" fmla="*/ 32 w 41"/>
                <a:gd name="T7" fmla="*/ 5 h 28"/>
                <a:gd name="T8" fmla="*/ 30 w 41"/>
                <a:gd name="T9" fmla="*/ 6 h 28"/>
                <a:gd name="T10" fmla="*/ 31 w 41"/>
                <a:gd name="T11" fmla="*/ 10 h 28"/>
                <a:gd name="T12" fmla="*/ 34 w 41"/>
                <a:gd name="T13" fmla="*/ 13 h 28"/>
                <a:gd name="T14" fmla="*/ 37 w 41"/>
                <a:gd name="T15" fmla="*/ 10 h 28"/>
                <a:gd name="T16" fmla="*/ 36 w 41"/>
                <a:gd name="T17" fmla="*/ 6 h 28"/>
                <a:gd name="T18" fmla="*/ 33 w 41"/>
                <a:gd name="T19" fmla="*/ 5 h 28"/>
                <a:gd name="T20" fmla="*/ 11 w 41"/>
                <a:gd name="T21" fmla="*/ 5 h 28"/>
                <a:gd name="T22" fmla="*/ 11 w 41"/>
                <a:gd name="T23" fmla="*/ 7 h 28"/>
                <a:gd name="T24" fmla="*/ 10 w 41"/>
                <a:gd name="T25" fmla="*/ 12 h 28"/>
                <a:gd name="T26" fmla="*/ 6 w 41"/>
                <a:gd name="T27" fmla="*/ 13 h 28"/>
                <a:gd name="T28" fmla="*/ 4 w 41"/>
                <a:gd name="T29" fmla="*/ 8 h 28"/>
                <a:gd name="T30" fmla="*/ 6 w 41"/>
                <a:gd name="T31" fmla="*/ 5 h 28"/>
                <a:gd name="T32" fmla="*/ 10 w 41"/>
                <a:gd name="T33" fmla="*/ 5 h 28"/>
                <a:gd name="T34" fmla="*/ 18 w 41"/>
                <a:gd name="T35" fmla="*/ 4 h 28"/>
                <a:gd name="T36" fmla="*/ 18 w 41"/>
                <a:gd name="T37" fmla="*/ 4 h 28"/>
                <a:gd name="T38" fmla="*/ 24 w 41"/>
                <a:gd name="T39" fmla="*/ 4 h 28"/>
                <a:gd name="T40" fmla="*/ 23 w 41"/>
                <a:gd name="T41" fmla="*/ 7 h 28"/>
                <a:gd name="T42" fmla="*/ 21 w 41"/>
                <a:gd name="T43" fmla="*/ 8 h 28"/>
                <a:gd name="T44" fmla="*/ 23 w 41"/>
                <a:gd name="T45" fmla="*/ 3 h 28"/>
                <a:gd name="T46" fmla="*/ 22 w 41"/>
                <a:gd name="T47" fmla="*/ 2 h 28"/>
                <a:gd name="T48" fmla="*/ 20 w 41"/>
                <a:gd name="T49" fmla="*/ 2 h 28"/>
                <a:gd name="T50" fmla="*/ 18 w 41"/>
                <a:gd name="T51" fmla="*/ 3 h 28"/>
                <a:gd name="T52" fmla="*/ 41 w 41"/>
                <a:gd name="T53" fmla="*/ 25 h 28"/>
                <a:gd name="T54" fmla="*/ 34 w 41"/>
                <a:gd name="T55" fmla="*/ 22 h 28"/>
                <a:gd name="T56" fmla="*/ 34 w 41"/>
                <a:gd name="T57" fmla="*/ 16 h 28"/>
                <a:gd name="T58" fmla="*/ 33 w 41"/>
                <a:gd name="T59" fmla="*/ 16 h 28"/>
                <a:gd name="T60" fmla="*/ 34 w 41"/>
                <a:gd name="T61" fmla="*/ 17 h 28"/>
                <a:gd name="T62" fmla="*/ 32 w 41"/>
                <a:gd name="T63" fmla="*/ 15 h 28"/>
                <a:gd name="T64" fmla="*/ 36 w 41"/>
                <a:gd name="T65" fmla="*/ 27 h 28"/>
                <a:gd name="T66" fmla="*/ 40 w 41"/>
                <a:gd name="T67" fmla="*/ 27 h 28"/>
                <a:gd name="T68" fmla="*/ 2 w 41"/>
                <a:gd name="T69" fmla="*/ 28 h 28"/>
                <a:gd name="T70" fmla="*/ 11 w 41"/>
                <a:gd name="T71" fmla="*/ 19 h 28"/>
                <a:gd name="T72" fmla="*/ 8 w 41"/>
                <a:gd name="T73" fmla="*/ 22 h 28"/>
                <a:gd name="T74" fmla="*/ 8 w 41"/>
                <a:gd name="T75" fmla="*/ 16 h 28"/>
                <a:gd name="T76" fmla="*/ 7 w 41"/>
                <a:gd name="T77" fmla="*/ 16 h 28"/>
                <a:gd name="T78" fmla="*/ 7 w 41"/>
                <a:gd name="T79" fmla="*/ 17 h 28"/>
                <a:gd name="T80" fmla="*/ 5 w 41"/>
                <a:gd name="T81" fmla="*/ 14 h 28"/>
                <a:gd name="T82" fmla="*/ 34 w 41"/>
                <a:gd name="T83" fmla="*/ 13 h 28"/>
                <a:gd name="T84" fmla="*/ 38 w 41"/>
                <a:gd name="T85" fmla="*/ 8 h 28"/>
                <a:gd name="T86" fmla="*/ 11 w 41"/>
                <a:gd name="T87" fmla="*/ 8 h 28"/>
                <a:gd name="T88" fmla="*/ 7 w 41"/>
                <a:gd name="T89" fmla="*/ 13 h 28"/>
                <a:gd name="T90" fmla="*/ 15 w 41"/>
                <a:gd name="T91" fmla="*/ 15 h 28"/>
                <a:gd name="T92" fmla="*/ 20 w 41"/>
                <a:gd name="T93" fmla="*/ 15 h 28"/>
                <a:gd name="T94" fmla="*/ 26 w 41"/>
                <a:gd name="T95" fmla="*/ 15 h 28"/>
                <a:gd name="T96" fmla="*/ 21 w 41"/>
                <a:gd name="T97" fmla="*/ 15 h 28"/>
                <a:gd name="T98" fmla="*/ 26 w 41"/>
                <a:gd name="T99" fmla="*/ 15 h 28"/>
                <a:gd name="T100" fmla="*/ 21 w 41"/>
                <a:gd name="T101" fmla="*/ 11 h 28"/>
                <a:gd name="T102" fmla="*/ 21 w 41"/>
                <a:gd name="T103" fmla="*/ 10 h 28"/>
                <a:gd name="T104" fmla="*/ 20 w 41"/>
                <a:gd name="T105" fmla="*/ 10 h 28"/>
                <a:gd name="T106" fmla="*/ 20 w 41"/>
                <a:gd name="T107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" h="28">
                  <a:moveTo>
                    <a:pt x="34" y="28"/>
                  </a:move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7"/>
                    <a:pt x="14" y="16"/>
                    <a:pt x="1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7" y="16"/>
                    <a:pt x="28" y="17"/>
                    <a:pt x="29" y="18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4" y="27"/>
                    <a:pt x="34" y="28"/>
                    <a:pt x="34" y="28"/>
                  </a:cubicBezTo>
                  <a:close/>
                  <a:moveTo>
                    <a:pt x="32" y="5"/>
                  </a:moveTo>
                  <a:cubicBezTo>
                    <a:pt x="31" y="5"/>
                    <a:pt x="31" y="5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5"/>
                    <a:pt x="30" y="6"/>
                    <a:pt x="30" y="6"/>
                  </a:cubicBezTo>
                  <a:cubicBezTo>
                    <a:pt x="30" y="6"/>
                    <a:pt x="30" y="7"/>
                    <a:pt x="30" y="7"/>
                  </a:cubicBezTo>
                  <a:cubicBezTo>
                    <a:pt x="30" y="7"/>
                    <a:pt x="30" y="8"/>
                    <a:pt x="30" y="8"/>
                  </a:cubicBezTo>
                  <a:cubicBezTo>
                    <a:pt x="30" y="9"/>
                    <a:pt x="30" y="9"/>
                    <a:pt x="31" y="10"/>
                  </a:cubicBezTo>
                  <a:cubicBezTo>
                    <a:pt x="31" y="10"/>
                    <a:pt x="31" y="11"/>
                    <a:pt x="32" y="12"/>
                  </a:cubicBezTo>
                  <a:cubicBezTo>
                    <a:pt x="32" y="12"/>
                    <a:pt x="32" y="12"/>
                    <a:pt x="33" y="13"/>
                  </a:cubicBezTo>
                  <a:cubicBezTo>
                    <a:pt x="33" y="13"/>
                    <a:pt x="33" y="13"/>
                    <a:pt x="34" y="13"/>
                  </a:cubicBezTo>
                  <a:cubicBezTo>
                    <a:pt x="34" y="13"/>
                    <a:pt x="34" y="13"/>
                    <a:pt x="35" y="13"/>
                  </a:cubicBezTo>
                  <a:cubicBezTo>
                    <a:pt x="35" y="12"/>
                    <a:pt x="36" y="12"/>
                    <a:pt x="36" y="12"/>
                  </a:cubicBezTo>
                  <a:cubicBezTo>
                    <a:pt x="36" y="11"/>
                    <a:pt x="37" y="11"/>
                    <a:pt x="37" y="10"/>
                  </a:cubicBezTo>
                  <a:cubicBezTo>
                    <a:pt x="37" y="9"/>
                    <a:pt x="37" y="9"/>
                    <a:pt x="37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7"/>
                    <a:pt x="36" y="7"/>
                    <a:pt x="36" y="6"/>
                  </a:cubicBezTo>
                  <a:cubicBezTo>
                    <a:pt x="35" y="6"/>
                    <a:pt x="35" y="6"/>
                    <a:pt x="35" y="5"/>
                  </a:cubicBezTo>
                  <a:cubicBezTo>
                    <a:pt x="35" y="5"/>
                    <a:pt x="34" y="5"/>
                    <a:pt x="34" y="5"/>
                  </a:cubicBezTo>
                  <a:cubicBezTo>
                    <a:pt x="34" y="5"/>
                    <a:pt x="33" y="5"/>
                    <a:pt x="33" y="5"/>
                  </a:cubicBezTo>
                  <a:cubicBezTo>
                    <a:pt x="32" y="5"/>
                    <a:pt x="32" y="5"/>
                    <a:pt x="32" y="5"/>
                  </a:cubicBezTo>
                  <a:close/>
                  <a:moveTo>
                    <a:pt x="10" y="5"/>
                  </a:moveTo>
                  <a:cubicBezTo>
                    <a:pt x="10" y="5"/>
                    <a:pt x="10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6"/>
                    <a:pt x="11" y="6"/>
                  </a:cubicBezTo>
                  <a:cubicBezTo>
                    <a:pt x="11" y="6"/>
                    <a:pt x="11" y="7"/>
                    <a:pt x="11" y="7"/>
                  </a:cubicBezTo>
                  <a:cubicBezTo>
                    <a:pt x="11" y="7"/>
                    <a:pt x="11" y="8"/>
                    <a:pt x="11" y="8"/>
                  </a:cubicBezTo>
                  <a:cubicBezTo>
                    <a:pt x="11" y="9"/>
                    <a:pt x="11" y="9"/>
                    <a:pt x="10" y="10"/>
                  </a:cubicBezTo>
                  <a:cubicBezTo>
                    <a:pt x="10" y="10"/>
                    <a:pt x="10" y="11"/>
                    <a:pt x="10" y="12"/>
                  </a:cubicBezTo>
                  <a:cubicBezTo>
                    <a:pt x="9" y="12"/>
                    <a:pt x="9" y="12"/>
                    <a:pt x="9" y="13"/>
                  </a:cubicBezTo>
                  <a:cubicBezTo>
                    <a:pt x="8" y="13"/>
                    <a:pt x="8" y="13"/>
                    <a:pt x="7" y="13"/>
                  </a:cubicBezTo>
                  <a:cubicBezTo>
                    <a:pt x="7" y="13"/>
                    <a:pt x="7" y="13"/>
                    <a:pt x="6" y="13"/>
                  </a:cubicBezTo>
                  <a:cubicBezTo>
                    <a:pt x="6" y="12"/>
                    <a:pt x="5" y="12"/>
                    <a:pt x="5" y="12"/>
                  </a:cubicBezTo>
                  <a:cubicBezTo>
                    <a:pt x="5" y="11"/>
                    <a:pt x="5" y="11"/>
                    <a:pt x="4" y="10"/>
                  </a:cubicBezTo>
                  <a:cubicBezTo>
                    <a:pt x="4" y="9"/>
                    <a:pt x="4" y="9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6" y="7"/>
                    <a:pt x="6" y="6"/>
                  </a:cubicBezTo>
                  <a:cubicBezTo>
                    <a:pt x="6" y="6"/>
                    <a:pt x="6" y="6"/>
                    <a:pt x="6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10" y="5"/>
                  </a:cubicBezTo>
                  <a:close/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8" y="6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2"/>
                    <a:pt x="17" y="0"/>
                    <a:pt x="21" y="0"/>
                  </a:cubicBezTo>
                  <a:cubicBezTo>
                    <a:pt x="24" y="0"/>
                    <a:pt x="24" y="2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5"/>
                    <a:pt x="23" y="6"/>
                    <a:pt x="23" y="7"/>
                  </a:cubicBezTo>
                  <a:cubicBezTo>
                    <a:pt x="22" y="8"/>
                    <a:pt x="21" y="8"/>
                    <a:pt x="21" y="8"/>
                  </a:cubicBezTo>
                  <a:close/>
                  <a:moveTo>
                    <a:pt x="19" y="7"/>
                  </a:moveTo>
                  <a:cubicBezTo>
                    <a:pt x="19" y="7"/>
                    <a:pt x="20" y="8"/>
                    <a:pt x="21" y="8"/>
                  </a:cubicBezTo>
                  <a:cubicBezTo>
                    <a:pt x="21" y="8"/>
                    <a:pt x="22" y="7"/>
                    <a:pt x="22" y="7"/>
                  </a:cubicBezTo>
                  <a:cubicBezTo>
                    <a:pt x="23" y="6"/>
                    <a:pt x="23" y="5"/>
                    <a:pt x="23" y="4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9" y="2"/>
                    <a:pt x="18" y="2"/>
                  </a:cubicBezTo>
                  <a:cubicBezTo>
                    <a:pt x="18" y="2"/>
                    <a:pt x="18" y="2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5"/>
                    <a:pt x="18" y="6"/>
                    <a:pt x="19" y="7"/>
                  </a:cubicBezTo>
                  <a:close/>
                  <a:moveTo>
                    <a:pt x="41" y="25"/>
                  </a:moveTo>
                  <a:cubicBezTo>
                    <a:pt x="41" y="18"/>
                    <a:pt x="41" y="18"/>
                    <a:pt x="41" y="18"/>
                  </a:cubicBezTo>
                  <a:cubicBezTo>
                    <a:pt x="41" y="16"/>
                    <a:pt x="39" y="15"/>
                    <a:pt x="36" y="14"/>
                  </a:cubicBezTo>
                  <a:cubicBezTo>
                    <a:pt x="36" y="18"/>
                    <a:pt x="35" y="19"/>
                    <a:pt x="34" y="22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19"/>
                    <a:pt x="33" y="18"/>
                    <a:pt x="32" y="15"/>
                  </a:cubicBezTo>
                  <a:cubicBezTo>
                    <a:pt x="31" y="15"/>
                    <a:pt x="30" y="16"/>
                    <a:pt x="30" y="1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9" y="28"/>
                  </a:cubicBezTo>
                  <a:cubicBezTo>
                    <a:pt x="39" y="28"/>
                    <a:pt x="40" y="27"/>
                    <a:pt x="40" y="27"/>
                  </a:cubicBezTo>
                  <a:cubicBezTo>
                    <a:pt x="41" y="26"/>
                    <a:pt x="41" y="26"/>
                    <a:pt x="41" y="25"/>
                  </a:cubicBezTo>
                  <a:close/>
                  <a:moveTo>
                    <a:pt x="0" y="25"/>
                  </a:moveTo>
                  <a:cubicBezTo>
                    <a:pt x="0" y="27"/>
                    <a:pt x="1" y="28"/>
                    <a:pt x="2" y="28"/>
                  </a:cubicBezTo>
                  <a:cubicBezTo>
                    <a:pt x="3" y="28"/>
                    <a:pt x="4" y="28"/>
                    <a:pt x="5" y="28"/>
                  </a:cubicBezTo>
                  <a:cubicBezTo>
                    <a:pt x="5" y="28"/>
                    <a:pt x="6" y="28"/>
                    <a:pt x="6" y="27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6"/>
                    <a:pt x="10" y="15"/>
                    <a:pt x="9" y="15"/>
                  </a:cubicBezTo>
                  <a:cubicBezTo>
                    <a:pt x="9" y="18"/>
                    <a:pt x="9" y="19"/>
                    <a:pt x="8" y="22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6" y="19"/>
                    <a:pt x="5" y="18"/>
                    <a:pt x="5" y="14"/>
                  </a:cubicBezTo>
                  <a:cubicBezTo>
                    <a:pt x="2" y="15"/>
                    <a:pt x="0" y="16"/>
                    <a:pt x="0" y="18"/>
                  </a:cubicBezTo>
                  <a:cubicBezTo>
                    <a:pt x="0" y="25"/>
                    <a:pt x="0" y="25"/>
                    <a:pt x="0" y="25"/>
                  </a:cubicBezTo>
                  <a:close/>
                  <a:moveTo>
                    <a:pt x="34" y="13"/>
                  </a:moveTo>
                  <a:cubicBezTo>
                    <a:pt x="32" y="13"/>
                    <a:pt x="30" y="11"/>
                    <a:pt x="30" y="8"/>
                  </a:cubicBezTo>
                  <a:cubicBezTo>
                    <a:pt x="30" y="5"/>
                    <a:pt x="29" y="3"/>
                    <a:pt x="34" y="3"/>
                  </a:cubicBezTo>
                  <a:cubicBezTo>
                    <a:pt x="38" y="3"/>
                    <a:pt x="38" y="5"/>
                    <a:pt x="38" y="8"/>
                  </a:cubicBezTo>
                  <a:cubicBezTo>
                    <a:pt x="38" y="11"/>
                    <a:pt x="36" y="13"/>
                    <a:pt x="34" y="13"/>
                  </a:cubicBezTo>
                  <a:close/>
                  <a:moveTo>
                    <a:pt x="7" y="13"/>
                  </a:moveTo>
                  <a:cubicBezTo>
                    <a:pt x="9" y="13"/>
                    <a:pt x="11" y="11"/>
                    <a:pt x="11" y="8"/>
                  </a:cubicBezTo>
                  <a:cubicBezTo>
                    <a:pt x="11" y="5"/>
                    <a:pt x="12" y="3"/>
                    <a:pt x="7" y="3"/>
                  </a:cubicBezTo>
                  <a:cubicBezTo>
                    <a:pt x="3" y="3"/>
                    <a:pt x="4" y="5"/>
                    <a:pt x="4" y="8"/>
                  </a:cubicBezTo>
                  <a:cubicBezTo>
                    <a:pt x="4" y="11"/>
                    <a:pt x="6" y="13"/>
                    <a:pt x="7" y="13"/>
                  </a:cubicBezTo>
                  <a:close/>
                  <a:moveTo>
                    <a:pt x="15" y="11"/>
                  </a:move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19" y="13"/>
                    <a:pt x="19" y="11"/>
                    <a:pt x="18" y="9"/>
                  </a:cubicBezTo>
                  <a:cubicBezTo>
                    <a:pt x="16" y="9"/>
                    <a:pt x="15" y="10"/>
                    <a:pt x="15" y="11"/>
                  </a:cubicBezTo>
                  <a:close/>
                  <a:moveTo>
                    <a:pt x="26" y="15"/>
                  </a:moveTo>
                  <a:cubicBezTo>
                    <a:pt x="26" y="11"/>
                    <a:pt x="26" y="11"/>
                    <a:pt x="26" y="11"/>
                  </a:cubicBezTo>
                  <a:cubicBezTo>
                    <a:pt x="26" y="10"/>
                    <a:pt x="25" y="9"/>
                    <a:pt x="23" y="9"/>
                  </a:cubicBezTo>
                  <a:cubicBezTo>
                    <a:pt x="22" y="11"/>
                    <a:pt x="22" y="13"/>
                    <a:pt x="21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lose/>
                  <a:moveTo>
                    <a:pt x="21" y="15"/>
                  </a:move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5"/>
                    <a:pt x="20" y="15"/>
                    <a:pt x="20" y="15"/>
                  </a:cubicBezTo>
                  <a:lnTo>
                    <a:pt x="21" y="15"/>
                  </a:ln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39" name="Freeform 283">
              <a:extLst>
                <a:ext uri="{FF2B5EF4-FFF2-40B4-BE49-F238E27FC236}">
                  <a16:creationId xmlns:a16="http://schemas.microsoft.com/office/drawing/2014/main" id="{BC5B14FE-E8D6-8100-D56A-783610A8DD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1713" y="488950"/>
              <a:ext cx="336550" cy="354013"/>
            </a:xfrm>
            <a:custGeom>
              <a:avLst/>
              <a:gdLst>
                <a:gd name="T0" fmla="*/ 19 w 35"/>
                <a:gd name="T1" fmla="*/ 32 h 37"/>
                <a:gd name="T2" fmla="*/ 20 w 35"/>
                <a:gd name="T3" fmla="*/ 24 h 37"/>
                <a:gd name="T4" fmla="*/ 24 w 35"/>
                <a:gd name="T5" fmla="*/ 13 h 37"/>
                <a:gd name="T6" fmla="*/ 15 w 35"/>
                <a:gd name="T7" fmla="*/ 12 h 37"/>
                <a:gd name="T8" fmla="*/ 18 w 35"/>
                <a:gd name="T9" fmla="*/ 15 h 37"/>
                <a:gd name="T10" fmla="*/ 18 w 35"/>
                <a:gd name="T11" fmla="*/ 16 h 37"/>
                <a:gd name="T12" fmla="*/ 11 w 35"/>
                <a:gd name="T13" fmla="*/ 16 h 37"/>
                <a:gd name="T14" fmla="*/ 3 w 35"/>
                <a:gd name="T15" fmla="*/ 16 h 37"/>
                <a:gd name="T16" fmla="*/ 1 w 35"/>
                <a:gd name="T17" fmla="*/ 16 h 37"/>
                <a:gd name="T18" fmla="*/ 7 w 35"/>
                <a:gd name="T19" fmla="*/ 0 h 37"/>
                <a:gd name="T20" fmla="*/ 7 w 35"/>
                <a:gd name="T21" fmla="*/ 0 h 37"/>
                <a:gd name="T22" fmla="*/ 10 w 35"/>
                <a:gd name="T23" fmla="*/ 5 h 37"/>
                <a:gd name="T24" fmla="*/ 30 w 35"/>
                <a:gd name="T25" fmla="*/ 9 h 37"/>
                <a:gd name="T26" fmla="*/ 9 w 35"/>
                <a:gd name="T27" fmla="*/ 27 h 37"/>
                <a:gd name="T28" fmla="*/ 6 w 35"/>
                <a:gd name="T29" fmla="*/ 25 h 37"/>
                <a:gd name="T30" fmla="*/ 5 w 35"/>
                <a:gd name="T31" fmla="*/ 25 h 37"/>
                <a:gd name="T32" fmla="*/ 5 w 35"/>
                <a:gd name="T33" fmla="*/ 26 h 37"/>
                <a:gd name="T34" fmla="*/ 8 w 35"/>
                <a:gd name="T35" fmla="*/ 28 h 37"/>
                <a:gd name="T36" fmla="*/ 8 w 35"/>
                <a:gd name="T37" fmla="*/ 29 h 37"/>
                <a:gd name="T38" fmla="*/ 8 w 35"/>
                <a:gd name="T39" fmla="*/ 29 h 37"/>
                <a:gd name="T40" fmla="*/ 7 w 35"/>
                <a:gd name="T41" fmla="*/ 34 h 37"/>
                <a:gd name="T42" fmla="*/ 7 w 35"/>
                <a:gd name="T43" fmla="*/ 34 h 37"/>
                <a:gd name="T44" fmla="*/ 9 w 35"/>
                <a:gd name="T45" fmla="*/ 29 h 37"/>
                <a:gd name="T46" fmla="*/ 10 w 35"/>
                <a:gd name="T47" fmla="*/ 28 h 37"/>
                <a:gd name="T48" fmla="*/ 10 w 35"/>
                <a:gd name="T49" fmla="*/ 28 h 37"/>
                <a:gd name="T50" fmla="*/ 14 w 35"/>
                <a:gd name="T51" fmla="*/ 24 h 37"/>
                <a:gd name="T52" fmla="*/ 13 w 35"/>
                <a:gd name="T53" fmla="*/ 23 h 37"/>
                <a:gd name="T54" fmla="*/ 9 w 35"/>
                <a:gd name="T55" fmla="*/ 27 h 37"/>
                <a:gd name="T56" fmla="*/ 9 w 35"/>
                <a:gd name="T57" fmla="*/ 26 h 37"/>
                <a:gd name="T58" fmla="*/ 9 w 35"/>
                <a:gd name="T59" fmla="*/ 27 h 37"/>
                <a:gd name="T60" fmla="*/ 12 w 35"/>
                <a:gd name="T61" fmla="*/ 21 h 37"/>
                <a:gd name="T62" fmla="*/ 6 w 35"/>
                <a:gd name="T63" fmla="*/ 21 h 37"/>
                <a:gd name="T64" fmla="*/ 2 w 35"/>
                <a:gd name="T65" fmla="*/ 25 h 37"/>
                <a:gd name="T66" fmla="*/ 2 w 35"/>
                <a:gd name="T67" fmla="*/ 30 h 37"/>
                <a:gd name="T68" fmla="*/ 6 w 35"/>
                <a:gd name="T69" fmla="*/ 34 h 37"/>
                <a:gd name="T70" fmla="*/ 12 w 35"/>
                <a:gd name="T71" fmla="*/ 34 h 37"/>
                <a:gd name="T72" fmla="*/ 15 w 35"/>
                <a:gd name="T73" fmla="*/ 30 h 37"/>
                <a:gd name="T74" fmla="*/ 15 w 35"/>
                <a:gd name="T75" fmla="*/ 25 h 37"/>
                <a:gd name="T76" fmla="*/ 2 w 35"/>
                <a:gd name="T77" fmla="*/ 21 h 37"/>
                <a:gd name="T78" fmla="*/ 2 w 35"/>
                <a:gd name="T79" fmla="*/ 34 h 37"/>
                <a:gd name="T80" fmla="*/ 15 w 35"/>
                <a:gd name="T81" fmla="*/ 34 h 37"/>
                <a:gd name="T82" fmla="*/ 15 w 35"/>
                <a:gd name="T83" fmla="*/ 21 h 37"/>
                <a:gd name="T84" fmla="*/ 2 w 35"/>
                <a:gd name="T85" fmla="*/ 21 h 37"/>
                <a:gd name="T86" fmla="*/ 3 w 35"/>
                <a:gd name="T87" fmla="*/ 27 h 37"/>
                <a:gd name="T88" fmla="*/ 3 w 35"/>
                <a:gd name="T89" fmla="*/ 28 h 37"/>
                <a:gd name="T90" fmla="*/ 5 w 35"/>
                <a:gd name="T91" fmla="*/ 28 h 37"/>
                <a:gd name="T92" fmla="*/ 13 w 35"/>
                <a:gd name="T93" fmla="*/ 28 h 37"/>
                <a:gd name="T94" fmla="*/ 15 w 35"/>
                <a:gd name="T95" fmla="*/ 28 h 37"/>
                <a:gd name="T96" fmla="*/ 13 w 35"/>
                <a:gd name="T97" fmla="*/ 27 h 37"/>
                <a:gd name="T98" fmla="*/ 13 w 35"/>
                <a:gd name="T99" fmla="*/ 28 h 37"/>
                <a:gd name="T100" fmla="*/ 8 w 35"/>
                <a:gd name="T101" fmla="*/ 34 h 37"/>
                <a:gd name="T102" fmla="*/ 9 w 35"/>
                <a:gd name="T103" fmla="*/ 34 h 37"/>
                <a:gd name="T104" fmla="*/ 9 w 35"/>
                <a:gd name="T105" fmla="*/ 31 h 37"/>
                <a:gd name="T106" fmla="*/ 9 w 35"/>
                <a:gd name="T107" fmla="*/ 24 h 37"/>
                <a:gd name="T108" fmla="*/ 9 w 35"/>
                <a:gd name="T109" fmla="*/ 21 h 37"/>
                <a:gd name="T110" fmla="*/ 8 w 35"/>
                <a:gd name="T111" fmla="*/ 24 h 37"/>
                <a:gd name="T112" fmla="*/ 9 w 35"/>
                <a:gd name="T113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5" h="37">
                  <a:moveTo>
                    <a:pt x="27" y="30"/>
                  </a:moveTo>
                  <a:cubicBezTo>
                    <a:pt x="25" y="31"/>
                    <a:pt x="22" y="32"/>
                    <a:pt x="19" y="32"/>
                  </a:cubicBezTo>
                  <a:cubicBezTo>
                    <a:pt x="20" y="31"/>
                    <a:pt x="20" y="29"/>
                    <a:pt x="20" y="28"/>
                  </a:cubicBezTo>
                  <a:cubicBezTo>
                    <a:pt x="20" y="26"/>
                    <a:pt x="20" y="25"/>
                    <a:pt x="20" y="24"/>
                  </a:cubicBezTo>
                  <a:cubicBezTo>
                    <a:pt x="21" y="24"/>
                    <a:pt x="21" y="23"/>
                    <a:pt x="22" y="23"/>
                  </a:cubicBezTo>
                  <a:cubicBezTo>
                    <a:pt x="25" y="21"/>
                    <a:pt x="26" y="16"/>
                    <a:pt x="24" y="13"/>
                  </a:cubicBezTo>
                  <a:cubicBezTo>
                    <a:pt x="22" y="11"/>
                    <a:pt x="18" y="10"/>
                    <a:pt x="15" y="11"/>
                  </a:cubicBezTo>
                  <a:cubicBezTo>
                    <a:pt x="15" y="11"/>
                    <a:pt x="15" y="11"/>
                    <a:pt x="15" y="12"/>
                  </a:cubicBezTo>
                  <a:cubicBezTo>
                    <a:pt x="14" y="12"/>
                    <a:pt x="15" y="12"/>
                    <a:pt x="15" y="12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5"/>
                    <a:pt x="9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7" y="0"/>
                    <a:pt x="26" y="2"/>
                    <a:pt x="30" y="9"/>
                  </a:cubicBezTo>
                  <a:cubicBezTo>
                    <a:pt x="35" y="15"/>
                    <a:pt x="34" y="25"/>
                    <a:pt x="27" y="30"/>
                  </a:cubicBezTo>
                  <a:close/>
                  <a:moveTo>
                    <a:pt x="9" y="27"/>
                  </a:moveTo>
                  <a:cubicBezTo>
                    <a:pt x="9" y="27"/>
                    <a:pt x="9" y="27"/>
                    <a:pt x="9" y="27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6"/>
                    <a:pt x="5" y="26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9"/>
                    <a:pt x="10" y="29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4" y="24"/>
                    <a:pt x="14" y="24"/>
                  </a:cubicBezTo>
                  <a:cubicBezTo>
                    <a:pt x="14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7"/>
                    <a:pt x="9" y="27"/>
                    <a:pt x="9" y="27"/>
                  </a:cubicBezTo>
                  <a:close/>
                  <a:moveTo>
                    <a:pt x="14" y="23"/>
                  </a:moveTo>
                  <a:cubicBezTo>
                    <a:pt x="13" y="22"/>
                    <a:pt x="12" y="22"/>
                    <a:pt x="12" y="21"/>
                  </a:cubicBezTo>
                  <a:cubicBezTo>
                    <a:pt x="11" y="21"/>
                    <a:pt x="10" y="21"/>
                    <a:pt x="9" y="21"/>
                  </a:cubicBezTo>
                  <a:cubicBezTo>
                    <a:pt x="8" y="21"/>
                    <a:pt x="7" y="21"/>
                    <a:pt x="6" y="21"/>
                  </a:cubicBezTo>
                  <a:cubicBezTo>
                    <a:pt x="5" y="22"/>
                    <a:pt x="5" y="22"/>
                    <a:pt x="4" y="23"/>
                  </a:cubicBezTo>
                  <a:cubicBezTo>
                    <a:pt x="3" y="23"/>
                    <a:pt x="3" y="24"/>
                    <a:pt x="2" y="25"/>
                  </a:cubicBezTo>
                  <a:cubicBezTo>
                    <a:pt x="2" y="26"/>
                    <a:pt x="2" y="27"/>
                    <a:pt x="2" y="28"/>
                  </a:cubicBezTo>
                  <a:cubicBezTo>
                    <a:pt x="2" y="29"/>
                    <a:pt x="2" y="30"/>
                    <a:pt x="2" y="30"/>
                  </a:cubicBezTo>
                  <a:cubicBezTo>
                    <a:pt x="3" y="31"/>
                    <a:pt x="3" y="32"/>
                    <a:pt x="4" y="33"/>
                  </a:cubicBezTo>
                  <a:cubicBezTo>
                    <a:pt x="5" y="33"/>
                    <a:pt x="5" y="34"/>
                    <a:pt x="6" y="34"/>
                  </a:cubicBezTo>
                  <a:cubicBezTo>
                    <a:pt x="7" y="35"/>
                    <a:pt x="8" y="35"/>
                    <a:pt x="9" y="35"/>
                  </a:cubicBezTo>
                  <a:cubicBezTo>
                    <a:pt x="10" y="35"/>
                    <a:pt x="11" y="35"/>
                    <a:pt x="12" y="34"/>
                  </a:cubicBezTo>
                  <a:cubicBezTo>
                    <a:pt x="12" y="34"/>
                    <a:pt x="13" y="33"/>
                    <a:pt x="14" y="33"/>
                  </a:cubicBezTo>
                  <a:cubicBezTo>
                    <a:pt x="14" y="32"/>
                    <a:pt x="15" y="31"/>
                    <a:pt x="15" y="30"/>
                  </a:cubicBezTo>
                  <a:cubicBezTo>
                    <a:pt x="16" y="30"/>
                    <a:pt x="16" y="29"/>
                    <a:pt x="16" y="28"/>
                  </a:cubicBezTo>
                  <a:cubicBezTo>
                    <a:pt x="16" y="27"/>
                    <a:pt x="16" y="26"/>
                    <a:pt x="15" y="25"/>
                  </a:cubicBezTo>
                  <a:cubicBezTo>
                    <a:pt x="15" y="24"/>
                    <a:pt x="14" y="23"/>
                    <a:pt x="14" y="23"/>
                  </a:cubicBezTo>
                  <a:close/>
                  <a:moveTo>
                    <a:pt x="2" y="21"/>
                  </a:moveTo>
                  <a:cubicBezTo>
                    <a:pt x="1" y="23"/>
                    <a:pt x="0" y="25"/>
                    <a:pt x="0" y="28"/>
                  </a:cubicBezTo>
                  <a:cubicBezTo>
                    <a:pt x="0" y="30"/>
                    <a:pt x="1" y="33"/>
                    <a:pt x="2" y="34"/>
                  </a:cubicBezTo>
                  <a:cubicBezTo>
                    <a:pt x="4" y="36"/>
                    <a:pt x="6" y="37"/>
                    <a:pt x="9" y="37"/>
                  </a:cubicBezTo>
                  <a:cubicBezTo>
                    <a:pt x="11" y="37"/>
                    <a:pt x="14" y="36"/>
                    <a:pt x="15" y="34"/>
                  </a:cubicBezTo>
                  <a:cubicBezTo>
                    <a:pt x="17" y="33"/>
                    <a:pt x="18" y="30"/>
                    <a:pt x="18" y="28"/>
                  </a:cubicBezTo>
                  <a:cubicBezTo>
                    <a:pt x="18" y="25"/>
                    <a:pt x="17" y="23"/>
                    <a:pt x="15" y="21"/>
                  </a:cubicBezTo>
                  <a:cubicBezTo>
                    <a:pt x="14" y="20"/>
                    <a:pt x="11" y="19"/>
                    <a:pt x="9" y="19"/>
                  </a:cubicBezTo>
                  <a:cubicBezTo>
                    <a:pt x="6" y="19"/>
                    <a:pt x="4" y="20"/>
                    <a:pt x="2" y="21"/>
                  </a:cubicBezTo>
                  <a:close/>
                  <a:moveTo>
                    <a:pt x="5" y="27"/>
                  </a:move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2" y="28"/>
                    <a:pt x="2" y="28"/>
                  </a:cubicBezTo>
                  <a:cubicBezTo>
                    <a:pt x="2" y="28"/>
                    <a:pt x="3" y="28"/>
                    <a:pt x="3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7"/>
                    <a:pt x="5" y="27"/>
                  </a:cubicBezTo>
                  <a:close/>
                  <a:moveTo>
                    <a:pt x="13" y="28"/>
                  </a:move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7"/>
                    <a:pt x="15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2" y="28"/>
                    <a:pt x="12" y="28"/>
                  </a:cubicBezTo>
                  <a:cubicBezTo>
                    <a:pt x="12" y="28"/>
                    <a:pt x="13" y="28"/>
                    <a:pt x="13" y="28"/>
                  </a:cubicBezTo>
                  <a:close/>
                  <a:moveTo>
                    <a:pt x="8" y="32"/>
                  </a:move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9" y="34"/>
                    <a:pt x="9" y="34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1"/>
                    <a:pt x="9" y="31"/>
                  </a:cubicBezTo>
                  <a:cubicBezTo>
                    <a:pt x="9" y="31"/>
                    <a:pt x="8" y="32"/>
                    <a:pt x="8" y="32"/>
                  </a:cubicBezTo>
                  <a:close/>
                  <a:moveTo>
                    <a:pt x="9" y="24"/>
                  </a:move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1"/>
                  </a:cubicBezTo>
                  <a:cubicBezTo>
                    <a:pt x="9" y="21"/>
                    <a:pt x="8" y="22"/>
                    <a:pt x="8" y="2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42" name="Oval 23">
              <a:extLst>
                <a:ext uri="{FF2B5EF4-FFF2-40B4-BE49-F238E27FC236}">
                  <a16:creationId xmlns:a16="http://schemas.microsoft.com/office/drawing/2014/main" id="{7267EA15-A039-6991-196E-35AA375FA1C4}"/>
                </a:ext>
              </a:extLst>
            </p:cNvPr>
            <p:cNvSpPr/>
            <p:nvPr/>
          </p:nvSpPr>
          <p:spPr>
            <a:xfrm>
              <a:off x="7180263" y="4708525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" name="Oval 23">
              <a:extLst>
                <a:ext uri="{FF2B5EF4-FFF2-40B4-BE49-F238E27FC236}">
                  <a16:creationId xmlns:a16="http://schemas.microsoft.com/office/drawing/2014/main" id="{76C48CF2-D107-52CE-3025-BD2C100C5E73}"/>
                </a:ext>
              </a:extLst>
            </p:cNvPr>
            <p:cNvSpPr/>
            <p:nvPr/>
          </p:nvSpPr>
          <p:spPr>
            <a:xfrm>
              <a:off x="4427740" y="4917918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" name="TextBox 19">
              <a:extLst>
                <a:ext uri="{FF2B5EF4-FFF2-40B4-BE49-F238E27FC236}">
                  <a16:creationId xmlns:a16="http://schemas.microsoft.com/office/drawing/2014/main" id="{523F30CF-5F27-26EB-5740-3A9A3744AB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1749" y="4813883"/>
              <a:ext cx="2457450" cy="830762"/>
            </a:xfrm>
            <a:prstGeom prst="rect">
              <a:avLst/>
            </a:prstGeom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Сведения об объектах земельного налога и налога</a:t>
              </a:r>
            </a:p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на недвижимость</a:t>
              </a:r>
            </a:p>
          </p:txBody>
        </p:sp>
        <p:grpSp>
          <p:nvGrpSpPr>
            <p:cNvPr id="45" name="Group 27">
              <a:extLst>
                <a:ext uri="{FF2B5EF4-FFF2-40B4-BE49-F238E27FC236}">
                  <a16:creationId xmlns:a16="http://schemas.microsoft.com/office/drawing/2014/main" id="{B1354666-7EE0-9501-9E03-B5044CF7CDC7}"/>
                </a:ext>
              </a:extLst>
            </p:cNvPr>
            <p:cNvGrpSpPr/>
            <p:nvPr/>
          </p:nvGrpSpPr>
          <p:grpSpPr>
            <a:xfrm>
              <a:off x="4540646" y="5107940"/>
              <a:ext cx="342508" cy="299767"/>
              <a:chOff x="-1228474" y="4044052"/>
              <a:chExt cx="464344" cy="406400"/>
            </a:xfrm>
            <a:solidFill>
              <a:srgbClr val="007561"/>
            </a:solidFill>
          </p:grpSpPr>
          <p:sp>
            <p:nvSpPr>
              <p:cNvPr id="49" name="AutoShape 103">
                <a:extLst>
                  <a:ext uri="{FF2B5EF4-FFF2-40B4-BE49-F238E27FC236}">
                    <a16:creationId xmlns:a16="http://schemas.microsoft.com/office/drawing/2014/main" id="{E04C2F0B-1EBC-F8BD-4852-DCB56C1357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46212" y="4098039"/>
                <a:ext cx="173339" cy="110491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660" y="0"/>
                    </a:moveTo>
                    <a:cubicBezTo>
                      <a:pt x="9461" y="0"/>
                      <a:pt x="0" y="9233"/>
                      <a:pt x="0" y="20160"/>
                    </a:cubicBezTo>
                    <a:cubicBezTo>
                      <a:pt x="0" y="20954"/>
                      <a:pt x="420" y="21600"/>
                      <a:pt x="939" y="21600"/>
                    </a:cubicBezTo>
                    <a:cubicBezTo>
                      <a:pt x="1457" y="21600"/>
                      <a:pt x="1878" y="20954"/>
                      <a:pt x="1878" y="20160"/>
                    </a:cubicBezTo>
                    <a:cubicBezTo>
                      <a:pt x="1878" y="10956"/>
                      <a:pt x="10655" y="2880"/>
                      <a:pt x="20660" y="2880"/>
                    </a:cubicBezTo>
                    <a:cubicBezTo>
                      <a:pt x="21179" y="2880"/>
                      <a:pt x="21600" y="2234"/>
                      <a:pt x="21600" y="1440"/>
                    </a:cubicBezTo>
                    <a:cubicBezTo>
                      <a:pt x="21600" y="645"/>
                      <a:pt x="21179" y="0"/>
                      <a:pt x="20660" y="0"/>
                    </a:cubicBezTo>
                  </a:path>
                </a:pathLst>
              </a:custGeom>
              <a:grpFill/>
              <a:ln>
                <a:solidFill>
                  <a:srgbClr val="53B297"/>
                </a:solidFill>
              </a:ln>
              <a:effectLst/>
            </p:spPr>
            <p:txBody>
              <a:bodyPr lIns="19045" tIns="19045" rIns="19045" bIns="19045" anchor="ctr"/>
              <a:lstStyle/>
              <a:p>
                <a:pPr algn="ctr" defTabSz="228543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  <p:sp>
            <p:nvSpPr>
              <p:cNvPr id="50" name="AutoShape 104">
                <a:extLst>
                  <a:ext uri="{FF2B5EF4-FFF2-40B4-BE49-F238E27FC236}">
                    <a16:creationId xmlns:a16="http://schemas.microsoft.com/office/drawing/2014/main" id="{C928EAA2-CEFF-D2A3-0D1D-F9AB84FDC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28474" y="4044052"/>
                <a:ext cx="464344" cy="4064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16971"/>
                    </a:moveTo>
                    <a:cubicBezTo>
                      <a:pt x="10181" y="16971"/>
                      <a:pt x="9546" y="16918"/>
                      <a:pt x="8912" y="16811"/>
                    </a:cubicBezTo>
                    <a:cubicBezTo>
                      <a:pt x="8847" y="16800"/>
                      <a:pt x="8781" y="16794"/>
                      <a:pt x="8716" y="16794"/>
                    </a:cubicBezTo>
                    <a:cubicBezTo>
                      <a:pt x="8315" y="16794"/>
                      <a:pt x="7931" y="16999"/>
                      <a:pt x="7673" y="17359"/>
                    </a:cubicBezTo>
                    <a:cubicBezTo>
                      <a:pt x="7384" y="17761"/>
                      <a:pt x="6563" y="18657"/>
                      <a:pt x="5591" y="19318"/>
                    </a:cubicBezTo>
                    <a:cubicBezTo>
                      <a:pt x="5854" y="18628"/>
                      <a:pt x="6060" y="17853"/>
                      <a:pt x="6074" y="17056"/>
                    </a:cubicBezTo>
                    <a:cubicBezTo>
                      <a:pt x="6078" y="17006"/>
                      <a:pt x="6080" y="16956"/>
                      <a:pt x="6080" y="16914"/>
                    </a:cubicBezTo>
                    <a:cubicBezTo>
                      <a:pt x="6080" y="16334"/>
                      <a:pt x="5796" y="15803"/>
                      <a:pt x="5344" y="15540"/>
                    </a:cubicBezTo>
                    <a:cubicBezTo>
                      <a:pt x="2843" y="14080"/>
                      <a:pt x="1349" y="11731"/>
                      <a:pt x="1349" y="9257"/>
                    </a:cubicBezTo>
                    <a:cubicBezTo>
                      <a:pt x="1349" y="5003"/>
                      <a:pt x="5588" y="1542"/>
                      <a:pt x="10800" y="1542"/>
                    </a:cubicBezTo>
                    <a:cubicBezTo>
                      <a:pt x="16011" y="1542"/>
                      <a:pt x="20249" y="5003"/>
                      <a:pt x="20249" y="9257"/>
                    </a:cubicBezTo>
                    <a:cubicBezTo>
                      <a:pt x="20249" y="13510"/>
                      <a:pt x="16011" y="16971"/>
                      <a:pt x="10800" y="16971"/>
                    </a:cubicBezTo>
                    <a:moveTo>
                      <a:pt x="10800" y="0"/>
                    </a:moveTo>
                    <a:cubicBezTo>
                      <a:pt x="4835" y="0"/>
                      <a:pt x="0" y="4144"/>
                      <a:pt x="0" y="9257"/>
                    </a:cubicBezTo>
                    <a:cubicBezTo>
                      <a:pt x="0" y="12440"/>
                      <a:pt x="1875" y="15248"/>
                      <a:pt x="4730" y="16914"/>
                    </a:cubicBezTo>
                    <a:cubicBezTo>
                      <a:pt x="4730" y="16935"/>
                      <a:pt x="4724" y="16949"/>
                      <a:pt x="4724" y="16971"/>
                    </a:cubicBezTo>
                    <a:cubicBezTo>
                      <a:pt x="4724" y="18354"/>
                      <a:pt x="3821" y="19843"/>
                      <a:pt x="3423" y="20625"/>
                    </a:cubicBezTo>
                    <a:lnTo>
                      <a:pt x="3425" y="20625"/>
                    </a:lnTo>
                    <a:cubicBezTo>
                      <a:pt x="3393" y="20709"/>
                      <a:pt x="3374" y="20802"/>
                      <a:pt x="3374" y="20900"/>
                    </a:cubicBezTo>
                    <a:cubicBezTo>
                      <a:pt x="3374" y="21287"/>
                      <a:pt x="3648" y="21600"/>
                      <a:pt x="3986" y="21600"/>
                    </a:cubicBezTo>
                    <a:cubicBezTo>
                      <a:pt x="4049" y="21600"/>
                      <a:pt x="4161" y="21580"/>
                      <a:pt x="4158" y="21590"/>
                    </a:cubicBezTo>
                    <a:cubicBezTo>
                      <a:pt x="6268" y="21195"/>
                      <a:pt x="8255" y="18979"/>
                      <a:pt x="8716" y="18338"/>
                    </a:cubicBezTo>
                    <a:cubicBezTo>
                      <a:pt x="9391" y="18451"/>
                      <a:pt x="10086" y="18514"/>
                      <a:pt x="10800" y="18514"/>
                    </a:cubicBezTo>
                    <a:cubicBezTo>
                      <a:pt x="16764" y="18514"/>
                      <a:pt x="21600" y="14369"/>
                      <a:pt x="21600" y="9257"/>
                    </a:cubicBezTo>
                    <a:cubicBezTo>
                      <a:pt x="21600" y="414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solidFill>
                  <a:srgbClr val="53B297"/>
                </a:solidFill>
              </a:ln>
              <a:effectLst/>
            </p:spPr>
            <p:txBody>
              <a:bodyPr lIns="19045" tIns="19045" rIns="19045" bIns="19045" anchor="ctr"/>
              <a:lstStyle/>
              <a:p>
                <a:pPr algn="ctr" defTabSz="228543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</p:grpSp>
        <p:sp>
          <p:nvSpPr>
            <p:cNvPr id="46" name="TextBox 19">
              <a:extLst>
                <a:ext uri="{FF2B5EF4-FFF2-40B4-BE49-F238E27FC236}">
                  <a16:creationId xmlns:a16="http://schemas.microsoft.com/office/drawing/2014/main" id="{FD22B04A-6B8B-1495-0F79-F323DB2926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6063" y="4684713"/>
              <a:ext cx="2457450" cy="830763"/>
            </a:xfrm>
            <a:prstGeom prst="rect">
              <a:avLst/>
            </a:prstGeom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Электронные</a:t>
              </a:r>
            </a:p>
            <a:p>
              <a:pPr eaLnBrk="1" hangingPunct="1"/>
              <a:r>
                <a:rPr lang="ru-RU" altLang="ru-RU" sz="1000" b="1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обращения граждан,</a:t>
              </a:r>
            </a:p>
            <a:p>
              <a:pPr eaLnBrk="1" hangingPunct="1"/>
              <a:r>
                <a:rPr lang="ru-RU" altLang="ru-RU" sz="1000" b="1">
                  <a:solidFill>
                    <a:srgbClr val="404040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ИП и юридических лиц</a:t>
              </a:r>
            </a:p>
          </p:txBody>
        </p:sp>
        <p:sp>
          <p:nvSpPr>
            <p:cNvPr id="47" name="AutoShape 112">
              <a:extLst>
                <a:ext uri="{FF2B5EF4-FFF2-40B4-BE49-F238E27FC236}">
                  <a16:creationId xmlns:a16="http://schemas.microsoft.com/office/drawing/2014/main" id="{7EA638F4-75E5-3633-56F1-7330C041F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5838" y="4849813"/>
              <a:ext cx="342900" cy="342900"/>
            </a:xfrm>
            <a:custGeom>
              <a:avLst/>
              <a:gdLst>
                <a:gd name="T0" fmla="*/ 10510 w 21020"/>
                <a:gd name="T1" fmla="*/ 10800 h 21600"/>
                <a:gd name="T2" fmla="*/ 10510 w 21020"/>
                <a:gd name="T3" fmla="*/ 10800 h 21600"/>
                <a:gd name="T4" fmla="*/ 10510 w 21020"/>
                <a:gd name="T5" fmla="*/ 10800 h 21600"/>
                <a:gd name="T6" fmla="*/ 10510 w 2102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020" h="21600">
                  <a:moveTo>
                    <a:pt x="18846" y="7946"/>
                  </a:moveTo>
                  <a:lnTo>
                    <a:pt x="17740" y="9091"/>
                  </a:lnTo>
                  <a:cubicBezTo>
                    <a:pt x="17740" y="8939"/>
                    <a:pt x="17758" y="8792"/>
                    <a:pt x="17744" y="8636"/>
                  </a:cubicBezTo>
                  <a:cubicBezTo>
                    <a:pt x="17629" y="7331"/>
                    <a:pt x="17036" y="6068"/>
                    <a:pt x="16074" y="5080"/>
                  </a:cubicBezTo>
                  <a:cubicBezTo>
                    <a:pt x="15004" y="3980"/>
                    <a:pt x="13585" y="3348"/>
                    <a:pt x="12180" y="3345"/>
                  </a:cubicBezTo>
                  <a:lnTo>
                    <a:pt x="13268" y="2218"/>
                  </a:lnTo>
                  <a:cubicBezTo>
                    <a:pt x="13812" y="1659"/>
                    <a:pt x="14572" y="1350"/>
                    <a:pt x="15403" y="1350"/>
                  </a:cubicBezTo>
                  <a:cubicBezTo>
                    <a:pt x="16460" y="1350"/>
                    <a:pt x="17546" y="1840"/>
                    <a:pt x="18381" y="2696"/>
                  </a:cubicBezTo>
                  <a:cubicBezTo>
                    <a:pt x="19165" y="3500"/>
                    <a:pt x="19631" y="4499"/>
                    <a:pt x="19698" y="5510"/>
                  </a:cubicBezTo>
                  <a:cubicBezTo>
                    <a:pt x="19760" y="6453"/>
                    <a:pt x="19457" y="7317"/>
                    <a:pt x="18846" y="7946"/>
                  </a:cubicBezTo>
                  <a:moveTo>
                    <a:pt x="5828" y="19329"/>
                  </a:moveTo>
                  <a:cubicBezTo>
                    <a:pt x="5813" y="18424"/>
                    <a:pt x="5454" y="17481"/>
                    <a:pt x="4730" y="16739"/>
                  </a:cubicBezTo>
                  <a:cubicBezTo>
                    <a:pt x="4046" y="16034"/>
                    <a:pt x="3150" y="15628"/>
                    <a:pt x="2257" y="15592"/>
                  </a:cubicBezTo>
                  <a:lnTo>
                    <a:pt x="2911" y="13157"/>
                  </a:lnTo>
                  <a:cubicBezTo>
                    <a:pt x="2959" y="12995"/>
                    <a:pt x="3052" y="12835"/>
                    <a:pt x="3168" y="12695"/>
                  </a:cubicBezTo>
                  <a:cubicBezTo>
                    <a:pt x="4485" y="11726"/>
                    <a:pt x="6512" y="12012"/>
                    <a:pt x="7920" y="13460"/>
                  </a:cubicBezTo>
                  <a:cubicBezTo>
                    <a:pt x="9409" y="14990"/>
                    <a:pt x="9639" y="17230"/>
                    <a:pt x="8492" y="18568"/>
                  </a:cubicBezTo>
                  <a:cubicBezTo>
                    <a:pt x="8416" y="18609"/>
                    <a:pt x="8339" y="18648"/>
                    <a:pt x="8256" y="18675"/>
                  </a:cubicBezTo>
                  <a:cubicBezTo>
                    <a:pt x="8256" y="18675"/>
                    <a:pt x="5828" y="19329"/>
                    <a:pt x="5828" y="19329"/>
                  </a:cubicBezTo>
                  <a:close/>
                  <a:moveTo>
                    <a:pt x="2737" y="20164"/>
                  </a:moveTo>
                  <a:cubicBezTo>
                    <a:pt x="2665" y="20181"/>
                    <a:pt x="2443" y="20239"/>
                    <a:pt x="2291" y="20249"/>
                  </a:cubicBezTo>
                  <a:cubicBezTo>
                    <a:pt x="1751" y="20244"/>
                    <a:pt x="1313" y="19792"/>
                    <a:pt x="1313" y="19237"/>
                  </a:cubicBezTo>
                  <a:cubicBezTo>
                    <a:pt x="1321" y="19124"/>
                    <a:pt x="1365" y="18929"/>
                    <a:pt x="1380" y="18857"/>
                  </a:cubicBezTo>
                  <a:lnTo>
                    <a:pt x="2071" y="16283"/>
                  </a:lnTo>
                  <a:cubicBezTo>
                    <a:pt x="2822" y="16261"/>
                    <a:pt x="3630" y="16562"/>
                    <a:pt x="4265" y="17215"/>
                  </a:cubicBezTo>
                  <a:cubicBezTo>
                    <a:pt x="4911" y="17878"/>
                    <a:pt x="5214" y="18725"/>
                    <a:pt x="5181" y="19504"/>
                  </a:cubicBezTo>
                  <a:cubicBezTo>
                    <a:pt x="5181" y="19504"/>
                    <a:pt x="2737" y="20164"/>
                    <a:pt x="2737" y="20164"/>
                  </a:cubicBezTo>
                  <a:close/>
                  <a:moveTo>
                    <a:pt x="6888" y="11179"/>
                  </a:moveTo>
                  <a:cubicBezTo>
                    <a:pt x="6280" y="10927"/>
                    <a:pt x="5642" y="10783"/>
                    <a:pt x="5004" y="10774"/>
                  </a:cubicBezTo>
                  <a:lnTo>
                    <a:pt x="10063" y="5536"/>
                  </a:lnTo>
                  <a:cubicBezTo>
                    <a:pt x="10838" y="4759"/>
                    <a:pt x="11966" y="4536"/>
                    <a:pt x="13077" y="4819"/>
                  </a:cubicBezTo>
                  <a:cubicBezTo>
                    <a:pt x="13077" y="4819"/>
                    <a:pt x="6888" y="11179"/>
                    <a:pt x="6888" y="11179"/>
                  </a:cubicBezTo>
                  <a:close/>
                  <a:moveTo>
                    <a:pt x="9717" y="13672"/>
                  </a:moveTo>
                  <a:cubicBezTo>
                    <a:pt x="9473" y="13258"/>
                    <a:pt x="9194" y="12859"/>
                    <a:pt x="8848" y="12505"/>
                  </a:cubicBezTo>
                  <a:cubicBezTo>
                    <a:pt x="8447" y="12093"/>
                    <a:pt x="7986" y="11770"/>
                    <a:pt x="7507" y="11498"/>
                  </a:cubicBezTo>
                  <a:lnTo>
                    <a:pt x="13767" y="5064"/>
                  </a:lnTo>
                  <a:cubicBezTo>
                    <a:pt x="14259" y="5288"/>
                    <a:pt x="14729" y="5607"/>
                    <a:pt x="15145" y="6035"/>
                  </a:cubicBezTo>
                  <a:cubicBezTo>
                    <a:pt x="15500" y="6398"/>
                    <a:pt x="15775" y="6806"/>
                    <a:pt x="15987" y="7229"/>
                  </a:cubicBezTo>
                  <a:cubicBezTo>
                    <a:pt x="15987" y="7229"/>
                    <a:pt x="9717" y="13672"/>
                    <a:pt x="9717" y="13672"/>
                  </a:cubicBezTo>
                  <a:close/>
                  <a:moveTo>
                    <a:pt x="10519" y="16061"/>
                  </a:moveTo>
                  <a:cubicBezTo>
                    <a:pt x="10465" y="15452"/>
                    <a:pt x="10298" y="14854"/>
                    <a:pt x="10047" y="14288"/>
                  </a:cubicBezTo>
                  <a:lnTo>
                    <a:pt x="16257" y="7906"/>
                  </a:lnTo>
                  <a:cubicBezTo>
                    <a:pt x="16637" y="9140"/>
                    <a:pt x="16442" y="10429"/>
                    <a:pt x="15610" y="11284"/>
                  </a:cubicBezTo>
                  <a:cubicBezTo>
                    <a:pt x="15604" y="11290"/>
                    <a:pt x="15598" y="11293"/>
                    <a:pt x="15593" y="11298"/>
                  </a:cubicBezTo>
                  <a:lnTo>
                    <a:pt x="15602" y="11306"/>
                  </a:lnTo>
                  <a:lnTo>
                    <a:pt x="10525" y="16565"/>
                  </a:lnTo>
                  <a:cubicBezTo>
                    <a:pt x="10527" y="16397"/>
                    <a:pt x="10534" y="16232"/>
                    <a:pt x="10519" y="16061"/>
                  </a:cubicBezTo>
                  <a:moveTo>
                    <a:pt x="19308" y="1741"/>
                  </a:moveTo>
                  <a:cubicBezTo>
                    <a:pt x="18228" y="632"/>
                    <a:pt x="16805" y="0"/>
                    <a:pt x="15403" y="0"/>
                  </a:cubicBezTo>
                  <a:cubicBezTo>
                    <a:pt x="14220" y="0"/>
                    <a:pt x="13131" y="450"/>
                    <a:pt x="12335" y="1266"/>
                  </a:cubicBezTo>
                  <a:lnTo>
                    <a:pt x="9138" y="4577"/>
                  </a:lnTo>
                  <a:cubicBezTo>
                    <a:pt x="9129" y="4585"/>
                    <a:pt x="9118" y="4592"/>
                    <a:pt x="9108" y="4602"/>
                  </a:cubicBezTo>
                  <a:cubicBezTo>
                    <a:pt x="9103" y="4608"/>
                    <a:pt x="9100" y="4614"/>
                    <a:pt x="9095" y="4620"/>
                  </a:cubicBezTo>
                  <a:lnTo>
                    <a:pt x="9096" y="4621"/>
                  </a:lnTo>
                  <a:lnTo>
                    <a:pt x="2310" y="11647"/>
                  </a:lnTo>
                  <a:cubicBezTo>
                    <a:pt x="1998" y="11966"/>
                    <a:pt x="1771" y="12364"/>
                    <a:pt x="1645" y="12797"/>
                  </a:cubicBezTo>
                  <a:lnTo>
                    <a:pt x="102" y="18541"/>
                  </a:lnTo>
                  <a:cubicBezTo>
                    <a:pt x="100" y="18557"/>
                    <a:pt x="0" y="19008"/>
                    <a:pt x="0" y="19237"/>
                  </a:cubicBezTo>
                  <a:cubicBezTo>
                    <a:pt x="0" y="20541"/>
                    <a:pt x="1030" y="21599"/>
                    <a:pt x="2302" y="21599"/>
                  </a:cubicBezTo>
                  <a:cubicBezTo>
                    <a:pt x="2554" y="21599"/>
                    <a:pt x="3044" y="21475"/>
                    <a:pt x="3062" y="21473"/>
                  </a:cubicBezTo>
                  <a:lnTo>
                    <a:pt x="8630" y="19969"/>
                  </a:lnTo>
                  <a:cubicBezTo>
                    <a:pt x="9054" y="19839"/>
                    <a:pt x="9439" y="19604"/>
                    <a:pt x="9750" y="19283"/>
                  </a:cubicBezTo>
                  <a:lnTo>
                    <a:pt x="19776" y="8899"/>
                  </a:lnTo>
                  <a:cubicBezTo>
                    <a:pt x="21600" y="7023"/>
                    <a:pt x="21394" y="3881"/>
                    <a:pt x="19308" y="1741"/>
                  </a:cubicBezTo>
                </a:path>
              </a:pathLst>
            </a:custGeom>
            <a:solidFill>
              <a:srgbClr val="007561"/>
            </a:solidFill>
            <a:ln>
              <a:noFill/>
            </a:ln>
            <a:effectLst/>
          </p:spPr>
          <p:txBody>
            <a:bodyPr lIns="19045" tIns="19045" rIns="19045" bIns="19045" anchor="ctr"/>
            <a:lstStyle/>
            <a:p>
              <a:pPr algn="ctr" defTabSz="22854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</p:grpSp>
      <p:pic>
        <p:nvPicPr>
          <p:cNvPr id="2056" name="Picture 6" descr="Телефон Мобильный Iphone - Бесплатная векторная графика на Pixab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674" y="1851721"/>
            <a:ext cx="1275265" cy="289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Рисунок 20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958" y="1023119"/>
            <a:ext cx="2651975" cy="783464"/>
          </a:xfrm>
          <a:prstGeom prst="rect">
            <a:avLst/>
          </a:prstGeom>
        </p:spPr>
      </p:pic>
      <p:pic>
        <p:nvPicPr>
          <p:cNvPr id="2061" name="Объект 2060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985" y="2174124"/>
            <a:ext cx="1009691" cy="2243759"/>
          </a:xfrm>
        </p:spPr>
      </p:pic>
    </p:spTree>
    <p:extLst>
      <p:ext uri="{BB962C8B-B14F-4D97-AF65-F5344CB8AC3E}">
        <p14:creationId xmlns:p14="http://schemas.microsoft.com/office/powerpoint/2010/main" val="419538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33" name="Прямоугольник 7"/>
          <p:cNvSpPr>
            <a:spLocks noChangeArrowheads="1"/>
          </p:cNvSpPr>
          <p:nvPr/>
        </p:nvSpPr>
        <p:spPr bwMode="auto">
          <a:xfrm>
            <a:off x="8602837" y="-38105"/>
            <a:ext cx="37702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5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15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" name="Диаграмма 21"/>
          <p:cNvGraphicFramePr/>
          <p:nvPr>
            <p:extLst/>
          </p:nvPr>
        </p:nvGraphicFramePr>
        <p:xfrm>
          <a:off x="467037" y="887182"/>
          <a:ext cx="4752528" cy="4299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Прямоугольник 35"/>
          <p:cNvSpPr/>
          <p:nvPr/>
        </p:nvSpPr>
        <p:spPr>
          <a:xfrm>
            <a:off x="5320002" y="1527816"/>
            <a:ext cx="144016" cy="144016"/>
          </a:xfrm>
          <a:prstGeom prst="rect">
            <a:avLst/>
          </a:prstGeom>
          <a:solidFill>
            <a:srgbClr val="88D8B0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h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5536025" y="2312034"/>
            <a:ext cx="2952329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 год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5317185" y="4283922"/>
            <a:ext cx="144016" cy="144016"/>
          </a:xfrm>
          <a:prstGeom prst="rect">
            <a:avLst/>
          </a:prstGeom>
          <a:solidFill>
            <a:srgbClr val="F8A662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h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5533208" y="4182684"/>
            <a:ext cx="2952329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01.09.2022 года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5317185" y="3395825"/>
            <a:ext cx="144016" cy="1440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h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5320002" y="2416813"/>
            <a:ext cx="144016" cy="14401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h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5533208" y="3307700"/>
            <a:ext cx="3816425" cy="300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год</a:t>
            </a:r>
          </a:p>
        </p:txBody>
      </p:sp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258706" y="195485"/>
            <a:ext cx="8705782" cy="825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ts val="2600"/>
              </a:lnSpc>
            </a:pPr>
            <a:r>
              <a:rPr lang="ru-RU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Lato Black" panose="020F0502020204030203" pitchFamily="34" charset="0"/>
                <a:cs typeface="Times New Roman" panose="02020603050405020304" pitchFamily="18" charset="0"/>
              </a:rPr>
              <a:t>Динамика количества учетных записей физических лиц</a:t>
            </a:r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Lato Black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4799" y="790243"/>
            <a:ext cx="7681617" cy="458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возможность доступа к Личному кабинету на портале МНС:</a:t>
            </a:r>
            <a:endParaRPr lang="ru-RU" altLang="en-US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1"/>
          <p:cNvSpPr txBox="1"/>
          <p:nvPr/>
        </p:nvSpPr>
        <p:spPr>
          <a:xfrm>
            <a:off x="806755" y="1563638"/>
            <a:ext cx="2685125" cy="32404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686 245</a:t>
            </a:r>
            <a:r>
              <a:rPr lang="ru-RU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ru-RU" sz="16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граждан</a:t>
            </a:r>
            <a:endParaRPr lang="ru-RU" sz="1600" b="1" i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3" name="TextBox 1"/>
          <p:cNvSpPr txBox="1"/>
          <p:nvPr/>
        </p:nvSpPr>
        <p:spPr>
          <a:xfrm>
            <a:off x="821080" y="4355930"/>
            <a:ext cx="3318872" cy="32404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950 210, </a:t>
            </a:r>
            <a:r>
              <a:rPr lang="ru-RU" sz="16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граждан</a:t>
            </a:r>
            <a:endParaRPr lang="ru-RU" sz="16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36026" y="1426578"/>
            <a:ext cx="2952329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 год</a:t>
            </a:r>
          </a:p>
          <a:p>
            <a:pPr>
              <a:lnSpc>
                <a:spcPts val="2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4DBA8-C7F5-AA60-C9C4-9B4FC1AAC5FC}"/>
              </a:ext>
            </a:extLst>
          </p:cNvPr>
          <p:cNvSpPr txBox="1"/>
          <p:nvPr/>
        </p:nvSpPr>
        <p:spPr>
          <a:xfrm>
            <a:off x="774006" y="2460107"/>
            <a:ext cx="2685125" cy="32404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772</a:t>
            </a:r>
            <a:r>
              <a:rPr lang="ru-RU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166</a:t>
            </a:r>
            <a:r>
              <a:rPr lang="ru-RU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ru-RU" sz="16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граждан</a:t>
            </a:r>
            <a:endParaRPr lang="ru-RU" sz="1600" b="1" i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8BAA42-9F34-59E6-1122-A1459477F1F0}"/>
              </a:ext>
            </a:extLst>
          </p:cNvPr>
          <p:cNvSpPr txBox="1"/>
          <p:nvPr/>
        </p:nvSpPr>
        <p:spPr>
          <a:xfrm>
            <a:off x="753869" y="3364041"/>
            <a:ext cx="2685125" cy="32404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882 091, </a:t>
            </a:r>
            <a:r>
              <a:rPr lang="ru-RU" sz="16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граждан</a:t>
            </a:r>
            <a:endParaRPr lang="ru-RU" sz="1600" b="1" i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82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"/>
            <a:ext cx="918051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51470"/>
            <a:ext cx="1296144" cy="129614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685800" y="1216058"/>
            <a:ext cx="7772400" cy="1162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spcBef>
                <a:spcPts val="0"/>
              </a:spcBef>
              <a:defRPr/>
            </a:pP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D222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D222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D222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D222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D222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D222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ts val="0"/>
              </a:spcBef>
              <a:defRPr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интерактивных услуг на основе обратной связи и исследовании пользовательского опыта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35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348" y="236779"/>
            <a:ext cx="1439651" cy="2118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39552" y="286958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Lato Black" panose="020F0502020204030203" pitchFamily="34" charset="0"/>
                <a:cs typeface="Times New Roman" panose="02020603050405020304" pitchFamily="18" charset="0"/>
              </a:rPr>
              <a:t>Создание проекта декларации по подоходному налогу с физических лиц на основе сведений из учетной системы налоговой службы 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ea typeface="Lato Black" panose="020F050202020403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413" y="2226648"/>
            <a:ext cx="2345368" cy="1144498"/>
          </a:xfrm>
          <a:prstGeom prst="rect">
            <a:avLst/>
          </a:prstGeom>
          <a:noFill/>
          <a:ln>
            <a:noFill/>
          </a:ln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59283" y="1761004"/>
            <a:ext cx="4500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Blip>
                <a:blip r:embed="rId5"/>
              </a:buBlip>
            </a:pPr>
            <a:r>
              <a:rPr lang="ru-RU" sz="1600" dirty="0">
                <a:effectLst/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</a:rPr>
              <a:t>сведения о доходах из-за границы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Lato" panose="020F050202020403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025" y="1244483"/>
            <a:ext cx="1616183" cy="132882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386" y="1551791"/>
            <a:ext cx="1212946" cy="775153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7"/>
          <p:cNvSpPr>
            <a:spLocks noChangeArrowheads="1"/>
          </p:cNvSpPr>
          <p:nvPr/>
        </p:nvSpPr>
        <p:spPr bwMode="auto">
          <a:xfrm>
            <a:off x="8803486" y="-55671"/>
            <a:ext cx="28084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5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5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8117" y="3291830"/>
            <a:ext cx="2196290" cy="126540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7" name="TextBox 16"/>
          <p:cNvSpPr txBox="1"/>
          <p:nvPr/>
        </p:nvSpPr>
        <p:spPr>
          <a:xfrm>
            <a:off x="1079357" y="4097001"/>
            <a:ext cx="4824536" cy="338554"/>
          </a:xfrm>
          <a:prstGeom prst="rect">
            <a:avLst/>
          </a:prstGeom>
          <a:noFill/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</a:rPr>
              <a:t>автоматически попадают в </a:t>
            </a:r>
            <a:r>
              <a:rPr lang="ru-RU" sz="1600" dirty="0">
                <a:effectLst/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</a:rPr>
              <a:t>проект декларации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Lato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74A630-1A57-00F5-EAD1-165427284F14}"/>
              </a:ext>
            </a:extLst>
          </p:cNvPr>
          <p:cNvSpPr txBox="1"/>
          <p:nvPr/>
        </p:nvSpPr>
        <p:spPr>
          <a:xfrm>
            <a:off x="3203848" y="2515172"/>
            <a:ext cx="5040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Blip>
                <a:blip r:embed="rId5"/>
              </a:buBlip>
            </a:pPr>
            <a:r>
              <a:rPr lang="ru-RU" sz="1600" dirty="0">
                <a:effectLst/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</a:rPr>
              <a:t>сведения о доходах </a:t>
            </a:r>
            <a:r>
              <a:rPr lang="ru-RU" sz="1600" dirty="0"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</a:rPr>
              <a:t>от продажи транспорта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FE40AD-C8DC-706D-6D86-B5AFA5C2BFEE}"/>
              </a:ext>
            </a:extLst>
          </p:cNvPr>
          <p:cNvSpPr txBox="1"/>
          <p:nvPr/>
        </p:nvSpPr>
        <p:spPr>
          <a:xfrm>
            <a:off x="3383613" y="2844364"/>
            <a:ext cx="5040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Blip>
                <a:blip r:embed="rId5"/>
              </a:buBlip>
            </a:pPr>
            <a:r>
              <a:rPr lang="ru-RU" sz="1600" dirty="0">
                <a:effectLst/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</a:rPr>
              <a:t>сведения о доходах </a:t>
            </a:r>
            <a:r>
              <a:rPr lang="ru-RU" sz="1600" dirty="0"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</a:rPr>
              <a:t>от продажи недвижимости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95FEC6-D7B3-9FC1-44B9-D851936406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54" y="3168875"/>
            <a:ext cx="1334985" cy="1275083"/>
          </a:xfrm>
          <a:prstGeom prst="rect">
            <a:avLst/>
          </a:prstGeom>
        </p:spPr>
      </p:pic>
      <p:pic>
        <p:nvPicPr>
          <p:cNvPr id="16" name="Рисунок 15" descr="Где и в какой валюте белорусам хранить деньги? Мнение экономиста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805" y="1591243"/>
            <a:ext cx="794259" cy="5083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5103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748464" y="-65834"/>
            <a:ext cx="3955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591400"/>
              </p:ext>
            </p:extLst>
          </p:nvPr>
        </p:nvGraphicFramePr>
        <p:xfrm>
          <a:off x="599642" y="903908"/>
          <a:ext cx="3888432" cy="3916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3303494"/>
              </p:ext>
            </p:extLst>
          </p:nvPr>
        </p:nvGraphicFramePr>
        <p:xfrm>
          <a:off x="4860032" y="903908"/>
          <a:ext cx="3888432" cy="3916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97589" y="249760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Lato Black" panose="020F0502020204030203" pitchFamily="34" charset="0"/>
                <a:cs typeface="Times New Roman" panose="02020603050405020304" pitchFamily="18" charset="0"/>
              </a:rPr>
              <a:t>Динамика представления деклараций по подоходному налогу с физических лиц 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ea typeface="Lato Black" panose="020F050202020403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0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532440" y="-65834"/>
            <a:ext cx="4320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323720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СЕРВИС-АНКЕТА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203598"/>
            <a:ext cx="64087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хотите определить наличие у Вас обязанности по подаче налоговой декларации, предлагаем пройти опрос.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67944" y="3219822"/>
            <a:ext cx="2487564" cy="720080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glow rad="127000">
              <a:srgbClr val="008080"/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Хотите пройти опрос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3"/>
          <a:srcRect l="63169" t="24620" r="8509" b="22549"/>
          <a:stretch/>
        </p:blipFill>
        <p:spPr bwMode="auto">
          <a:xfrm>
            <a:off x="6732240" y="2499742"/>
            <a:ext cx="2114163" cy="2052444"/>
          </a:xfrm>
          <a:prstGeom prst="rect">
            <a:avLst/>
          </a:prstGeom>
          <a:ln>
            <a:noFill/>
          </a:ln>
          <a:effectLst>
            <a:softEdge rad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012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532440" y="-65834"/>
            <a:ext cx="4320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9"/>
          <p:cNvSpPr>
            <a:spLocks noGrp="1"/>
          </p:cNvSpPr>
          <p:nvPr>
            <p:ph type="title"/>
          </p:nvPr>
        </p:nvSpPr>
        <p:spPr>
          <a:xfrm>
            <a:off x="611560" y="488600"/>
            <a:ext cx="8424936" cy="637908"/>
          </a:xfrm>
          <a:solidFill>
            <a:srgbClr val="00808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ru-RU" sz="1800" dirty="0">
                <a:solidFill>
                  <a:schemeClr val="bg1"/>
                </a:solidFill>
                <a:ea typeface="Times New Roman" panose="02020603050405020304" pitchFamily="18" charset="0"/>
              </a:rPr>
              <a:t>Опрос для определения наличия обязанности по подаче налоговой декларации</a:t>
            </a:r>
          </a:p>
        </p:txBody>
      </p:sp>
      <p:sp>
        <p:nvSpPr>
          <p:cNvPr id="7" name="Заголовок 9"/>
          <p:cNvSpPr txBox="1">
            <a:spLocks/>
          </p:cNvSpPr>
          <p:nvPr/>
        </p:nvSpPr>
        <p:spPr bwMode="auto">
          <a:xfrm>
            <a:off x="611560" y="1275606"/>
            <a:ext cx="8424936" cy="1053648"/>
          </a:xfrm>
          <a:prstGeom prst="rect">
            <a:avLst/>
          </a:prstGeom>
          <a:solidFill>
            <a:srgbClr val="00808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/>
            <a:endParaRPr lang="ru-RU" sz="1800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bg1"/>
                </a:solidFill>
                <a:ea typeface="Times New Roman" panose="02020603050405020304" pitchFamily="18" charset="0"/>
              </a:rPr>
              <a:t>1.  Вы находились в течение 2021 года на территории Республики Беларусь 183 или более дней?</a:t>
            </a:r>
          </a:p>
          <a:p>
            <a:pPr algn="just"/>
            <a:r>
              <a:rPr lang="ru-RU" sz="1800" dirty="0">
                <a:solidFill>
                  <a:schemeClr val="bg1"/>
                </a:solidFill>
                <a:ea typeface="Times New Roman" panose="02020603050405020304" pitchFamily="18" charset="0"/>
              </a:rPr>
              <a:t>      Да    </a:t>
            </a:r>
            <a:r>
              <a:rPr lang="en-US" sz="18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  </a:t>
            </a:r>
            <a:r>
              <a:rPr lang="ru-RU" sz="18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Нет</a:t>
            </a:r>
            <a:endParaRPr lang="ru-RU" sz="1800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algn="just"/>
            <a:endParaRPr lang="ru-RU" sz="1800" dirty="0">
              <a:ea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35578" t="12136" r="23176" b="12997"/>
          <a:stretch/>
        </p:blipFill>
        <p:spPr bwMode="auto">
          <a:xfrm>
            <a:off x="107504" y="2432068"/>
            <a:ext cx="2027076" cy="23830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Заголовок 9"/>
          <p:cNvSpPr txBox="1">
            <a:spLocks/>
          </p:cNvSpPr>
          <p:nvPr/>
        </p:nvSpPr>
        <p:spPr bwMode="auto">
          <a:xfrm>
            <a:off x="2123728" y="2499742"/>
            <a:ext cx="6871499" cy="874906"/>
          </a:xfrm>
          <a:prstGeom prst="rect">
            <a:avLst/>
          </a:prstGeom>
          <a:solidFill>
            <a:srgbClr val="00808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/>
            <a:r>
              <a:rPr lang="ru-RU" sz="1800" dirty="0">
                <a:solidFill>
                  <a:schemeClr val="bg1"/>
                </a:solidFill>
                <a:ea typeface="Times New Roman" panose="02020603050405020304" pitchFamily="18" charset="0"/>
              </a:rPr>
              <a:t>2. Вы продавали (</a:t>
            </a:r>
            <a:r>
              <a:rPr lang="ru-RU" sz="1800" dirty="0" err="1">
                <a:solidFill>
                  <a:schemeClr val="bg1"/>
                </a:solidFill>
                <a:ea typeface="Times New Roman" panose="02020603050405020304" pitchFamily="18" charset="0"/>
              </a:rPr>
              <a:t>возмездно</a:t>
            </a:r>
            <a:r>
              <a:rPr lang="ru-RU" sz="1800" dirty="0">
                <a:solidFill>
                  <a:schemeClr val="bg1"/>
                </a:solidFill>
                <a:ea typeface="Times New Roman" panose="02020603050405020304" pitchFamily="18" charset="0"/>
              </a:rPr>
              <a:t> отчуждали) в 2021 году недвижимость?    </a:t>
            </a:r>
          </a:p>
          <a:p>
            <a:pPr algn="just"/>
            <a:r>
              <a:rPr lang="ru-RU" sz="1800" dirty="0">
                <a:solidFill>
                  <a:schemeClr val="bg1"/>
                </a:solidFill>
                <a:ea typeface="Times New Roman" panose="02020603050405020304" pitchFamily="18" charset="0"/>
              </a:rPr>
              <a:t>     </a:t>
            </a:r>
            <a:r>
              <a:rPr lang="ru-RU" sz="18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Да      Нет</a:t>
            </a:r>
            <a:endParaRPr lang="ru-RU" sz="1800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sp>
        <p:nvSpPr>
          <p:cNvPr id="10" name="Заголовок 9"/>
          <p:cNvSpPr txBox="1">
            <a:spLocks/>
          </p:cNvSpPr>
          <p:nvPr/>
        </p:nvSpPr>
        <p:spPr bwMode="auto">
          <a:xfrm>
            <a:off x="2123728" y="3507854"/>
            <a:ext cx="6901917" cy="1224136"/>
          </a:xfrm>
          <a:prstGeom prst="rect">
            <a:avLst/>
          </a:prstGeom>
          <a:solidFill>
            <a:srgbClr val="00808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/>
            <a:r>
              <a:rPr lang="ru-RU" sz="1800" dirty="0">
                <a:solidFill>
                  <a:schemeClr val="bg1"/>
                </a:solidFill>
                <a:ea typeface="Times New Roman" panose="02020603050405020304" pitchFamily="18" charset="0"/>
              </a:rPr>
              <a:t>3</a:t>
            </a:r>
            <a:r>
              <a:rPr lang="ru-RU" sz="18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chemeClr val="bg1"/>
                </a:solidFill>
                <a:ea typeface="Times New Roman" panose="02020603050405020304" pitchFamily="18" charset="0"/>
              </a:rPr>
              <a:t>Вы </a:t>
            </a:r>
            <a:r>
              <a:rPr lang="ru-RU" sz="18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получали в 2021 году доходы из-за границы (заработная плата, вознаграждения по договорам подряда, дивиденды, выигрыши, проценты по депозитам и ценным бумагам и др.)?</a:t>
            </a:r>
            <a:endParaRPr lang="ru-RU" sz="1800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       Да      Нет</a:t>
            </a:r>
            <a:endParaRPr lang="ru-RU" sz="1800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sp>
        <p:nvSpPr>
          <p:cNvPr id="12" name="Блок-схема: узел 11"/>
          <p:cNvSpPr/>
          <p:nvPr/>
        </p:nvSpPr>
        <p:spPr>
          <a:xfrm>
            <a:off x="1403648" y="1995686"/>
            <a:ext cx="169168" cy="169167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2255168" y="3124079"/>
            <a:ext cx="169168" cy="169167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2987824" y="4443958"/>
            <a:ext cx="169168" cy="169167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2339752" y="4443958"/>
            <a:ext cx="169168" cy="169167"/>
          </a:xfrm>
          <a:prstGeom prst="flowChartConnector">
            <a:avLst/>
          </a:prstGeom>
          <a:solidFill>
            <a:srgbClr val="C898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838436" y="1995685"/>
            <a:ext cx="169168" cy="169167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2850166" y="3146964"/>
            <a:ext cx="169168" cy="169167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25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C:\Users\a.rojnova\Desktop\КСРНС\IMG_20220915_10373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" t="7919" r="5308" b="4665"/>
          <a:stretch/>
        </p:blipFill>
        <p:spPr bwMode="auto">
          <a:xfrm rot="4103128">
            <a:off x="83517" y="2012323"/>
            <a:ext cx="2019536" cy="15517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532440" y="-6583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4"/>
          <a:srcRect l="64040" t="21174" r="12867" b="15320"/>
          <a:stretch/>
        </p:blipFill>
        <p:spPr bwMode="auto">
          <a:xfrm>
            <a:off x="647008" y="2852328"/>
            <a:ext cx="1656184" cy="2115068"/>
          </a:xfrm>
          <a:prstGeom prst="rect">
            <a:avLst/>
          </a:prstGeom>
          <a:ln>
            <a:noFill/>
          </a:ln>
          <a:effectLst>
            <a:softEdge rad="3175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Заголовок 9"/>
          <p:cNvSpPr>
            <a:spLocks noGrp="1"/>
          </p:cNvSpPr>
          <p:nvPr>
            <p:ph type="title"/>
          </p:nvPr>
        </p:nvSpPr>
        <p:spPr>
          <a:xfrm>
            <a:off x="575556" y="451734"/>
            <a:ext cx="8424936" cy="558825"/>
          </a:xfrm>
          <a:solidFill>
            <a:srgbClr val="00808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ea typeface="Times New Roman" panose="02020603050405020304" pitchFamily="18" charset="0"/>
              </a:rPr>
              <a:t>Опрос для определения наличия обязанности по подаче налоговой декларации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7702" y="1163076"/>
            <a:ext cx="8926298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Вам необходимо предоставить налоговую декларацию (расчет) по подоходному налогу за </a:t>
            </a:r>
            <a:r>
              <a:rPr lang="ru-RU" sz="25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2021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55776" y="2283718"/>
            <a:ext cx="6462464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Доходы, подлежащие налогообложению в налоговом органе</a:t>
            </a: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endParaRPr lang="ru-RU" sz="1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доходы из-за границы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2483768" y="3003798"/>
            <a:ext cx="132975" cy="148372"/>
          </a:xfrm>
          <a:prstGeom prst="flowChartConnector">
            <a:avLst/>
          </a:prstGeom>
          <a:solidFill>
            <a:srgbClr val="DEA9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15816" y="3723878"/>
            <a:ext cx="1872208" cy="720080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еще раз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76056" y="3651870"/>
            <a:ext cx="3600400" cy="792088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Подать декларацию по подоходному налогу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Yellow курсор пак – Custom Cursor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72" t="26474" r="9124" b="26618"/>
          <a:stretch/>
        </p:blipFill>
        <p:spPr bwMode="auto">
          <a:xfrm>
            <a:off x="5148064" y="3795886"/>
            <a:ext cx="452373" cy="5330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374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89"/>
            <a:ext cx="504056" cy="5040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532440" y="-65834"/>
            <a:ext cx="4320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9"/>
          <p:cNvSpPr>
            <a:spLocks noGrp="1"/>
          </p:cNvSpPr>
          <p:nvPr>
            <p:ph type="title"/>
          </p:nvPr>
        </p:nvSpPr>
        <p:spPr>
          <a:xfrm>
            <a:off x="611560" y="843558"/>
            <a:ext cx="8280920" cy="558825"/>
          </a:xfr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ru-RU" sz="18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                 </a:t>
            </a:r>
            <a:r>
              <a:rPr lang="ru-RU" sz="1200" dirty="0" smtClean="0">
                <a:ea typeface="Times New Roman" panose="02020603050405020304" pitchFamily="18" charset="0"/>
              </a:rPr>
              <a:t>ДАННЫЕ</a:t>
            </a:r>
            <a:r>
              <a:rPr lang="ru-RU" sz="1300" dirty="0" smtClean="0">
                <a:ea typeface="Times New Roman" panose="02020603050405020304" pitchFamily="18" charset="0"/>
              </a:rPr>
              <a:t>                       </a:t>
            </a:r>
            <a:r>
              <a:rPr lang="ru-RU" sz="1200" dirty="0" smtClean="0">
                <a:ea typeface="Times New Roman" panose="02020603050405020304" pitchFamily="18" charset="0"/>
              </a:rPr>
              <a:t>ДОХОДЫ                      ВЫЧЕТЫ                        ПРОСМОТР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67744" y="4443958"/>
            <a:ext cx="1477003" cy="424433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Назад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Блок-схема: узел 1"/>
          <p:cNvSpPr/>
          <p:nvPr/>
        </p:nvSpPr>
        <p:spPr>
          <a:xfrm>
            <a:off x="899592" y="881645"/>
            <a:ext cx="601216" cy="529208"/>
          </a:xfrm>
          <a:prstGeom prst="flowChartConnector">
            <a:avLst/>
          </a:prstGeom>
          <a:solidFill>
            <a:srgbClr val="008080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9" name="Блок-схема: узел 18"/>
          <p:cNvSpPr/>
          <p:nvPr/>
        </p:nvSpPr>
        <p:spPr>
          <a:xfrm>
            <a:off x="4139952" y="874122"/>
            <a:ext cx="601216" cy="52920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Блок-схема: узел 20"/>
          <p:cNvSpPr/>
          <p:nvPr/>
        </p:nvSpPr>
        <p:spPr>
          <a:xfrm>
            <a:off x="5724128" y="877948"/>
            <a:ext cx="601216" cy="52920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644008" y="4443958"/>
            <a:ext cx="1656184" cy="424433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Далее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11560" y="1563638"/>
            <a:ext cx="8280920" cy="49644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УНП</a:t>
            </a:r>
          </a:p>
          <a:p>
            <a:pPr>
              <a:spcAft>
                <a:spcPts val="0"/>
              </a:spcAft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</a:t>
            </a:r>
            <a:r>
              <a:rPr lang="en-US" sz="15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7777777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11560" y="267494"/>
            <a:ext cx="8280920" cy="50405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налоговой декларации по подоходному налогу с физических лиц посредством анкетирования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2555776" y="881645"/>
            <a:ext cx="601216" cy="52920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2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11560" y="2139702"/>
            <a:ext cx="8266969" cy="49644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ФИО*</a:t>
            </a:r>
          </a:p>
          <a:p>
            <a:pPr>
              <a:spcAft>
                <a:spcPts val="0"/>
              </a:spcAft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Иванова Тамара Ивановна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1560" y="2715766"/>
            <a:ext cx="8266969" cy="49644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Адрес</a:t>
            </a:r>
          </a:p>
          <a:p>
            <a:pPr>
              <a:spcAft>
                <a:spcPts val="0"/>
              </a:spcAft>
            </a:pPr>
            <a:r>
              <a:rPr lang="ru-RU" sz="15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 Бобруйск, бульвар Шевченко, д.150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11560" y="3291830"/>
            <a:ext cx="8266969" cy="496441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Контактная информация</a:t>
            </a:r>
          </a:p>
          <a:p>
            <a:pPr>
              <a:spcAft>
                <a:spcPts val="0"/>
              </a:spcAft>
            </a:pP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11560" y="3867894"/>
            <a:ext cx="8266969" cy="50405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endParaRPr lang="ru-RU" sz="1300" dirty="0" smtClean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3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Направить декларацию в налоговый орган</a:t>
            </a:r>
          </a:p>
          <a:p>
            <a:pPr>
              <a:spcAft>
                <a:spcPts val="0"/>
              </a:spcAft>
            </a:pPr>
            <a:r>
              <a:rPr lang="ru-RU" sz="15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Инспекция МНС по </a:t>
            </a:r>
            <a:r>
              <a:rPr lang="ru-RU" sz="15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г.Бобруйску</a:t>
            </a: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5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7" name="Рисунок 16" descr="Курсор PNG изображения доступны для бесплатного скачивания - CrazyPNG-PNG  изображение скачать бесплатно-CrazyPNG-PNG изображение скачать бесплатно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15966"/>
            <a:ext cx="501015" cy="313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508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89"/>
            <a:ext cx="504056" cy="5040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532440" y="-65834"/>
            <a:ext cx="4320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9"/>
          <p:cNvSpPr>
            <a:spLocks noGrp="1"/>
          </p:cNvSpPr>
          <p:nvPr>
            <p:ph type="title"/>
          </p:nvPr>
        </p:nvSpPr>
        <p:spPr>
          <a:xfrm>
            <a:off x="611560" y="915566"/>
            <a:ext cx="8280920" cy="558825"/>
          </a:xfr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ru-RU" sz="18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                 </a:t>
            </a:r>
            <a:r>
              <a:rPr lang="ru-RU" sz="1200" dirty="0" smtClean="0">
                <a:ea typeface="Times New Roman" panose="02020603050405020304" pitchFamily="18" charset="0"/>
              </a:rPr>
              <a:t>ДАННЫЕ</a:t>
            </a:r>
            <a:r>
              <a:rPr lang="ru-RU" sz="1300" dirty="0" smtClean="0">
                <a:ea typeface="Times New Roman" panose="02020603050405020304" pitchFamily="18" charset="0"/>
              </a:rPr>
              <a:t>                               </a:t>
            </a:r>
            <a:r>
              <a:rPr lang="ru-RU" sz="1200" dirty="0" smtClean="0">
                <a:ea typeface="Times New Roman" panose="02020603050405020304" pitchFamily="18" charset="0"/>
              </a:rPr>
              <a:t>ДОХОДЫ                      ВЫЧЕТЫ                        ПРОСМОТР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563638"/>
            <a:ext cx="619268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Выбор вида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дохода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Доходы от источников в Республике Беларусь</a:t>
            </a:r>
          </a:p>
          <a:p>
            <a:pPr>
              <a:spcAft>
                <a:spcPts val="0"/>
              </a:spcAft>
            </a:pP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Доходы от источников за пределами Республики Беларусь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54510" y="4202969"/>
            <a:ext cx="1477003" cy="424433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Назад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Блок-схема: узел 1"/>
          <p:cNvSpPr/>
          <p:nvPr/>
        </p:nvSpPr>
        <p:spPr>
          <a:xfrm>
            <a:off x="897868" y="945183"/>
            <a:ext cx="601216" cy="529208"/>
          </a:xfrm>
          <a:prstGeom prst="flowChartConnector">
            <a:avLst/>
          </a:prstGeom>
          <a:solidFill>
            <a:srgbClr val="008080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454510" y="1203598"/>
            <a:ext cx="432048" cy="0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Блок-схема: узел 18"/>
          <p:cNvSpPr/>
          <p:nvPr/>
        </p:nvSpPr>
        <p:spPr>
          <a:xfrm>
            <a:off x="4511841" y="936571"/>
            <a:ext cx="601216" cy="52920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3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Блок-схема: узел 19"/>
          <p:cNvSpPr/>
          <p:nvPr/>
        </p:nvSpPr>
        <p:spPr>
          <a:xfrm>
            <a:off x="2934631" y="939880"/>
            <a:ext cx="601216" cy="529208"/>
          </a:xfrm>
          <a:prstGeom prst="flowChartConnector">
            <a:avLst/>
          </a:prstGeom>
          <a:solidFill>
            <a:srgbClr val="008080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1" name="Блок-схема: узел 20"/>
          <p:cNvSpPr/>
          <p:nvPr/>
        </p:nvSpPr>
        <p:spPr>
          <a:xfrm>
            <a:off x="6089051" y="935187"/>
            <a:ext cx="601216" cy="52920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53256" y="4198746"/>
            <a:ext cx="1656184" cy="424433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Далее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/>
          <p:cNvPicPr/>
          <p:nvPr/>
        </p:nvPicPr>
        <p:blipFill rotWithShape="1">
          <a:blip r:embed="rId3"/>
          <a:srcRect l="75550" t="43486" b="11101"/>
          <a:stretch/>
        </p:blipFill>
        <p:spPr bwMode="auto">
          <a:xfrm>
            <a:off x="6700152" y="1707654"/>
            <a:ext cx="2443848" cy="32403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611560" y="339502"/>
            <a:ext cx="8280920" cy="56606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налоговой декларации по подоходному налогу с физических лиц посредством анкетирования</a:t>
            </a:r>
          </a:p>
        </p:txBody>
      </p:sp>
      <p:pic>
        <p:nvPicPr>
          <p:cNvPr id="18" name="Рисунок 17" descr="Курсор PNG изображения доступны для бесплатного скачивания - CrazyPNG-PNG  изображение скачать бесплатно-CrazyPNG-PNG изображение скачать бесплатно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27934"/>
            <a:ext cx="501015" cy="31369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Прямоугольник 28"/>
          <p:cNvSpPr/>
          <p:nvPr/>
        </p:nvSpPr>
        <p:spPr>
          <a:xfrm>
            <a:off x="568481" y="2318887"/>
            <a:ext cx="259104" cy="229964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2861915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81" y="3028602"/>
            <a:ext cx="259103" cy="29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32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дложк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12186</TotalTime>
  <Words>654</Words>
  <Application>Microsoft Office PowerPoint</Application>
  <PresentationFormat>Экран (16:9)</PresentationFormat>
  <Paragraphs>161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Gill Sans</vt:lpstr>
      <vt:lpstr>Lato</vt:lpstr>
      <vt:lpstr>Lato Black</vt:lpstr>
      <vt:lpstr>Times New Roman</vt:lpstr>
      <vt:lpstr>Подложка1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Опрос для определения наличия обязанности по подаче налоговой декларации</vt:lpstr>
      <vt:lpstr>Опрос для определения наличия обязанности по подаче налоговой декларации</vt:lpstr>
      <vt:lpstr>                 ДАННЫЕ                       ДОХОДЫ                      ВЫЧЕТЫ                        ПРОСМОТР</vt:lpstr>
      <vt:lpstr>                 ДАННЫЕ                               ДОХОДЫ                      ВЫЧЕТЫ                        ПРОСМОТР</vt:lpstr>
      <vt:lpstr>                 ДАННЫЕ                               ДОХОДЫ                      ВЫЧЕТЫ                        ПРОСМОТР</vt:lpstr>
      <vt:lpstr>               ДАННЫЕ                              ДОХОДЫ                                   ВЫЧЕТЫ                    ПРОСМОТР</vt:lpstr>
      <vt:lpstr>               ДАННЫЕ                              ДОХОДЫ                                   ВЫЧЕТЫ                                  ПРОСМОТР</vt:lpstr>
      <vt:lpstr>Количество поданных деклараций</vt:lpstr>
      <vt:lpstr>Сервис Личный кабинет плательщика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o.tarakanova</dc:creator>
  <cp:lastModifiedBy>user</cp:lastModifiedBy>
  <cp:revision>1309</cp:revision>
  <cp:lastPrinted>2021-08-04T11:45:26Z</cp:lastPrinted>
  <dcterms:created xsi:type="dcterms:W3CDTF">2019-04-03T14:45:42Z</dcterms:created>
  <dcterms:modified xsi:type="dcterms:W3CDTF">2022-10-07T05:32:42Z</dcterms:modified>
</cp:coreProperties>
</file>