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autoCompressPictures="0">
  <p:sldMasterIdLst>
    <p:sldMasterId id="2147483680" r:id="rId1"/>
  </p:sldMasterIdLst>
  <p:notesMasterIdLst>
    <p:notesMasterId r:id="rId13"/>
  </p:notesMasterIdLst>
  <p:handoutMasterIdLst>
    <p:handoutMasterId r:id="rId14"/>
  </p:handoutMasterIdLst>
  <p:sldIdLst>
    <p:sldId id="1937" r:id="rId2"/>
    <p:sldId id="2068" r:id="rId3"/>
    <p:sldId id="2128" r:id="rId4"/>
    <p:sldId id="2130" r:id="rId5"/>
    <p:sldId id="2129" r:id="rId6"/>
    <p:sldId id="2131" r:id="rId7"/>
    <p:sldId id="2132" r:id="rId8"/>
    <p:sldId id="2133" r:id="rId9"/>
    <p:sldId id="2134" r:id="rId10"/>
    <p:sldId id="2135" r:id="rId11"/>
    <p:sldId id="2001" r:id="rId12"/>
  </p:sldIdLst>
  <p:sldSz cx="12192000" cy="6858000"/>
  <p:notesSz cx="7104063" cy="10234613"/>
  <p:embeddedFontLst>
    <p:embeddedFont>
      <p:font typeface="Open Sans Light" panose="020B0604020202020204" charset="0"/>
      <p:regular r:id="rId15"/>
      <p:bold r:id="rId16"/>
      <p:italic r:id="rId17"/>
      <p:boldItalic r:id="rId18"/>
    </p:embeddedFont>
    <p:embeddedFont>
      <p:font typeface="FontAwesome" panose="020B0604020202020204" charset="0"/>
      <p:regular r:id="rId19"/>
    </p:embeddedFont>
    <p:embeddedFont>
      <p:font typeface="Microsoft Sans Serif" panose="020B0604020202020204" pitchFamily="34" charset="0"/>
      <p:regular r:id="rId20"/>
    </p:embeddedFont>
    <p:embeddedFont>
      <p:font typeface="Roboto" panose="020B0604020202020204" charset="0"/>
      <p:regular r:id="rId21"/>
      <p:bold r:id="rId22"/>
      <p:italic r:id="rId23"/>
      <p:bold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Roboto Condensed" panose="020B060402020202020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7559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C3D3"/>
    <a:srgbClr val="90CFDC"/>
    <a:srgbClr val="AADBE4"/>
    <a:srgbClr val="72AF2F"/>
    <a:srgbClr val="82C836"/>
    <a:srgbClr val="EA5F00"/>
    <a:srgbClr val="FF6A05"/>
    <a:srgbClr val="FF8533"/>
    <a:srgbClr val="00A4DE"/>
    <a:srgbClr val="0091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744" autoAdjust="0"/>
  </p:normalViewPr>
  <p:slideViewPr>
    <p:cSldViewPr snapToObjects="1">
      <p:cViewPr varScale="1">
        <p:scale>
          <a:sx n="87" d="100"/>
          <a:sy n="87" d="100"/>
        </p:scale>
        <p:origin x="898" y="48"/>
      </p:cViewPr>
      <p:guideLst>
        <p:guide pos="7559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224"/>
        <p:guide pos="2238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" y="0"/>
            <a:ext cx="3078427" cy="513508"/>
          </a:xfrm>
          <a:prstGeom prst="rect">
            <a:avLst/>
          </a:prstGeom>
        </p:spPr>
        <p:txBody>
          <a:bodyPr vert="horz" lIns="94747" tIns="47374" rIns="94747" bIns="4737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994" y="0"/>
            <a:ext cx="3078427" cy="513508"/>
          </a:xfrm>
          <a:prstGeom prst="rect">
            <a:avLst/>
          </a:prstGeom>
        </p:spPr>
        <p:txBody>
          <a:bodyPr vert="horz" lIns="94747" tIns="47374" rIns="94747" bIns="47374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3" y="9721108"/>
            <a:ext cx="3078427" cy="513507"/>
          </a:xfrm>
          <a:prstGeom prst="rect">
            <a:avLst/>
          </a:prstGeom>
        </p:spPr>
        <p:txBody>
          <a:bodyPr vert="horz" lIns="94747" tIns="47374" rIns="94747" bIns="4737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994" y="9721108"/>
            <a:ext cx="3078427" cy="513507"/>
          </a:xfrm>
          <a:prstGeom prst="rect">
            <a:avLst/>
          </a:prstGeom>
        </p:spPr>
        <p:txBody>
          <a:bodyPr vert="horz" lIns="94747" tIns="47374" rIns="94747" bIns="47374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3078427" cy="511731"/>
          </a:xfrm>
          <a:prstGeom prst="rect">
            <a:avLst/>
          </a:prstGeom>
        </p:spPr>
        <p:txBody>
          <a:bodyPr vert="horz" lIns="94747" tIns="47374" rIns="94747" bIns="4737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4" y="2"/>
            <a:ext cx="3078427" cy="511731"/>
          </a:xfrm>
          <a:prstGeom prst="rect">
            <a:avLst/>
          </a:prstGeom>
        </p:spPr>
        <p:txBody>
          <a:bodyPr vert="horz" lIns="94747" tIns="47374" rIns="94747" bIns="47374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47" tIns="47374" rIns="94747" bIns="4737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861442"/>
            <a:ext cx="5683250" cy="4605576"/>
          </a:xfrm>
          <a:prstGeom prst="rect">
            <a:avLst/>
          </a:prstGeom>
        </p:spPr>
        <p:txBody>
          <a:bodyPr vert="horz" lIns="94747" tIns="47374" rIns="94747" bIns="4737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721107"/>
            <a:ext cx="3078427" cy="511731"/>
          </a:xfrm>
          <a:prstGeom prst="rect">
            <a:avLst/>
          </a:prstGeom>
        </p:spPr>
        <p:txBody>
          <a:bodyPr vert="horz" lIns="94747" tIns="47374" rIns="94747" bIns="4737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4" y="9721107"/>
            <a:ext cx="3078427" cy="511731"/>
          </a:xfrm>
          <a:prstGeom prst="rect">
            <a:avLst/>
          </a:prstGeom>
        </p:spPr>
        <p:txBody>
          <a:bodyPr vert="horz" lIns="94747" tIns="47374" rIns="94747" bIns="47374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893F7B2-7A26-B5EC-17DD-09ED4995323E}"/>
              </a:ext>
            </a:extLst>
          </p:cNvPr>
          <p:cNvSpPr/>
          <p:nvPr userDrawn="1"/>
        </p:nvSpPr>
        <p:spPr>
          <a:xfrm>
            <a:off x="0" y="0"/>
            <a:ext cx="33535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E25787F8-21B7-477A-C25C-DFA9567067CD}"/>
              </a:ext>
            </a:extLst>
          </p:cNvPr>
          <p:cNvCxnSpPr>
            <a:cxnSpLocks/>
          </p:cNvCxnSpPr>
          <p:nvPr userDrawn="1"/>
        </p:nvCxnSpPr>
        <p:spPr>
          <a:xfrm>
            <a:off x="335359" y="0"/>
            <a:ext cx="0" cy="6858000"/>
          </a:xfrm>
          <a:prstGeom prst="line">
            <a:avLst/>
          </a:prstGeom>
          <a:ln w="6350">
            <a:solidFill>
              <a:schemeClr val="bg1">
                <a:lumMod val="85000"/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ubtitle 2">
            <a:extLst>
              <a:ext uri="{FF2B5EF4-FFF2-40B4-BE49-F238E27FC236}">
                <a16:creationId xmlns:a16="http://schemas.microsoft.com/office/drawing/2014/main" xmlns="" id="{7D9650AC-32CF-6511-56B6-27CAB4054956}"/>
              </a:ext>
            </a:extLst>
          </p:cNvPr>
          <p:cNvSpPr txBox="1">
            <a:spLocks/>
          </p:cNvSpPr>
          <p:nvPr/>
        </p:nvSpPr>
        <p:spPr>
          <a:xfrm>
            <a:off x="581586" y="264626"/>
            <a:ext cx="1914011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ПОВЫШЕНИЕ КАЧЕСТВА ОБСЛУЖИВАНИЯ НАЛОГОПЛАТЕЛЬЩИКОВ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0F9183D5-F1D0-6887-8EFD-E35CE65CA14C}"/>
              </a:ext>
            </a:extLst>
          </p:cNvPr>
          <p:cNvGrpSpPr/>
          <p:nvPr userDrawn="1"/>
        </p:nvGrpSpPr>
        <p:grpSpPr>
          <a:xfrm>
            <a:off x="89981" y="6203257"/>
            <a:ext cx="491604" cy="491604"/>
            <a:chOff x="557610" y="5955506"/>
            <a:chExt cx="491604" cy="491604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15E1C993-77DF-79DF-A98C-DB04122AFE33}"/>
                </a:ext>
              </a:extLst>
            </p:cNvPr>
            <p:cNvSpPr/>
            <p:nvPr userDrawn="1"/>
          </p:nvSpPr>
          <p:spPr>
            <a:xfrm>
              <a:off x="557610" y="5955506"/>
              <a:ext cx="491604" cy="49160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0CD925CD-47A8-65FE-E5D4-0DD0EAF156F7}"/>
                </a:ext>
              </a:extLst>
            </p:cNvPr>
            <p:cNvGrpSpPr/>
            <p:nvPr userDrawn="1"/>
          </p:nvGrpSpPr>
          <p:grpSpPr>
            <a:xfrm>
              <a:off x="636941" y="6048827"/>
              <a:ext cx="332942" cy="304962"/>
              <a:chOff x="11064557" y="476655"/>
              <a:chExt cx="605214" cy="554353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xmlns="" id="{C8EA28A4-C3BA-C767-6FC8-86CA0652C642}"/>
                  </a:ext>
                </a:extLst>
              </p:cNvPr>
              <p:cNvSpPr/>
              <p:nvPr/>
            </p:nvSpPr>
            <p:spPr>
              <a:xfrm>
                <a:off x="11205255" y="476749"/>
                <a:ext cx="141229" cy="554209"/>
              </a:xfrm>
              <a:custGeom>
                <a:avLst/>
                <a:gdLst>
                  <a:gd name="connsiteX0" fmla="*/ 141207 w 141229"/>
                  <a:gd name="connsiteY0" fmla="*/ 416604 h 554209"/>
                  <a:gd name="connsiteX1" fmla="*/ 141207 w 141229"/>
                  <a:gd name="connsiteY1" fmla="*/ 546598 h 554209"/>
                  <a:gd name="connsiteX2" fmla="*/ 133734 w 141229"/>
                  <a:gd name="connsiteY2" fmla="*/ 554209 h 554209"/>
                  <a:gd name="connsiteX3" fmla="*/ 118881 w 141229"/>
                  <a:gd name="connsiteY3" fmla="*/ 554209 h 554209"/>
                  <a:gd name="connsiteX4" fmla="*/ 115289 w 141229"/>
                  <a:gd name="connsiteY4" fmla="*/ 550628 h 554209"/>
                  <a:gd name="connsiteX5" fmla="*/ 115277 w 141229"/>
                  <a:gd name="connsiteY5" fmla="*/ 546540 h 554209"/>
                  <a:gd name="connsiteX6" fmla="*/ 115381 w 141229"/>
                  <a:gd name="connsiteY6" fmla="*/ 292506 h 554209"/>
                  <a:gd name="connsiteX7" fmla="*/ 110015 w 141229"/>
                  <a:gd name="connsiteY7" fmla="*/ 283651 h 554209"/>
                  <a:gd name="connsiteX8" fmla="*/ 48783 w 141229"/>
                  <a:gd name="connsiteY8" fmla="*/ 238965 h 554209"/>
                  <a:gd name="connsiteX9" fmla="*/ 1541 w 141229"/>
                  <a:gd name="connsiteY9" fmla="*/ 146381 h 554209"/>
                  <a:gd name="connsiteX10" fmla="*/ 27954 w 141229"/>
                  <a:gd name="connsiteY10" fmla="*/ 36594 h 554209"/>
                  <a:gd name="connsiteX11" fmla="*/ 72157 w 141229"/>
                  <a:gd name="connsiteY11" fmla="*/ 2444 h 554209"/>
                  <a:gd name="connsiteX12" fmla="*/ 125156 w 141229"/>
                  <a:gd name="connsiteY12" fmla="*/ 21166 h 554209"/>
                  <a:gd name="connsiteX13" fmla="*/ 118144 w 141229"/>
                  <a:gd name="connsiteY13" fmla="*/ 74176 h 554209"/>
                  <a:gd name="connsiteX14" fmla="*/ 98432 w 141229"/>
                  <a:gd name="connsiteY14" fmla="*/ 89260 h 554209"/>
                  <a:gd name="connsiteX15" fmla="*/ 53078 w 141229"/>
                  <a:gd name="connsiteY15" fmla="*/ 175638 h 554209"/>
                  <a:gd name="connsiteX16" fmla="*/ 69497 w 141229"/>
                  <a:gd name="connsiteY16" fmla="*/ 221809 h 554209"/>
                  <a:gd name="connsiteX17" fmla="*/ 119664 w 141229"/>
                  <a:gd name="connsiteY17" fmla="*/ 269086 h 554209"/>
                  <a:gd name="connsiteX18" fmla="*/ 138259 w 141229"/>
                  <a:gd name="connsiteY18" fmla="*/ 279069 h 554209"/>
                  <a:gd name="connsiteX19" fmla="*/ 141230 w 141229"/>
                  <a:gd name="connsiteY19" fmla="*/ 284377 h 554209"/>
                  <a:gd name="connsiteX20" fmla="*/ 141230 w 141229"/>
                  <a:gd name="connsiteY20" fmla="*/ 327082 h 554209"/>
                  <a:gd name="connsiteX21" fmla="*/ 141230 w 141229"/>
                  <a:gd name="connsiteY21" fmla="*/ 416593 h 554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41229" h="554209">
                    <a:moveTo>
                      <a:pt x="141207" y="416604"/>
                    </a:moveTo>
                    <a:cubicBezTo>
                      <a:pt x="141207" y="459932"/>
                      <a:pt x="141207" y="503259"/>
                      <a:pt x="141207" y="546598"/>
                    </a:cubicBezTo>
                    <a:cubicBezTo>
                      <a:pt x="141207" y="551672"/>
                      <a:pt x="138716" y="554209"/>
                      <a:pt x="133734" y="554209"/>
                    </a:cubicBezTo>
                    <a:cubicBezTo>
                      <a:pt x="128783" y="554209"/>
                      <a:pt x="123832" y="554163"/>
                      <a:pt x="118881" y="554209"/>
                    </a:cubicBezTo>
                    <a:cubicBezTo>
                      <a:pt x="116382" y="554232"/>
                      <a:pt x="115220" y="553115"/>
                      <a:pt x="115289" y="550628"/>
                    </a:cubicBezTo>
                    <a:cubicBezTo>
                      <a:pt x="115323" y="549269"/>
                      <a:pt x="115277" y="547899"/>
                      <a:pt x="115277" y="546540"/>
                    </a:cubicBezTo>
                    <a:cubicBezTo>
                      <a:pt x="115277" y="461866"/>
                      <a:pt x="115243" y="377180"/>
                      <a:pt x="115381" y="292506"/>
                    </a:cubicBezTo>
                    <a:cubicBezTo>
                      <a:pt x="115381" y="288015"/>
                      <a:pt x="113941" y="285712"/>
                      <a:pt x="110015" y="283651"/>
                    </a:cubicBezTo>
                    <a:cubicBezTo>
                      <a:pt x="87413" y="271804"/>
                      <a:pt x="66642" y="257319"/>
                      <a:pt x="48783" y="238965"/>
                    </a:cubicBezTo>
                    <a:cubicBezTo>
                      <a:pt x="23521" y="213001"/>
                      <a:pt x="6342" y="182731"/>
                      <a:pt x="1541" y="146381"/>
                    </a:cubicBezTo>
                    <a:cubicBezTo>
                      <a:pt x="-3732" y="106485"/>
                      <a:pt x="4397" y="69536"/>
                      <a:pt x="27954" y="36594"/>
                    </a:cubicBezTo>
                    <a:cubicBezTo>
                      <a:pt x="39169" y="20901"/>
                      <a:pt x="53308" y="8443"/>
                      <a:pt x="72157" y="2444"/>
                    </a:cubicBezTo>
                    <a:cubicBezTo>
                      <a:pt x="93400" y="-4315"/>
                      <a:pt x="114632" y="3273"/>
                      <a:pt x="125156" y="21166"/>
                    </a:cubicBezTo>
                    <a:cubicBezTo>
                      <a:pt x="135611" y="38932"/>
                      <a:pt x="133101" y="60002"/>
                      <a:pt x="118144" y="74176"/>
                    </a:cubicBezTo>
                    <a:cubicBezTo>
                      <a:pt x="112168" y="79841"/>
                      <a:pt x="105225" y="84539"/>
                      <a:pt x="98432" y="89260"/>
                    </a:cubicBezTo>
                    <a:cubicBezTo>
                      <a:pt x="68311" y="110215"/>
                      <a:pt x="53780" y="139449"/>
                      <a:pt x="53078" y="175638"/>
                    </a:cubicBezTo>
                    <a:cubicBezTo>
                      <a:pt x="52744" y="192840"/>
                      <a:pt x="60102" y="207866"/>
                      <a:pt x="69497" y="221809"/>
                    </a:cubicBezTo>
                    <a:cubicBezTo>
                      <a:pt x="82646" y="241303"/>
                      <a:pt x="99837" y="256663"/>
                      <a:pt x="119664" y="269086"/>
                    </a:cubicBezTo>
                    <a:cubicBezTo>
                      <a:pt x="125617" y="272817"/>
                      <a:pt x="131938" y="275995"/>
                      <a:pt x="138259" y="279069"/>
                    </a:cubicBezTo>
                    <a:cubicBezTo>
                      <a:pt x="140804" y="280301"/>
                      <a:pt x="141230" y="282005"/>
                      <a:pt x="141230" y="284377"/>
                    </a:cubicBezTo>
                    <a:cubicBezTo>
                      <a:pt x="141207" y="298608"/>
                      <a:pt x="141230" y="312851"/>
                      <a:pt x="141230" y="327082"/>
                    </a:cubicBezTo>
                    <a:cubicBezTo>
                      <a:pt x="141230" y="356915"/>
                      <a:pt x="141230" y="386748"/>
                      <a:pt x="141230" y="4165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xmlns="" id="{E0829C83-A50D-3482-7007-2EB941FF1A65}"/>
                  </a:ext>
                </a:extLst>
              </p:cNvPr>
              <p:cNvSpPr/>
              <p:nvPr/>
            </p:nvSpPr>
            <p:spPr>
              <a:xfrm>
                <a:off x="11388143" y="476655"/>
                <a:ext cx="141404" cy="554291"/>
              </a:xfrm>
              <a:custGeom>
                <a:avLst/>
                <a:gdLst>
                  <a:gd name="connsiteX0" fmla="*/ 81 w 141404"/>
                  <a:gd name="connsiteY0" fmla="*/ 416745 h 554291"/>
                  <a:gd name="connsiteX1" fmla="*/ 0 w 141404"/>
                  <a:gd name="connsiteY1" fmla="*/ 286014 h 554291"/>
                  <a:gd name="connsiteX2" fmla="*/ 5032 w 141404"/>
                  <a:gd name="connsiteY2" fmla="*/ 278311 h 554291"/>
                  <a:gd name="connsiteX3" fmla="*/ 64686 w 141404"/>
                  <a:gd name="connsiteY3" fmla="*/ 231472 h 554291"/>
                  <a:gd name="connsiteX4" fmla="*/ 86517 w 141404"/>
                  <a:gd name="connsiteY4" fmla="*/ 189745 h 554291"/>
                  <a:gd name="connsiteX5" fmla="*/ 79827 w 141404"/>
                  <a:gd name="connsiteY5" fmla="*/ 134731 h 554291"/>
                  <a:gd name="connsiteX6" fmla="*/ 39885 w 141404"/>
                  <a:gd name="connsiteY6" fmla="*/ 87212 h 554291"/>
                  <a:gd name="connsiteX7" fmla="*/ 19988 w 141404"/>
                  <a:gd name="connsiteY7" fmla="*/ 70713 h 554291"/>
                  <a:gd name="connsiteX8" fmla="*/ 12838 w 141404"/>
                  <a:gd name="connsiteY8" fmla="*/ 28353 h 554291"/>
                  <a:gd name="connsiteX9" fmla="*/ 47507 w 141404"/>
                  <a:gd name="connsiteY9" fmla="*/ 546 h 554291"/>
                  <a:gd name="connsiteX10" fmla="*/ 93068 w 141404"/>
                  <a:gd name="connsiteY10" fmla="*/ 15514 h 554291"/>
                  <a:gd name="connsiteX11" fmla="*/ 136764 w 141404"/>
                  <a:gd name="connsiteY11" fmla="*/ 87523 h 554291"/>
                  <a:gd name="connsiteX12" fmla="*/ 141278 w 141404"/>
                  <a:gd name="connsiteY12" fmla="*/ 130171 h 554291"/>
                  <a:gd name="connsiteX13" fmla="*/ 105308 w 141404"/>
                  <a:gd name="connsiteY13" fmla="*/ 224541 h 554291"/>
                  <a:gd name="connsiteX14" fmla="*/ 30996 w 141404"/>
                  <a:gd name="connsiteY14" fmla="*/ 283884 h 554291"/>
                  <a:gd name="connsiteX15" fmla="*/ 25930 w 141404"/>
                  <a:gd name="connsiteY15" fmla="*/ 292543 h 554291"/>
                  <a:gd name="connsiteX16" fmla="*/ 26010 w 141404"/>
                  <a:gd name="connsiteY16" fmla="*/ 546577 h 554291"/>
                  <a:gd name="connsiteX17" fmla="*/ 25999 w 141404"/>
                  <a:gd name="connsiteY17" fmla="*/ 550665 h 554291"/>
                  <a:gd name="connsiteX18" fmla="*/ 22441 w 141404"/>
                  <a:gd name="connsiteY18" fmla="*/ 554292 h 554291"/>
                  <a:gd name="connsiteX19" fmla="*/ 3500 w 141404"/>
                  <a:gd name="connsiteY19" fmla="*/ 554292 h 554291"/>
                  <a:gd name="connsiteX20" fmla="*/ 207 w 141404"/>
                  <a:gd name="connsiteY20" fmla="*/ 551194 h 554291"/>
                  <a:gd name="connsiteX21" fmla="*/ 58 w 141404"/>
                  <a:gd name="connsiteY21" fmla="*/ 546001 h 554291"/>
                  <a:gd name="connsiteX22" fmla="*/ 58 w 141404"/>
                  <a:gd name="connsiteY22" fmla="*/ 416756 h 554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41404" h="554291">
                    <a:moveTo>
                      <a:pt x="81" y="416745"/>
                    </a:moveTo>
                    <a:cubicBezTo>
                      <a:pt x="81" y="373164"/>
                      <a:pt x="127" y="329595"/>
                      <a:pt x="0" y="286014"/>
                    </a:cubicBezTo>
                    <a:cubicBezTo>
                      <a:pt x="-11" y="281961"/>
                      <a:pt x="1267" y="280084"/>
                      <a:pt x="5032" y="278311"/>
                    </a:cubicBezTo>
                    <a:cubicBezTo>
                      <a:pt x="28451" y="267258"/>
                      <a:pt x="48244" y="251437"/>
                      <a:pt x="64686" y="231472"/>
                    </a:cubicBezTo>
                    <a:cubicBezTo>
                      <a:pt x="74876" y="219117"/>
                      <a:pt x="82855" y="205462"/>
                      <a:pt x="86517" y="189745"/>
                    </a:cubicBezTo>
                    <a:cubicBezTo>
                      <a:pt x="90950" y="170678"/>
                      <a:pt x="87507" y="152405"/>
                      <a:pt x="79827" y="134731"/>
                    </a:cubicBezTo>
                    <a:cubicBezTo>
                      <a:pt x="71226" y="114938"/>
                      <a:pt x="58618" y="98692"/>
                      <a:pt x="39885" y="87212"/>
                    </a:cubicBezTo>
                    <a:cubicBezTo>
                      <a:pt x="32596" y="82745"/>
                      <a:pt x="25642" y="77103"/>
                      <a:pt x="19988" y="70713"/>
                    </a:cubicBezTo>
                    <a:cubicBezTo>
                      <a:pt x="9073" y="58381"/>
                      <a:pt x="7081" y="43678"/>
                      <a:pt x="12838" y="28353"/>
                    </a:cubicBezTo>
                    <a:cubicBezTo>
                      <a:pt x="18826" y="12406"/>
                      <a:pt x="30743" y="3056"/>
                      <a:pt x="47507" y="546"/>
                    </a:cubicBezTo>
                    <a:cubicBezTo>
                      <a:pt x="65032" y="-2068"/>
                      <a:pt x="79942" y="4991"/>
                      <a:pt x="93068" y="15514"/>
                    </a:cubicBezTo>
                    <a:cubicBezTo>
                      <a:pt x="116269" y="34121"/>
                      <a:pt x="129591" y="59095"/>
                      <a:pt x="136764" y="87523"/>
                    </a:cubicBezTo>
                    <a:cubicBezTo>
                      <a:pt x="140287" y="101478"/>
                      <a:pt x="141888" y="115767"/>
                      <a:pt x="141278" y="130171"/>
                    </a:cubicBezTo>
                    <a:cubicBezTo>
                      <a:pt x="139781" y="165589"/>
                      <a:pt x="127472" y="196907"/>
                      <a:pt x="105308" y="224541"/>
                    </a:cubicBezTo>
                    <a:cubicBezTo>
                      <a:pt x="84951" y="249906"/>
                      <a:pt x="59447" y="268755"/>
                      <a:pt x="30996" y="283884"/>
                    </a:cubicBezTo>
                    <a:cubicBezTo>
                      <a:pt x="27139" y="285934"/>
                      <a:pt x="25930" y="288294"/>
                      <a:pt x="25930" y="292543"/>
                    </a:cubicBezTo>
                    <a:cubicBezTo>
                      <a:pt x="26045" y="377217"/>
                      <a:pt x="26022" y="461891"/>
                      <a:pt x="26010" y="546577"/>
                    </a:cubicBezTo>
                    <a:cubicBezTo>
                      <a:pt x="26010" y="547936"/>
                      <a:pt x="25964" y="549306"/>
                      <a:pt x="25999" y="550665"/>
                    </a:cubicBezTo>
                    <a:cubicBezTo>
                      <a:pt x="26068" y="553117"/>
                      <a:pt x="24974" y="554315"/>
                      <a:pt x="22441" y="554292"/>
                    </a:cubicBezTo>
                    <a:cubicBezTo>
                      <a:pt x="16131" y="554246"/>
                      <a:pt x="9810" y="554246"/>
                      <a:pt x="3500" y="554292"/>
                    </a:cubicBezTo>
                    <a:cubicBezTo>
                      <a:pt x="1347" y="554292"/>
                      <a:pt x="288" y="553301"/>
                      <a:pt x="207" y="551194"/>
                    </a:cubicBezTo>
                    <a:cubicBezTo>
                      <a:pt x="150" y="549467"/>
                      <a:pt x="58" y="547729"/>
                      <a:pt x="58" y="546001"/>
                    </a:cubicBezTo>
                    <a:cubicBezTo>
                      <a:pt x="58" y="502916"/>
                      <a:pt x="58" y="459842"/>
                      <a:pt x="58" y="4167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8CFE3014-B6B6-F195-859A-D5FDE3EE91C7}"/>
                  </a:ext>
                </a:extLst>
              </p:cNvPr>
              <p:cNvSpPr/>
              <p:nvPr/>
            </p:nvSpPr>
            <p:spPr>
              <a:xfrm>
                <a:off x="11421407" y="543797"/>
                <a:ext cx="181674" cy="487199"/>
              </a:xfrm>
              <a:custGeom>
                <a:avLst/>
                <a:gdLst>
                  <a:gd name="connsiteX0" fmla="*/ 81 w 181674"/>
                  <a:gd name="connsiteY0" fmla="*/ 353437 h 487199"/>
                  <a:gd name="connsiteX1" fmla="*/ 0 w 181674"/>
                  <a:gd name="connsiteY1" fmla="*/ 226045 h 487199"/>
                  <a:gd name="connsiteX2" fmla="*/ 4698 w 181674"/>
                  <a:gd name="connsiteY2" fmla="*/ 217813 h 487199"/>
                  <a:gd name="connsiteX3" fmla="*/ 60840 w 181674"/>
                  <a:gd name="connsiteY3" fmla="*/ 176639 h 487199"/>
                  <a:gd name="connsiteX4" fmla="*/ 111548 w 181674"/>
                  <a:gd name="connsiteY4" fmla="*/ 76823 h 487199"/>
                  <a:gd name="connsiteX5" fmla="*/ 111675 w 181674"/>
                  <a:gd name="connsiteY5" fmla="*/ 39426 h 487199"/>
                  <a:gd name="connsiteX6" fmla="*/ 111848 w 181674"/>
                  <a:gd name="connsiteY6" fmla="*/ 23513 h 487199"/>
                  <a:gd name="connsiteX7" fmla="*/ 138169 w 181674"/>
                  <a:gd name="connsiteY7" fmla="*/ 358 h 487199"/>
                  <a:gd name="connsiteX8" fmla="*/ 181197 w 181674"/>
                  <a:gd name="connsiteY8" fmla="*/ 46990 h 487199"/>
                  <a:gd name="connsiteX9" fmla="*/ 165135 w 181674"/>
                  <a:gd name="connsiteY9" fmla="*/ 92206 h 487199"/>
                  <a:gd name="connsiteX10" fmla="*/ 93782 w 181674"/>
                  <a:gd name="connsiteY10" fmla="*/ 186575 h 487199"/>
                  <a:gd name="connsiteX11" fmla="*/ 42245 w 181674"/>
                  <a:gd name="connsiteY11" fmla="*/ 224583 h 487199"/>
                  <a:gd name="connsiteX12" fmla="*/ 29430 w 181674"/>
                  <a:gd name="connsiteY12" fmla="*/ 230444 h 487199"/>
                  <a:gd name="connsiteX13" fmla="*/ 25504 w 181674"/>
                  <a:gd name="connsiteY13" fmla="*/ 236512 h 487199"/>
                  <a:gd name="connsiteX14" fmla="*/ 25573 w 181674"/>
                  <a:gd name="connsiteY14" fmla="*/ 431502 h 487199"/>
                  <a:gd name="connsiteX15" fmla="*/ 25573 w 181674"/>
                  <a:gd name="connsiteY15" fmla="*/ 482014 h 487199"/>
                  <a:gd name="connsiteX16" fmla="*/ 20576 w 181674"/>
                  <a:gd name="connsiteY16" fmla="*/ 487150 h 487199"/>
                  <a:gd name="connsiteX17" fmla="*/ 4237 w 181674"/>
                  <a:gd name="connsiteY17" fmla="*/ 487196 h 487199"/>
                  <a:gd name="connsiteX18" fmla="*/ 46 w 181674"/>
                  <a:gd name="connsiteY18" fmla="*/ 483074 h 487199"/>
                  <a:gd name="connsiteX19" fmla="*/ 69 w 181674"/>
                  <a:gd name="connsiteY19" fmla="*/ 468957 h 487199"/>
                  <a:gd name="connsiteX20" fmla="*/ 69 w 181674"/>
                  <a:gd name="connsiteY20" fmla="*/ 353448 h 487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81674" h="487199">
                    <a:moveTo>
                      <a:pt x="81" y="353437"/>
                    </a:moveTo>
                    <a:cubicBezTo>
                      <a:pt x="81" y="310973"/>
                      <a:pt x="127" y="268509"/>
                      <a:pt x="0" y="226045"/>
                    </a:cubicBezTo>
                    <a:cubicBezTo>
                      <a:pt x="-11" y="222085"/>
                      <a:pt x="1186" y="219782"/>
                      <a:pt x="4698" y="217813"/>
                    </a:cubicBezTo>
                    <a:cubicBezTo>
                      <a:pt x="25089" y="206403"/>
                      <a:pt x="43915" y="192804"/>
                      <a:pt x="60840" y="176639"/>
                    </a:cubicBezTo>
                    <a:cubicBezTo>
                      <a:pt x="89453" y="149304"/>
                      <a:pt x="106782" y="116247"/>
                      <a:pt x="111548" y="76823"/>
                    </a:cubicBezTo>
                    <a:cubicBezTo>
                      <a:pt x="113057" y="64377"/>
                      <a:pt x="112919" y="51918"/>
                      <a:pt x="111675" y="39426"/>
                    </a:cubicBezTo>
                    <a:cubicBezTo>
                      <a:pt x="111157" y="34175"/>
                      <a:pt x="111019" y="28706"/>
                      <a:pt x="111848" y="23513"/>
                    </a:cubicBezTo>
                    <a:cubicBezTo>
                      <a:pt x="113955" y="10353"/>
                      <a:pt x="123926" y="2017"/>
                      <a:pt x="138169" y="358"/>
                    </a:cubicBezTo>
                    <a:cubicBezTo>
                      <a:pt x="169602" y="-3314"/>
                      <a:pt x="184617" y="21867"/>
                      <a:pt x="181197" y="46990"/>
                    </a:cubicBezTo>
                    <a:cubicBezTo>
                      <a:pt x="178998" y="63133"/>
                      <a:pt x="172631" y="77906"/>
                      <a:pt x="165135" y="92206"/>
                    </a:cubicBezTo>
                    <a:cubicBezTo>
                      <a:pt x="146586" y="127612"/>
                      <a:pt x="122625" y="158965"/>
                      <a:pt x="93782" y="186575"/>
                    </a:cubicBezTo>
                    <a:cubicBezTo>
                      <a:pt x="78250" y="201440"/>
                      <a:pt x="61359" y="214543"/>
                      <a:pt x="42245" y="224583"/>
                    </a:cubicBezTo>
                    <a:cubicBezTo>
                      <a:pt x="38089" y="226771"/>
                      <a:pt x="33817" y="228797"/>
                      <a:pt x="29430" y="230444"/>
                    </a:cubicBezTo>
                    <a:cubicBezTo>
                      <a:pt x="26344" y="231595"/>
                      <a:pt x="25504" y="233322"/>
                      <a:pt x="25504" y="236512"/>
                    </a:cubicBezTo>
                    <a:cubicBezTo>
                      <a:pt x="25596" y="301509"/>
                      <a:pt x="25573" y="366505"/>
                      <a:pt x="25573" y="431502"/>
                    </a:cubicBezTo>
                    <a:cubicBezTo>
                      <a:pt x="25573" y="448336"/>
                      <a:pt x="25573" y="465181"/>
                      <a:pt x="25573" y="482014"/>
                    </a:cubicBezTo>
                    <a:cubicBezTo>
                      <a:pt x="25573" y="486850"/>
                      <a:pt x="25296" y="487127"/>
                      <a:pt x="20576" y="487150"/>
                    </a:cubicBezTo>
                    <a:cubicBezTo>
                      <a:pt x="15130" y="487173"/>
                      <a:pt x="9683" y="487046"/>
                      <a:pt x="4237" y="487196"/>
                    </a:cubicBezTo>
                    <a:cubicBezTo>
                      <a:pt x="1209" y="487276"/>
                      <a:pt x="-34" y="486102"/>
                      <a:pt x="46" y="483074"/>
                    </a:cubicBezTo>
                    <a:cubicBezTo>
                      <a:pt x="161" y="478376"/>
                      <a:pt x="69" y="473667"/>
                      <a:pt x="69" y="468957"/>
                    </a:cubicBezTo>
                    <a:cubicBezTo>
                      <a:pt x="69" y="430454"/>
                      <a:pt x="69" y="391951"/>
                      <a:pt x="69" y="3534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xmlns="" id="{DF0E0892-C65E-5725-E985-911A239B8044}"/>
                  </a:ext>
                </a:extLst>
              </p:cNvPr>
              <p:cNvSpPr/>
              <p:nvPr/>
            </p:nvSpPr>
            <p:spPr>
              <a:xfrm>
                <a:off x="11131595" y="543660"/>
                <a:ext cx="181683" cy="487275"/>
              </a:xfrm>
              <a:custGeom>
                <a:avLst/>
                <a:gdLst>
                  <a:gd name="connsiteX0" fmla="*/ 181603 w 181683"/>
                  <a:gd name="connsiteY0" fmla="*/ 353828 h 487275"/>
                  <a:gd name="connsiteX1" fmla="*/ 181603 w 181683"/>
                  <a:gd name="connsiteY1" fmla="*/ 481219 h 487275"/>
                  <a:gd name="connsiteX2" fmla="*/ 175696 w 181683"/>
                  <a:gd name="connsiteY2" fmla="*/ 487275 h 487275"/>
                  <a:gd name="connsiteX3" fmla="*/ 159726 w 181683"/>
                  <a:gd name="connsiteY3" fmla="*/ 487275 h 487275"/>
                  <a:gd name="connsiteX4" fmla="*/ 156111 w 181683"/>
                  <a:gd name="connsiteY4" fmla="*/ 483741 h 487275"/>
                  <a:gd name="connsiteX5" fmla="*/ 156111 w 181683"/>
                  <a:gd name="connsiteY5" fmla="*/ 479653 h 487275"/>
                  <a:gd name="connsiteX6" fmla="*/ 156203 w 181683"/>
                  <a:gd name="connsiteY6" fmla="*/ 237489 h 487275"/>
                  <a:gd name="connsiteX7" fmla="*/ 151298 w 181683"/>
                  <a:gd name="connsiteY7" fmla="*/ 230155 h 487275"/>
                  <a:gd name="connsiteX8" fmla="*/ 83687 w 181683"/>
                  <a:gd name="connsiteY8" fmla="*/ 182602 h 487275"/>
                  <a:gd name="connsiteX9" fmla="*/ 25230 w 181683"/>
                  <a:gd name="connsiteY9" fmla="*/ 107968 h 487275"/>
                  <a:gd name="connsiteX10" fmla="*/ 2467 w 181683"/>
                  <a:gd name="connsiteY10" fmla="*/ 57352 h 487275"/>
                  <a:gd name="connsiteX11" fmla="*/ 1235 w 181683"/>
                  <a:gd name="connsiteY11" fmla="*/ 29523 h 487275"/>
                  <a:gd name="connsiteX12" fmla="*/ 44862 w 181683"/>
                  <a:gd name="connsiteY12" fmla="*/ 680 h 487275"/>
                  <a:gd name="connsiteX13" fmla="*/ 70354 w 181683"/>
                  <a:gd name="connsiteY13" fmla="*/ 30904 h 487275"/>
                  <a:gd name="connsiteX14" fmla="*/ 69329 w 181683"/>
                  <a:gd name="connsiteY14" fmla="*/ 50167 h 487275"/>
                  <a:gd name="connsiteX15" fmla="*/ 121603 w 181683"/>
                  <a:gd name="connsiteY15" fmla="*/ 177409 h 487275"/>
                  <a:gd name="connsiteX16" fmla="*/ 176905 w 181683"/>
                  <a:gd name="connsiteY16" fmla="*/ 217847 h 487275"/>
                  <a:gd name="connsiteX17" fmla="*/ 181683 w 181683"/>
                  <a:gd name="connsiteY17" fmla="*/ 226401 h 487275"/>
                  <a:gd name="connsiteX18" fmla="*/ 181603 w 181683"/>
                  <a:gd name="connsiteY18" fmla="*/ 353793 h 487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1683" h="487275">
                    <a:moveTo>
                      <a:pt x="181603" y="353828"/>
                    </a:moveTo>
                    <a:cubicBezTo>
                      <a:pt x="181603" y="396291"/>
                      <a:pt x="181603" y="438755"/>
                      <a:pt x="181603" y="481219"/>
                    </a:cubicBezTo>
                    <a:cubicBezTo>
                      <a:pt x="181603" y="485249"/>
                      <a:pt x="179634" y="487267"/>
                      <a:pt x="175696" y="487275"/>
                    </a:cubicBezTo>
                    <a:cubicBezTo>
                      <a:pt x="170377" y="487275"/>
                      <a:pt x="165046" y="487229"/>
                      <a:pt x="159726" y="487275"/>
                    </a:cubicBezTo>
                    <a:cubicBezTo>
                      <a:pt x="157262" y="487298"/>
                      <a:pt x="156019" y="486274"/>
                      <a:pt x="156111" y="483741"/>
                    </a:cubicBezTo>
                    <a:cubicBezTo>
                      <a:pt x="156157" y="482382"/>
                      <a:pt x="156111" y="481012"/>
                      <a:pt x="156111" y="479653"/>
                    </a:cubicBezTo>
                    <a:cubicBezTo>
                      <a:pt x="156111" y="398928"/>
                      <a:pt x="156076" y="318215"/>
                      <a:pt x="156203" y="237489"/>
                    </a:cubicBezTo>
                    <a:cubicBezTo>
                      <a:pt x="156203" y="233506"/>
                      <a:pt x="154936" y="231675"/>
                      <a:pt x="151298" y="230155"/>
                    </a:cubicBezTo>
                    <a:cubicBezTo>
                      <a:pt x="125264" y="219309"/>
                      <a:pt x="103618" y="202118"/>
                      <a:pt x="83687" y="182602"/>
                    </a:cubicBezTo>
                    <a:cubicBezTo>
                      <a:pt x="60924" y="160322"/>
                      <a:pt x="41465" y="135371"/>
                      <a:pt x="25230" y="107968"/>
                    </a:cubicBezTo>
                    <a:cubicBezTo>
                      <a:pt x="15754" y="91975"/>
                      <a:pt x="7234" y="75498"/>
                      <a:pt x="2467" y="57352"/>
                    </a:cubicBezTo>
                    <a:cubicBezTo>
                      <a:pt x="49" y="48152"/>
                      <a:pt x="-1010" y="38941"/>
                      <a:pt x="1235" y="29523"/>
                    </a:cubicBezTo>
                    <a:cubicBezTo>
                      <a:pt x="6267" y="8440"/>
                      <a:pt x="23515" y="-2993"/>
                      <a:pt x="44862" y="680"/>
                    </a:cubicBezTo>
                    <a:cubicBezTo>
                      <a:pt x="61661" y="3570"/>
                      <a:pt x="70469" y="13875"/>
                      <a:pt x="70354" y="30904"/>
                    </a:cubicBezTo>
                    <a:cubicBezTo>
                      <a:pt x="70308" y="37329"/>
                      <a:pt x="69594" y="43742"/>
                      <a:pt x="69329" y="50167"/>
                    </a:cubicBezTo>
                    <a:cubicBezTo>
                      <a:pt x="67257" y="100587"/>
                      <a:pt x="85299" y="142740"/>
                      <a:pt x="121603" y="177409"/>
                    </a:cubicBezTo>
                    <a:cubicBezTo>
                      <a:pt x="138264" y="193322"/>
                      <a:pt x="156836" y="206632"/>
                      <a:pt x="176905" y="217847"/>
                    </a:cubicBezTo>
                    <a:cubicBezTo>
                      <a:pt x="180601" y="219919"/>
                      <a:pt x="181695" y="222348"/>
                      <a:pt x="181683" y="226401"/>
                    </a:cubicBezTo>
                    <a:cubicBezTo>
                      <a:pt x="181557" y="268865"/>
                      <a:pt x="181603" y="311329"/>
                      <a:pt x="181603" y="3537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xmlns="" id="{3C709B9A-4526-F554-AA04-A3D3B58D80E9}"/>
                  </a:ext>
                </a:extLst>
              </p:cNvPr>
              <p:cNvSpPr/>
              <p:nvPr/>
            </p:nvSpPr>
            <p:spPr>
              <a:xfrm>
                <a:off x="11454602" y="611364"/>
                <a:ext cx="189873" cy="419644"/>
              </a:xfrm>
              <a:custGeom>
                <a:avLst/>
                <a:gdLst>
                  <a:gd name="connsiteX0" fmla="*/ 81 w 189873"/>
                  <a:gd name="connsiteY0" fmla="*/ 292030 h 419644"/>
                  <a:gd name="connsiteX1" fmla="*/ 11 w 189873"/>
                  <a:gd name="connsiteY1" fmla="*/ 170200 h 419644"/>
                  <a:gd name="connsiteX2" fmla="*/ 4134 w 189873"/>
                  <a:gd name="connsiteY2" fmla="*/ 163384 h 419644"/>
                  <a:gd name="connsiteX3" fmla="*/ 58607 w 189873"/>
                  <a:gd name="connsiteY3" fmla="*/ 125053 h 419644"/>
                  <a:gd name="connsiteX4" fmla="*/ 124812 w 189873"/>
                  <a:gd name="connsiteY4" fmla="*/ 46758 h 419644"/>
                  <a:gd name="connsiteX5" fmla="*/ 142003 w 189873"/>
                  <a:gd name="connsiteY5" fmla="*/ 15152 h 419644"/>
                  <a:gd name="connsiteX6" fmla="*/ 170500 w 189873"/>
                  <a:gd name="connsiteY6" fmla="*/ 529 h 419644"/>
                  <a:gd name="connsiteX7" fmla="*/ 189683 w 189873"/>
                  <a:gd name="connsiteY7" fmla="*/ 30166 h 419644"/>
                  <a:gd name="connsiteX8" fmla="*/ 181911 w 189873"/>
                  <a:gd name="connsiteY8" fmla="*/ 48404 h 419644"/>
                  <a:gd name="connsiteX9" fmla="*/ 149936 w 189873"/>
                  <a:gd name="connsiteY9" fmla="*/ 84466 h 419644"/>
                  <a:gd name="connsiteX10" fmla="*/ 65020 w 189873"/>
                  <a:gd name="connsiteY10" fmla="*/ 151674 h 419644"/>
                  <a:gd name="connsiteX11" fmla="*/ 27346 w 189873"/>
                  <a:gd name="connsiteY11" fmla="*/ 173113 h 419644"/>
                  <a:gd name="connsiteX12" fmla="*/ 25273 w 189873"/>
                  <a:gd name="connsiteY12" fmla="*/ 176107 h 419644"/>
                  <a:gd name="connsiteX13" fmla="*/ 25181 w 189873"/>
                  <a:gd name="connsiteY13" fmla="*/ 179791 h 419644"/>
                  <a:gd name="connsiteX14" fmla="*/ 25181 w 189873"/>
                  <a:gd name="connsiteY14" fmla="*/ 413791 h 419644"/>
                  <a:gd name="connsiteX15" fmla="*/ 19470 w 189873"/>
                  <a:gd name="connsiteY15" fmla="*/ 419571 h 419644"/>
                  <a:gd name="connsiteX16" fmla="*/ 4617 w 189873"/>
                  <a:gd name="connsiteY16" fmla="*/ 419629 h 419644"/>
                  <a:gd name="connsiteX17" fmla="*/ 0 w 189873"/>
                  <a:gd name="connsiteY17" fmla="*/ 414954 h 419644"/>
                  <a:gd name="connsiteX18" fmla="*/ 69 w 189873"/>
                  <a:gd name="connsiteY18" fmla="*/ 292007 h 419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873" h="419644">
                    <a:moveTo>
                      <a:pt x="81" y="292030"/>
                    </a:moveTo>
                    <a:cubicBezTo>
                      <a:pt x="81" y="251420"/>
                      <a:pt x="115" y="210810"/>
                      <a:pt x="11" y="170200"/>
                    </a:cubicBezTo>
                    <a:cubicBezTo>
                      <a:pt x="11" y="166792"/>
                      <a:pt x="921" y="164927"/>
                      <a:pt x="4134" y="163384"/>
                    </a:cubicBezTo>
                    <a:cubicBezTo>
                      <a:pt x="24444" y="153700"/>
                      <a:pt x="42015" y="139999"/>
                      <a:pt x="58607" y="125053"/>
                    </a:cubicBezTo>
                    <a:cubicBezTo>
                      <a:pt x="84214" y="101979"/>
                      <a:pt x="106609" y="76073"/>
                      <a:pt x="124812" y="46758"/>
                    </a:cubicBezTo>
                    <a:cubicBezTo>
                      <a:pt x="131134" y="36579"/>
                      <a:pt x="136465" y="25779"/>
                      <a:pt x="142003" y="15152"/>
                    </a:cubicBezTo>
                    <a:cubicBezTo>
                      <a:pt x="147875" y="3891"/>
                      <a:pt x="158917" y="-1843"/>
                      <a:pt x="170500" y="529"/>
                    </a:cubicBezTo>
                    <a:cubicBezTo>
                      <a:pt x="184962" y="3488"/>
                      <a:pt x="191064" y="16844"/>
                      <a:pt x="189683" y="30166"/>
                    </a:cubicBezTo>
                    <a:cubicBezTo>
                      <a:pt x="188969" y="37017"/>
                      <a:pt x="185699" y="42832"/>
                      <a:pt x="181911" y="48404"/>
                    </a:cubicBezTo>
                    <a:cubicBezTo>
                      <a:pt x="172803" y="61807"/>
                      <a:pt x="161577" y="73355"/>
                      <a:pt x="149936" y="84466"/>
                    </a:cubicBezTo>
                    <a:cubicBezTo>
                      <a:pt x="123719" y="109486"/>
                      <a:pt x="95313" y="131847"/>
                      <a:pt x="65020" y="151674"/>
                    </a:cubicBezTo>
                    <a:cubicBezTo>
                      <a:pt x="52953" y="159573"/>
                      <a:pt x="39885" y="165940"/>
                      <a:pt x="27346" y="173113"/>
                    </a:cubicBezTo>
                    <a:cubicBezTo>
                      <a:pt x="26379" y="173666"/>
                      <a:pt x="25630" y="174990"/>
                      <a:pt x="25273" y="176107"/>
                    </a:cubicBezTo>
                    <a:cubicBezTo>
                      <a:pt x="24916" y="177235"/>
                      <a:pt x="25181" y="178559"/>
                      <a:pt x="25181" y="179791"/>
                    </a:cubicBezTo>
                    <a:cubicBezTo>
                      <a:pt x="25181" y="257787"/>
                      <a:pt x="25181" y="335795"/>
                      <a:pt x="25181" y="413791"/>
                    </a:cubicBezTo>
                    <a:cubicBezTo>
                      <a:pt x="25181" y="417629"/>
                      <a:pt x="23278" y="419556"/>
                      <a:pt x="19470" y="419571"/>
                    </a:cubicBezTo>
                    <a:cubicBezTo>
                      <a:pt x="14519" y="419571"/>
                      <a:pt x="9557" y="419387"/>
                      <a:pt x="4617" y="419629"/>
                    </a:cubicBezTo>
                    <a:cubicBezTo>
                      <a:pt x="1036" y="419802"/>
                      <a:pt x="0" y="418512"/>
                      <a:pt x="0" y="414954"/>
                    </a:cubicBezTo>
                    <a:cubicBezTo>
                      <a:pt x="115" y="373976"/>
                      <a:pt x="69" y="332997"/>
                      <a:pt x="69" y="29200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xmlns="" id="{F0E4F216-931F-DD0A-FFFD-53CBFFCC2713}"/>
                  </a:ext>
                </a:extLst>
              </p:cNvPr>
              <p:cNvSpPr/>
              <p:nvPr/>
            </p:nvSpPr>
            <p:spPr>
              <a:xfrm>
                <a:off x="11090181" y="611418"/>
                <a:ext cx="189821" cy="419521"/>
              </a:xfrm>
              <a:custGeom>
                <a:avLst/>
                <a:gdLst>
                  <a:gd name="connsiteX0" fmla="*/ 189821 w 189821"/>
                  <a:gd name="connsiteY0" fmla="*/ 292344 h 419521"/>
                  <a:gd name="connsiteX1" fmla="*/ 189821 w 189821"/>
                  <a:gd name="connsiteY1" fmla="*/ 414543 h 419521"/>
                  <a:gd name="connsiteX2" fmla="*/ 184905 w 189821"/>
                  <a:gd name="connsiteY2" fmla="*/ 419517 h 419521"/>
                  <a:gd name="connsiteX3" fmla="*/ 168186 w 189821"/>
                  <a:gd name="connsiteY3" fmla="*/ 419517 h 419521"/>
                  <a:gd name="connsiteX4" fmla="*/ 164698 w 189821"/>
                  <a:gd name="connsiteY4" fmla="*/ 415959 h 419521"/>
                  <a:gd name="connsiteX5" fmla="*/ 164698 w 189821"/>
                  <a:gd name="connsiteY5" fmla="*/ 412252 h 419521"/>
                  <a:gd name="connsiteX6" fmla="*/ 164790 w 189821"/>
                  <a:gd name="connsiteY6" fmla="*/ 179737 h 419521"/>
                  <a:gd name="connsiteX7" fmla="*/ 159562 w 189821"/>
                  <a:gd name="connsiteY7" fmla="*/ 171562 h 419521"/>
                  <a:gd name="connsiteX8" fmla="*/ 118400 w 189821"/>
                  <a:gd name="connsiteY8" fmla="*/ 147221 h 419521"/>
                  <a:gd name="connsiteX9" fmla="*/ 53311 w 189821"/>
                  <a:gd name="connsiteY9" fmla="*/ 96732 h 419521"/>
                  <a:gd name="connsiteX10" fmla="*/ 7749 w 189821"/>
                  <a:gd name="connsiteY10" fmla="*/ 48039 h 419521"/>
                  <a:gd name="connsiteX11" fmla="*/ 438 w 189821"/>
                  <a:gd name="connsiteY11" fmla="*/ 21234 h 419521"/>
                  <a:gd name="connsiteX12" fmla="*/ 17582 w 189821"/>
                  <a:gd name="connsiteY12" fmla="*/ 912 h 419521"/>
                  <a:gd name="connsiteX13" fmla="*/ 44652 w 189821"/>
                  <a:gd name="connsiteY13" fmla="*/ 10123 h 419521"/>
                  <a:gd name="connsiteX14" fmla="*/ 53691 w 189821"/>
                  <a:gd name="connsiteY14" fmla="*/ 26715 h 419521"/>
                  <a:gd name="connsiteX15" fmla="*/ 142280 w 189821"/>
                  <a:gd name="connsiteY15" fmla="*/ 134418 h 419521"/>
                  <a:gd name="connsiteX16" fmla="*/ 187081 w 189821"/>
                  <a:gd name="connsiteY16" fmla="*/ 163997 h 419521"/>
                  <a:gd name="connsiteX17" fmla="*/ 189821 w 189821"/>
                  <a:gd name="connsiteY17" fmla="*/ 169397 h 419521"/>
                  <a:gd name="connsiteX18" fmla="*/ 189798 w 189821"/>
                  <a:gd name="connsiteY18" fmla="*/ 292344 h 419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821" h="419521">
                    <a:moveTo>
                      <a:pt x="189821" y="292344"/>
                    </a:moveTo>
                    <a:cubicBezTo>
                      <a:pt x="189821" y="333081"/>
                      <a:pt x="189821" y="373806"/>
                      <a:pt x="189821" y="414543"/>
                    </a:cubicBezTo>
                    <a:cubicBezTo>
                      <a:pt x="189821" y="419483"/>
                      <a:pt x="189810" y="419506"/>
                      <a:pt x="184905" y="419517"/>
                    </a:cubicBezTo>
                    <a:cubicBezTo>
                      <a:pt x="179332" y="419540"/>
                      <a:pt x="173759" y="419471"/>
                      <a:pt x="168186" y="419517"/>
                    </a:cubicBezTo>
                    <a:cubicBezTo>
                      <a:pt x="165665" y="419540"/>
                      <a:pt x="164525" y="418504"/>
                      <a:pt x="164698" y="415959"/>
                    </a:cubicBezTo>
                    <a:cubicBezTo>
                      <a:pt x="164790" y="414727"/>
                      <a:pt x="164698" y="413484"/>
                      <a:pt x="164698" y="412252"/>
                    </a:cubicBezTo>
                    <a:cubicBezTo>
                      <a:pt x="164698" y="334751"/>
                      <a:pt x="164663" y="257238"/>
                      <a:pt x="164790" y="179737"/>
                    </a:cubicBezTo>
                    <a:cubicBezTo>
                      <a:pt x="164790" y="175442"/>
                      <a:pt x="163443" y="173681"/>
                      <a:pt x="159562" y="171562"/>
                    </a:cubicBezTo>
                    <a:cubicBezTo>
                      <a:pt x="145573" y="163940"/>
                      <a:pt x="131721" y="155960"/>
                      <a:pt x="118400" y="147221"/>
                    </a:cubicBezTo>
                    <a:cubicBezTo>
                      <a:pt x="95394" y="132126"/>
                      <a:pt x="73840" y="115039"/>
                      <a:pt x="53311" y="96732"/>
                    </a:cubicBezTo>
                    <a:cubicBezTo>
                      <a:pt x="36673" y="81890"/>
                      <a:pt x="20518" y="66531"/>
                      <a:pt x="7749" y="48039"/>
                    </a:cubicBezTo>
                    <a:cubicBezTo>
                      <a:pt x="2177" y="39956"/>
                      <a:pt x="-1266" y="31413"/>
                      <a:pt x="438" y="21234"/>
                    </a:cubicBezTo>
                    <a:cubicBezTo>
                      <a:pt x="2142" y="11091"/>
                      <a:pt x="8429" y="3296"/>
                      <a:pt x="17582" y="912"/>
                    </a:cubicBezTo>
                    <a:cubicBezTo>
                      <a:pt x="27991" y="-1794"/>
                      <a:pt x="38872" y="1591"/>
                      <a:pt x="44652" y="10123"/>
                    </a:cubicBezTo>
                    <a:cubicBezTo>
                      <a:pt x="48175" y="15305"/>
                      <a:pt x="50766" y="21131"/>
                      <a:pt x="53691" y="26715"/>
                    </a:cubicBezTo>
                    <a:cubicBezTo>
                      <a:pt x="75728" y="68787"/>
                      <a:pt x="106103" y="103997"/>
                      <a:pt x="142280" y="134418"/>
                    </a:cubicBezTo>
                    <a:cubicBezTo>
                      <a:pt x="156062" y="146001"/>
                      <a:pt x="170685" y="156363"/>
                      <a:pt x="187081" y="163997"/>
                    </a:cubicBezTo>
                    <a:cubicBezTo>
                      <a:pt x="189683" y="165206"/>
                      <a:pt x="189821" y="167048"/>
                      <a:pt x="189821" y="169397"/>
                    </a:cubicBezTo>
                    <a:cubicBezTo>
                      <a:pt x="189787" y="210376"/>
                      <a:pt x="189798" y="251366"/>
                      <a:pt x="189798" y="2923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xmlns="" id="{BFAA7E38-C326-2A9A-0C12-2905A57F84F6}"/>
                  </a:ext>
                </a:extLst>
              </p:cNvPr>
              <p:cNvSpPr/>
              <p:nvPr/>
            </p:nvSpPr>
            <p:spPr>
              <a:xfrm>
                <a:off x="11064557" y="666573"/>
                <a:ext cx="182780" cy="364409"/>
              </a:xfrm>
              <a:custGeom>
                <a:avLst/>
                <a:gdLst>
                  <a:gd name="connsiteX0" fmla="*/ 182711 w 182780"/>
                  <a:gd name="connsiteY0" fmla="*/ 241438 h 364409"/>
                  <a:gd name="connsiteX1" fmla="*/ 182711 w 182780"/>
                  <a:gd name="connsiteY1" fmla="*/ 359146 h 364409"/>
                  <a:gd name="connsiteX2" fmla="*/ 177588 w 182780"/>
                  <a:gd name="connsiteY2" fmla="*/ 364374 h 364409"/>
                  <a:gd name="connsiteX3" fmla="*/ 157542 w 182780"/>
                  <a:gd name="connsiteY3" fmla="*/ 364408 h 364409"/>
                  <a:gd name="connsiteX4" fmla="*/ 153362 w 182780"/>
                  <a:gd name="connsiteY4" fmla="*/ 360252 h 364409"/>
                  <a:gd name="connsiteX5" fmla="*/ 153385 w 182780"/>
                  <a:gd name="connsiteY5" fmla="*/ 343545 h 364409"/>
                  <a:gd name="connsiteX6" fmla="*/ 153477 w 182780"/>
                  <a:gd name="connsiteY6" fmla="*/ 134496 h 364409"/>
                  <a:gd name="connsiteX7" fmla="*/ 148492 w 182780"/>
                  <a:gd name="connsiteY7" fmla="*/ 128105 h 364409"/>
                  <a:gd name="connsiteX8" fmla="*/ 102838 w 182780"/>
                  <a:gd name="connsiteY8" fmla="*/ 107852 h 364409"/>
                  <a:gd name="connsiteX9" fmla="*/ 25763 w 182780"/>
                  <a:gd name="connsiteY9" fmla="*/ 54485 h 364409"/>
                  <a:gd name="connsiteX10" fmla="*/ 4854 w 182780"/>
                  <a:gd name="connsiteY10" fmla="*/ 32493 h 364409"/>
                  <a:gd name="connsiteX11" fmla="*/ 7548 w 182780"/>
                  <a:gd name="connsiteY11" fmla="*/ 5803 h 364409"/>
                  <a:gd name="connsiteX12" fmla="*/ 30772 w 182780"/>
                  <a:gd name="connsiteY12" fmla="*/ 2740 h 364409"/>
                  <a:gd name="connsiteX13" fmla="*/ 40685 w 182780"/>
                  <a:gd name="connsiteY13" fmla="*/ 10984 h 364409"/>
                  <a:gd name="connsiteX14" fmla="*/ 90104 w 182780"/>
                  <a:gd name="connsiteY14" fmla="*/ 56361 h 364409"/>
                  <a:gd name="connsiteX15" fmla="*/ 152268 w 182780"/>
                  <a:gd name="connsiteY15" fmla="*/ 101473 h 364409"/>
                  <a:gd name="connsiteX16" fmla="*/ 179349 w 182780"/>
                  <a:gd name="connsiteY16" fmla="*/ 117616 h 364409"/>
                  <a:gd name="connsiteX17" fmla="*/ 182780 w 182780"/>
                  <a:gd name="connsiteY17" fmla="*/ 123385 h 364409"/>
                  <a:gd name="connsiteX18" fmla="*/ 182723 w 182780"/>
                  <a:gd name="connsiteY18" fmla="*/ 241461 h 364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2780" h="364409">
                    <a:moveTo>
                      <a:pt x="182711" y="241438"/>
                    </a:moveTo>
                    <a:cubicBezTo>
                      <a:pt x="182711" y="280678"/>
                      <a:pt x="182711" y="319906"/>
                      <a:pt x="182711" y="359146"/>
                    </a:cubicBezTo>
                    <a:cubicBezTo>
                      <a:pt x="182711" y="364316"/>
                      <a:pt x="182665" y="364362"/>
                      <a:pt x="177588" y="364374"/>
                    </a:cubicBezTo>
                    <a:cubicBezTo>
                      <a:pt x="170909" y="364385"/>
                      <a:pt x="164220" y="364293"/>
                      <a:pt x="157542" y="364408"/>
                    </a:cubicBezTo>
                    <a:cubicBezTo>
                      <a:pt x="154525" y="364454"/>
                      <a:pt x="153293" y="363280"/>
                      <a:pt x="153362" y="360252"/>
                    </a:cubicBezTo>
                    <a:cubicBezTo>
                      <a:pt x="153477" y="354679"/>
                      <a:pt x="153385" y="349118"/>
                      <a:pt x="153385" y="343545"/>
                    </a:cubicBezTo>
                    <a:cubicBezTo>
                      <a:pt x="153385" y="273862"/>
                      <a:pt x="153350" y="204179"/>
                      <a:pt x="153477" y="134496"/>
                    </a:cubicBezTo>
                    <a:cubicBezTo>
                      <a:pt x="153477" y="130546"/>
                      <a:pt x="152360" y="129153"/>
                      <a:pt x="148492" y="128105"/>
                    </a:cubicBezTo>
                    <a:cubicBezTo>
                      <a:pt x="132257" y="123719"/>
                      <a:pt x="117415" y="116073"/>
                      <a:pt x="102838" y="107852"/>
                    </a:cubicBezTo>
                    <a:cubicBezTo>
                      <a:pt x="75492" y="92435"/>
                      <a:pt x="49401" y="75175"/>
                      <a:pt x="25763" y="54485"/>
                    </a:cubicBezTo>
                    <a:cubicBezTo>
                      <a:pt x="18175" y="47841"/>
                      <a:pt x="11117" y="40391"/>
                      <a:pt x="4854" y="32493"/>
                    </a:cubicBezTo>
                    <a:cubicBezTo>
                      <a:pt x="-2631" y="23028"/>
                      <a:pt x="-1249" y="14139"/>
                      <a:pt x="7548" y="5803"/>
                    </a:cubicBezTo>
                    <a:cubicBezTo>
                      <a:pt x="14191" y="-495"/>
                      <a:pt x="22885" y="-1900"/>
                      <a:pt x="30772" y="2740"/>
                    </a:cubicBezTo>
                    <a:cubicBezTo>
                      <a:pt x="34433" y="4893"/>
                      <a:pt x="37910" y="7772"/>
                      <a:pt x="40685" y="10984"/>
                    </a:cubicBezTo>
                    <a:cubicBezTo>
                      <a:pt x="55389" y="28060"/>
                      <a:pt x="72314" y="42763"/>
                      <a:pt x="90104" y="56361"/>
                    </a:cubicBezTo>
                    <a:cubicBezTo>
                      <a:pt x="110449" y="71905"/>
                      <a:pt x="131313" y="86770"/>
                      <a:pt x="152268" y="101473"/>
                    </a:cubicBezTo>
                    <a:cubicBezTo>
                      <a:pt x="160846" y="107495"/>
                      <a:pt x="170196" y="112458"/>
                      <a:pt x="179349" y="117616"/>
                    </a:cubicBezTo>
                    <a:cubicBezTo>
                      <a:pt x="181882" y="119044"/>
                      <a:pt x="182780" y="120529"/>
                      <a:pt x="182780" y="123385"/>
                    </a:cubicBezTo>
                    <a:cubicBezTo>
                      <a:pt x="182700" y="162740"/>
                      <a:pt x="182723" y="202106"/>
                      <a:pt x="182723" y="2414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xmlns="" id="{A6FB5CD1-E377-52C1-7689-45B9FA74FE39}"/>
                  </a:ext>
                </a:extLst>
              </p:cNvPr>
              <p:cNvSpPr/>
              <p:nvPr/>
            </p:nvSpPr>
            <p:spPr>
              <a:xfrm>
                <a:off x="11487348" y="666557"/>
                <a:ext cx="182423" cy="364443"/>
              </a:xfrm>
              <a:custGeom>
                <a:avLst/>
                <a:gdLst>
                  <a:gd name="connsiteX0" fmla="*/ 69 w 182423"/>
                  <a:gd name="connsiteY0" fmla="*/ 241281 h 364443"/>
                  <a:gd name="connsiteX1" fmla="*/ 0 w 182423"/>
                  <a:gd name="connsiteY1" fmla="*/ 123941 h 364443"/>
                  <a:gd name="connsiteX2" fmla="*/ 3938 w 182423"/>
                  <a:gd name="connsiteY2" fmla="*/ 117367 h 364443"/>
                  <a:gd name="connsiteX3" fmla="*/ 61209 w 182423"/>
                  <a:gd name="connsiteY3" fmla="*/ 80280 h 364443"/>
                  <a:gd name="connsiteX4" fmla="*/ 118929 w 182423"/>
                  <a:gd name="connsiteY4" fmla="*/ 34224 h 364443"/>
                  <a:gd name="connsiteX5" fmla="*/ 139965 w 182423"/>
                  <a:gd name="connsiteY5" fmla="*/ 13314 h 364443"/>
                  <a:gd name="connsiteX6" fmla="*/ 151537 w 182423"/>
                  <a:gd name="connsiteY6" fmla="*/ 3032 h 364443"/>
                  <a:gd name="connsiteX7" fmla="*/ 182394 w 182423"/>
                  <a:gd name="connsiteY7" fmla="*/ 19394 h 364443"/>
                  <a:gd name="connsiteX8" fmla="*/ 178825 w 182423"/>
                  <a:gd name="connsiteY8" fmla="*/ 31046 h 364443"/>
                  <a:gd name="connsiteX9" fmla="*/ 158008 w 182423"/>
                  <a:gd name="connsiteY9" fmla="*/ 53602 h 364443"/>
                  <a:gd name="connsiteX10" fmla="*/ 58710 w 182423"/>
                  <a:gd name="connsiteY10" fmla="*/ 118829 h 364443"/>
                  <a:gd name="connsiteX11" fmla="*/ 32343 w 182423"/>
                  <a:gd name="connsiteY11" fmla="*/ 128639 h 364443"/>
                  <a:gd name="connsiteX12" fmla="*/ 29384 w 182423"/>
                  <a:gd name="connsiteY12" fmla="*/ 132439 h 364443"/>
                  <a:gd name="connsiteX13" fmla="*/ 29418 w 182423"/>
                  <a:gd name="connsiteY13" fmla="*/ 153601 h 364443"/>
                  <a:gd name="connsiteX14" fmla="*/ 29418 w 182423"/>
                  <a:gd name="connsiteY14" fmla="*/ 357826 h 364443"/>
                  <a:gd name="connsiteX15" fmla="*/ 22867 w 182423"/>
                  <a:gd name="connsiteY15" fmla="*/ 364378 h 364443"/>
                  <a:gd name="connsiteX16" fmla="*/ 4675 w 182423"/>
                  <a:gd name="connsiteY16" fmla="*/ 364435 h 364443"/>
                  <a:gd name="connsiteX17" fmla="*/ 23 w 182423"/>
                  <a:gd name="connsiteY17" fmla="*/ 359715 h 364443"/>
                  <a:gd name="connsiteX18" fmla="*/ 92 w 182423"/>
                  <a:gd name="connsiteY18" fmla="*/ 241269 h 364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2423" h="364443">
                    <a:moveTo>
                      <a:pt x="69" y="241281"/>
                    </a:moveTo>
                    <a:cubicBezTo>
                      <a:pt x="69" y="202168"/>
                      <a:pt x="104" y="163055"/>
                      <a:pt x="0" y="123941"/>
                    </a:cubicBezTo>
                    <a:cubicBezTo>
                      <a:pt x="0" y="120660"/>
                      <a:pt x="967" y="118921"/>
                      <a:pt x="3938" y="117367"/>
                    </a:cubicBezTo>
                    <a:cubicBezTo>
                      <a:pt x="24168" y="106774"/>
                      <a:pt x="43063" y="94028"/>
                      <a:pt x="61209" y="80280"/>
                    </a:cubicBezTo>
                    <a:cubicBezTo>
                      <a:pt x="80817" y="65415"/>
                      <a:pt x="99988" y="49929"/>
                      <a:pt x="118929" y="34224"/>
                    </a:cubicBezTo>
                    <a:cubicBezTo>
                      <a:pt x="126505" y="27937"/>
                      <a:pt x="132907" y="20234"/>
                      <a:pt x="139965" y="13314"/>
                    </a:cubicBezTo>
                    <a:cubicBezTo>
                      <a:pt x="143650" y="9699"/>
                      <a:pt x="147184" y="5623"/>
                      <a:pt x="151537" y="3032"/>
                    </a:cubicBezTo>
                    <a:cubicBezTo>
                      <a:pt x="167426" y="-6421"/>
                      <a:pt x="181634" y="8248"/>
                      <a:pt x="182394" y="19394"/>
                    </a:cubicBezTo>
                    <a:cubicBezTo>
                      <a:pt x="182648" y="23239"/>
                      <a:pt x="181220" y="28064"/>
                      <a:pt x="178825" y="31046"/>
                    </a:cubicBezTo>
                    <a:cubicBezTo>
                      <a:pt x="172423" y="39014"/>
                      <a:pt x="165687" y="46912"/>
                      <a:pt x="158008" y="53602"/>
                    </a:cubicBezTo>
                    <a:cubicBezTo>
                      <a:pt x="127898" y="79831"/>
                      <a:pt x="94611" y="101408"/>
                      <a:pt x="58710" y="118829"/>
                    </a:cubicBezTo>
                    <a:cubicBezTo>
                      <a:pt x="50305" y="122905"/>
                      <a:pt x="41220" y="125599"/>
                      <a:pt x="32343" y="128639"/>
                    </a:cubicBezTo>
                    <a:cubicBezTo>
                      <a:pt x="30167" y="129387"/>
                      <a:pt x="29349" y="130216"/>
                      <a:pt x="29384" y="132439"/>
                    </a:cubicBezTo>
                    <a:cubicBezTo>
                      <a:pt x="29476" y="139497"/>
                      <a:pt x="29418" y="146543"/>
                      <a:pt x="29418" y="153601"/>
                    </a:cubicBezTo>
                    <a:cubicBezTo>
                      <a:pt x="29418" y="221673"/>
                      <a:pt x="29418" y="289755"/>
                      <a:pt x="29418" y="357826"/>
                    </a:cubicBezTo>
                    <a:cubicBezTo>
                      <a:pt x="29418" y="362194"/>
                      <a:pt x="27234" y="364378"/>
                      <a:pt x="22867" y="364378"/>
                    </a:cubicBezTo>
                    <a:cubicBezTo>
                      <a:pt x="16799" y="364378"/>
                      <a:pt x="10731" y="364228"/>
                      <a:pt x="4675" y="364435"/>
                    </a:cubicBezTo>
                    <a:cubicBezTo>
                      <a:pt x="1105" y="364562"/>
                      <a:pt x="11" y="363261"/>
                      <a:pt x="23" y="359715"/>
                    </a:cubicBezTo>
                    <a:cubicBezTo>
                      <a:pt x="127" y="320233"/>
                      <a:pt x="92" y="280751"/>
                      <a:pt x="92" y="24126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xmlns="" id="{98774C8A-3788-AAB8-2314-B986571B85FD}"/>
                  </a:ext>
                </a:extLst>
              </p:cNvPr>
              <p:cNvSpPr/>
              <p:nvPr/>
            </p:nvSpPr>
            <p:spPr>
              <a:xfrm>
                <a:off x="11353750" y="757374"/>
                <a:ext cx="27190" cy="273584"/>
              </a:xfrm>
              <a:custGeom>
                <a:avLst/>
                <a:gdLst>
                  <a:gd name="connsiteX0" fmla="*/ 27185 w 27190"/>
                  <a:gd name="connsiteY0" fmla="*/ 137062 h 273584"/>
                  <a:gd name="connsiteX1" fmla="*/ 27185 w 27190"/>
                  <a:gd name="connsiteY1" fmla="*/ 267793 h 273584"/>
                  <a:gd name="connsiteX2" fmla="*/ 21428 w 27190"/>
                  <a:gd name="connsiteY2" fmla="*/ 273573 h 273584"/>
                  <a:gd name="connsiteX3" fmla="*/ 3604 w 27190"/>
                  <a:gd name="connsiteY3" fmla="*/ 273584 h 273584"/>
                  <a:gd name="connsiteX4" fmla="*/ 12 w 27190"/>
                  <a:gd name="connsiteY4" fmla="*/ 270095 h 273584"/>
                  <a:gd name="connsiteX5" fmla="*/ 12 w 27190"/>
                  <a:gd name="connsiteY5" fmla="*/ 267493 h 273584"/>
                  <a:gd name="connsiteX6" fmla="*/ 12 w 27190"/>
                  <a:gd name="connsiteY6" fmla="*/ 6389 h 273584"/>
                  <a:gd name="connsiteX7" fmla="*/ 6322 w 27190"/>
                  <a:gd name="connsiteY7" fmla="*/ 10 h 273584"/>
                  <a:gd name="connsiteX8" fmla="*/ 22292 w 27190"/>
                  <a:gd name="connsiteY8" fmla="*/ 10 h 273584"/>
                  <a:gd name="connsiteX9" fmla="*/ 27185 w 27190"/>
                  <a:gd name="connsiteY9" fmla="*/ 4823 h 273584"/>
                  <a:gd name="connsiteX10" fmla="*/ 27185 w 27190"/>
                  <a:gd name="connsiteY10" fmla="*/ 54587 h 273584"/>
                  <a:gd name="connsiteX11" fmla="*/ 27185 w 27190"/>
                  <a:gd name="connsiteY11" fmla="*/ 137039 h 273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190" h="273584">
                    <a:moveTo>
                      <a:pt x="27185" y="137062"/>
                    </a:moveTo>
                    <a:cubicBezTo>
                      <a:pt x="27185" y="180643"/>
                      <a:pt x="27185" y="224223"/>
                      <a:pt x="27185" y="267793"/>
                    </a:cubicBezTo>
                    <a:cubicBezTo>
                      <a:pt x="27185" y="271638"/>
                      <a:pt x="25266" y="273565"/>
                      <a:pt x="21428" y="273573"/>
                    </a:cubicBezTo>
                    <a:cubicBezTo>
                      <a:pt x="15487" y="273573"/>
                      <a:pt x="9545" y="273527"/>
                      <a:pt x="3604" y="273584"/>
                    </a:cubicBezTo>
                    <a:cubicBezTo>
                      <a:pt x="1140" y="273607"/>
                      <a:pt x="-138" y="272663"/>
                      <a:pt x="12" y="270095"/>
                    </a:cubicBezTo>
                    <a:cubicBezTo>
                      <a:pt x="58" y="269232"/>
                      <a:pt x="12" y="268368"/>
                      <a:pt x="12" y="267493"/>
                    </a:cubicBezTo>
                    <a:cubicBezTo>
                      <a:pt x="12" y="180458"/>
                      <a:pt x="12" y="93424"/>
                      <a:pt x="12" y="6389"/>
                    </a:cubicBezTo>
                    <a:cubicBezTo>
                      <a:pt x="12" y="2137"/>
                      <a:pt x="2115" y="10"/>
                      <a:pt x="6322" y="10"/>
                    </a:cubicBezTo>
                    <a:cubicBezTo>
                      <a:pt x="11641" y="10"/>
                      <a:pt x="16972" y="-13"/>
                      <a:pt x="22292" y="10"/>
                    </a:cubicBezTo>
                    <a:cubicBezTo>
                      <a:pt x="26874" y="33"/>
                      <a:pt x="27173" y="333"/>
                      <a:pt x="27185" y="4823"/>
                    </a:cubicBezTo>
                    <a:cubicBezTo>
                      <a:pt x="27197" y="21415"/>
                      <a:pt x="27185" y="38007"/>
                      <a:pt x="27185" y="54587"/>
                    </a:cubicBezTo>
                    <a:cubicBezTo>
                      <a:pt x="27185" y="82071"/>
                      <a:pt x="27185" y="109555"/>
                      <a:pt x="27185" y="1370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xmlns="" id="{9240592E-6877-B1DE-E0C5-34767BBD0E4E}"/>
                  </a:ext>
                </a:extLst>
              </p:cNvPr>
              <p:cNvSpPr/>
              <p:nvPr/>
            </p:nvSpPr>
            <p:spPr>
              <a:xfrm>
                <a:off x="11320544" y="603683"/>
                <a:ext cx="93598" cy="93621"/>
              </a:xfrm>
              <a:custGeom>
                <a:avLst/>
                <a:gdLst>
                  <a:gd name="connsiteX0" fmla="*/ 0 w 93598"/>
                  <a:gd name="connsiteY0" fmla="*/ 46563 h 93621"/>
                  <a:gd name="connsiteX1" fmla="*/ 47070 w 93598"/>
                  <a:gd name="connsiteY1" fmla="*/ 0 h 93621"/>
                  <a:gd name="connsiteX2" fmla="*/ 93598 w 93598"/>
                  <a:gd name="connsiteY2" fmla="*/ 47116 h 93621"/>
                  <a:gd name="connsiteX3" fmla="*/ 46517 w 93598"/>
                  <a:gd name="connsiteY3" fmla="*/ 93621 h 93621"/>
                  <a:gd name="connsiteX4" fmla="*/ 0 w 93598"/>
                  <a:gd name="connsiteY4" fmla="*/ 46563 h 93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98" h="93621">
                    <a:moveTo>
                      <a:pt x="0" y="46563"/>
                    </a:moveTo>
                    <a:cubicBezTo>
                      <a:pt x="58" y="21071"/>
                      <a:pt x="21451" y="-80"/>
                      <a:pt x="47070" y="0"/>
                    </a:cubicBezTo>
                    <a:cubicBezTo>
                      <a:pt x="72539" y="81"/>
                      <a:pt x="93644" y="21451"/>
                      <a:pt x="93598" y="47116"/>
                    </a:cubicBezTo>
                    <a:cubicBezTo>
                      <a:pt x="93552" y="72642"/>
                      <a:pt x="72216" y="93725"/>
                      <a:pt x="46517" y="93621"/>
                    </a:cubicBezTo>
                    <a:cubicBezTo>
                      <a:pt x="20841" y="93517"/>
                      <a:pt x="-69" y="72366"/>
                      <a:pt x="0" y="46563"/>
                    </a:cubicBezTo>
                    <a:close/>
                  </a:path>
                </a:pathLst>
              </a:custGeom>
              <a:solidFill>
                <a:srgbClr val="FFC000"/>
              </a:solidFill>
              <a:ln w="1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1039BB2D-9F82-82C3-6DA7-6C01FE0FC0C7}"/>
              </a:ext>
            </a:extLst>
          </p:cNvPr>
          <p:cNvCxnSpPr>
            <a:cxnSpLocks/>
          </p:cNvCxnSpPr>
          <p:nvPr userDrawn="1"/>
        </p:nvCxnSpPr>
        <p:spPr>
          <a:xfrm>
            <a:off x="2576573" y="282628"/>
            <a:ext cx="0" cy="517994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EC01754D-FADD-64A3-2312-DAE8485DCE6D}"/>
              </a:ext>
            </a:extLst>
          </p:cNvPr>
          <p:cNvSpPr txBox="1">
            <a:spLocks/>
          </p:cNvSpPr>
          <p:nvPr userDrawn="1"/>
        </p:nvSpPr>
        <p:spPr>
          <a:xfrm>
            <a:off x="11413758" y="322050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31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9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xmlns="" id="{EC23726F-899C-4D2F-9B92-56857361E210}"/>
              </a:ext>
            </a:extLst>
          </p:cNvPr>
          <p:cNvSpPr/>
          <p:nvPr userDrawn="1"/>
        </p:nvSpPr>
        <p:spPr>
          <a:xfrm>
            <a:off x="0" y="4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077BD4E-3393-4ACE-A641-CD63F6A5243F}"/>
              </a:ext>
            </a:extLst>
          </p:cNvPr>
          <p:cNvSpPr/>
          <p:nvPr/>
        </p:nvSpPr>
        <p:spPr>
          <a:xfrm>
            <a:off x="0" y="0"/>
            <a:ext cx="12192000" cy="774543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11EFBE1-CD25-2680-BE86-1B32C6AB6CEB}"/>
              </a:ext>
            </a:extLst>
          </p:cNvPr>
          <p:cNvSpPr txBox="1">
            <a:spLocks/>
          </p:cNvSpPr>
          <p:nvPr userDrawn="1"/>
        </p:nvSpPr>
        <p:spPr>
          <a:xfrm>
            <a:off x="2532063" y="2"/>
            <a:ext cx="1043657" cy="774542"/>
          </a:xfrm>
          <a:prstGeom prst="rect">
            <a:avLst/>
          </a:prstGeom>
          <a:solidFill>
            <a:srgbClr val="47BAF4"/>
          </a:solidFill>
        </p:spPr>
        <p:txBody>
          <a:bodyPr vert="horz" lIns="0" tIns="0" rIns="10800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tabLst>
                <a:tab pos="342900" algn="l"/>
              </a:tabLst>
            </a:pPr>
            <a:r>
              <a:rPr lang="ru-RU" sz="40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1</a:t>
            </a:r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A0D0EA0D-3716-4587-84C0-4930ABAAB9C7}"/>
              </a:ext>
            </a:extLst>
          </p:cNvPr>
          <p:cNvSpPr txBox="1">
            <a:spLocks/>
          </p:cNvSpPr>
          <p:nvPr/>
        </p:nvSpPr>
        <p:spPr>
          <a:xfrm>
            <a:off x="11568608" y="16769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4FD7004-C0B2-F018-35B8-1D642717B796}"/>
              </a:ext>
            </a:extLst>
          </p:cNvPr>
          <p:cNvSpPr txBox="1"/>
          <p:nvPr userDrawn="1"/>
        </p:nvSpPr>
        <p:spPr>
          <a:xfrm rot="16200000">
            <a:off x="2781445" y="325718"/>
            <a:ext cx="662879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ru-RU" sz="8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ВАРИАНТ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BEE8E51-8B00-3D97-AA84-1345B653E4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583" b="22036"/>
          <a:stretch/>
        </p:blipFill>
        <p:spPr>
          <a:xfrm>
            <a:off x="1" y="0"/>
            <a:ext cx="2532061" cy="774543"/>
          </a:xfrm>
          <a:prstGeom prst="rect">
            <a:avLst/>
          </a:prstGeom>
        </p:spPr>
      </p:pic>
      <p:sp>
        <p:nvSpPr>
          <p:cNvPr id="11" name="Rectangle 1">
            <a:extLst>
              <a:ext uri="{FF2B5EF4-FFF2-40B4-BE49-F238E27FC236}">
                <a16:creationId xmlns:a16="http://schemas.microsoft.com/office/drawing/2014/main" xmlns="" id="{1DA41112-0241-B598-6CBF-44BDB2ED0D42}"/>
              </a:ext>
            </a:extLst>
          </p:cNvPr>
          <p:cNvSpPr/>
          <p:nvPr userDrawn="1"/>
        </p:nvSpPr>
        <p:spPr>
          <a:xfrm>
            <a:off x="-1" y="0"/>
            <a:ext cx="2532063" cy="774543"/>
          </a:xfrm>
          <a:prstGeom prst="rect">
            <a:avLst/>
          </a:prstGeom>
          <a:gradFill flip="none" rotWithShape="1">
            <a:gsLst>
              <a:gs pos="100000">
                <a:srgbClr val="92D050">
                  <a:alpha val="87000"/>
                </a:srgbClr>
              </a:gs>
              <a:gs pos="52000">
                <a:srgbClr val="002060">
                  <a:alpha val="90000"/>
                </a:srgbClr>
              </a:gs>
              <a:gs pos="81000">
                <a:srgbClr val="00B0F0">
                  <a:alpha val="7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ru-RU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xmlns="" id="{62FA3A1C-2A0B-2479-1296-F33269870B54}"/>
              </a:ext>
            </a:extLst>
          </p:cNvPr>
          <p:cNvSpPr txBox="1">
            <a:spLocks/>
          </p:cNvSpPr>
          <p:nvPr userDrawn="1"/>
        </p:nvSpPr>
        <p:spPr>
          <a:xfrm>
            <a:off x="299356" y="1"/>
            <a:ext cx="2220924" cy="77454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ГИС «ВОИНСКИЙ </a:t>
            </a:r>
            <a:r>
              <a:rPr lang="en-US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/>
            </a:r>
            <a:br>
              <a:rPr lang="en-US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</a:b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КОНТИНГЕНТ»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xmlns="" id="{39261AAB-85E3-4BC7-85E0-8F3EBE1E0FE3}"/>
              </a:ext>
            </a:extLst>
          </p:cNvPr>
          <p:cNvSpPr/>
          <p:nvPr userDrawn="1"/>
        </p:nvSpPr>
        <p:spPr>
          <a:xfrm>
            <a:off x="0" y="0"/>
            <a:ext cx="83332" cy="774543"/>
          </a:xfrm>
          <a:prstGeom prst="rect">
            <a:avLst/>
          </a:prstGeom>
          <a:gradFill>
            <a:gsLst>
              <a:gs pos="100000">
                <a:schemeClr val="accent6">
                  <a:lumMod val="60000"/>
                  <a:lumOff val="40000"/>
                  <a:alpha val="92000"/>
                </a:schemeClr>
              </a:gs>
              <a:gs pos="22000">
                <a:srgbClr val="002060">
                  <a:alpha val="83000"/>
                </a:srgbClr>
              </a:gs>
              <a:gs pos="64000">
                <a:srgbClr val="00B0F0">
                  <a:alpha val="67000"/>
                </a:srgbClr>
              </a:gs>
            </a:gsLst>
            <a:lin ang="20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ru-RU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AF1FA717-D64E-7D22-0818-A9CB57E124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46372" y="3162"/>
            <a:ext cx="771381" cy="77138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329357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9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xmlns="" id="{EC23726F-899C-4D2F-9B92-56857361E210}"/>
              </a:ext>
            </a:extLst>
          </p:cNvPr>
          <p:cNvSpPr/>
          <p:nvPr userDrawn="1"/>
        </p:nvSpPr>
        <p:spPr>
          <a:xfrm>
            <a:off x="0" y="4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077BD4E-3393-4ACE-A641-CD63F6A5243F}"/>
              </a:ext>
            </a:extLst>
          </p:cNvPr>
          <p:cNvSpPr/>
          <p:nvPr/>
        </p:nvSpPr>
        <p:spPr>
          <a:xfrm>
            <a:off x="0" y="0"/>
            <a:ext cx="12192000" cy="774543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11EFBE1-CD25-2680-BE86-1B32C6AB6CEB}"/>
              </a:ext>
            </a:extLst>
          </p:cNvPr>
          <p:cNvSpPr txBox="1">
            <a:spLocks/>
          </p:cNvSpPr>
          <p:nvPr userDrawn="1"/>
        </p:nvSpPr>
        <p:spPr>
          <a:xfrm>
            <a:off x="2532063" y="2"/>
            <a:ext cx="1043657" cy="774542"/>
          </a:xfrm>
          <a:prstGeom prst="rect">
            <a:avLst/>
          </a:prstGeom>
          <a:solidFill>
            <a:srgbClr val="00B050"/>
          </a:solidFill>
        </p:spPr>
        <p:txBody>
          <a:bodyPr vert="horz" lIns="0" tIns="0" rIns="10800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tabLst>
                <a:tab pos="342900" algn="l"/>
              </a:tabLst>
            </a:pPr>
            <a:r>
              <a:rPr lang="ru-RU" sz="40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2</a:t>
            </a:r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A0D0EA0D-3716-4587-84C0-4930ABAAB9C7}"/>
              </a:ext>
            </a:extLst>
          </p:cNvPr>
          <p:cNvSpPr txBox="1">
            <a:spLocks/>
          </p:cNvSpPr>
          <p:nvPr/>
        </p:nvSpPr>
        <p:spPr>
          <a:xfrm>
            <a:off x="11568608" y="16769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6D44528-5E2A-39D8-63CC-A6E649DB62BD}"/>
              </a:ext>
            </a:extLst>
          </p:cNvPr>
          <p:cNvSpPr txBox="1"/>
          <p:nvPr userDrawn="1"/>
        </p:nvSpPr>
        <p:spPr>
          <a:xfrm rot="16200000">
            <a:off x="2781445" y="325718"/>
            <a:ext cx="662879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ru-RU" sz="8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ВАРИАНТ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E328FA7-4C1C-F77D-68F3-EE50EDA352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583" b="22036"/>
          <a:stretch/>
        </p:blipFill>
        <p:spPr>
          <a:xfrm>
            <a:off x="1" y="0"/>
            <a:ext cx="2532061" cy="774543"/>
          </a:xfrm>
          <a:prstGeom prst="rect">
            <a:avLst/>
          </a:prstGeom>
        </p:spPr>
      </p:pic>
      <p:sp>
        <p:nvSpPr>
          <p:cNvPr id="11" name="Rectangle 1">
            <a:extLst>
              <a:ext uri="{FF2B5EF4-FFF2-40B4-BE49-F238E27FC236}">
                <a16:creationId xmlns:a16="http://schemas.microsoft.com/office/drawing/2014/main" xmlns="" id="{967182EE-085D-0CA7-544A-B8A71CC29E6B}"/>
              </a:ext>
            </a:extLst>
          </p:cNvPr>
          <p:cNvSpPr/>
          <p:nvPr userDrawn="1"/>
        </p:nvSpPr>
        <p:spPr>
          <a:xfrm>
            <a:off x="-1" y="0"/>
            <a:ext cx="2532063" cy="774543"/>
          </a:xfrm>
          <a:prstGeom prst="rect">
            <a:avLst/>
          </a:prstGeom>
          <a:gradFill flip="none" rotWithShape="1">
            <a:gsLst>
              <a:gs pos="100000">
                <a:srgbClr val="92D050">
                  <a:alpha val="87000"/>
                </a:srgbClr>
              </a:gs>
              <a:gs pos="52000">
                <a:srgbClr val="002060">
                  <a:alpha val="90000"/>
                </a:srgbClr>
              </a:gs>
              <a:gs pos="81000">
                <a:srgbClr val="00B0F0">
                  <a:alpha val="7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ru-RU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xmlns="" id="{76BF0CC7-8794-04C1-41AC-78131B0D2485}"/>
              </a:ext>
            </a:extLst>
          </p:cNvPr>
          <p:cNvSpPr txBox="1">
            <a:spLocks/>
          </p:cNvSpPr>
          <p:nvPr userDrawn="1"/>
        </p:nvSpPr>
        <p:spPr>
          <a:xfrm>
            <a:off x="299356" y="1"/>
            <a:ext cx="2220924" cy="77454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ГИС «ВОИНСКИЙ </a:t>
            </a:r>
            <a:r>
              <a:rPr lang="en-US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/>
            </a:r>
            <a:br>
              <a:rPr lang="en-US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</a:b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КОНТИНГЕНТ»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xmlns="" id="{D565BBAD-BCAD-64FA-4CA0-6F3A3E558A3A}"/>
              </a:ext>
            </a:extLst>
          </p:cNvPr>
          <p:cNvSpPr/>
          <p:nvPr userDrawn="1"/>
        </p:nvSpPr>
        <p:spPr>
          <a:xfrm>
            <a:off x="0" y="0"/>
            <a:ext cx="83332" cy="774543"/>
          </a:xfrm>
          <a:prstGeom prst="rect">
            <a:avLst/>
          </a:prstGeom>
          <a:gradFill>
            <a:gsLst>
              <a:gs pos="100000">
                <a:schemeClr val="accent6">
                  <a:lumMod val="60000"/>
                  <a:lumOff val="40000"/>
                  <a:alpha val="92000"/>
                </a:schemeClr>
              </a:gs>
              <a:gs pos="22000">
                <a:srgbClr val="002060">
                  <a:alpha val="83000"/>
                </a:srgbClr>
              </a:gs>
              <a:gs pos="64000">
                <a:srgbClr val="00B0F0">
                  <a:alpha val="67000"/>
                </a:srgbClr>
              </a:gs>
            </a:gsLst>
            <a:lin ang="20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ru-RU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9969D6D2-6D9C-B159-56B6-D8C65C34EA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46372" y="3162"/>
            <a:ext cx="771381" cy="77138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90324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9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xmlns="" id="{EC23726F-899C-4D2F-9B92-56857361E210}"/>
              </a:ext>
            </a:extLst>
          </p:cNvPr>
          <p:cNvSpPr/>
          <p:nvPr userDrawn="1"/>
        </p:nvSpPr>
        <p:spPr>
          <a:xfrm>
            <a:off x="0" y="4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22910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2" r:id="rId2"/>
    <p:sldLayoutId id="2147483915" r:id="rId3"/>
    <p:sldLayoutId id="2147483916" r:id="rId4"/>
    <p:sldLayoutId id="2147483917" r:id="rId5"/>
    <p:sldLayoutId id="2147483914" r:id="rId6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5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4.sv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>
            <a:extLst>
              <a:ext uri="{FF2B5EF4-FFF2-40B4-BE49-F238E27FC236}">
                <a16:creationId xmlns:a16="http://schemas.microsoft.com/office/drawing/2014/main" xmlns="" id="{FD15B721-4AC4-48AD-9AB3-BE0B23506F21}"/>
              </a:ext>
            </a:extLst>
          </p:cNvPr>
          <p:cNvSpPr/>
          <p:nvPr/>
        </p:nvSpPr>
        <p:spPr>
          <a:xfrm>
            <a:off x="1" y="0"/>
            <a:ext cx="1991544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4709614F-D4C7-4242-A0C5-81E42B09F973}"/>
              </a:ext>
            </a:extLst>
          </p:cNvPr>
          <p:cNvCxnSpPr>
            <a:cxnSpLocks/>
          </p:cNvCxnSpPr>
          <p:nvPr/>
        </p:nvCxnSpPr>
        <p:spPr>
          <a:xfrm>
            <a:off x="1991544" y="0"/>
            <a:ext cx="0" cy="6858000"/>
          </a:xfrm>
          <a:prstGeom prst="line">
            <a:avLst/>
          </a:prstGeom>
          <a:ln w="6350">
            <a:solidFill>
              <a:schemeClr val="bg1">
                <a:alpha val="46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CFEE6740-9B35-4802-970C-EE5893354E38}"/>
              </a:ext>
            </a:extLst>
          </p:cNvPr>
          <p:cNvSpPr txBox="1"/>
          <p:nvPr/>
        </p:nvSpPr>
        <p:spPr>
          <a:xfrm>
            <a:off x="3096543" y="2190195"/>
            <a:ext cx="7285293" cy="247760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121917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ПОВЫШЕНИЕ КАЧЕСТВА ОБСЛУЖИВАНИЯ НАЛОГОПЛАТЕЛЬЩИКОВ</a:t>
            </a:r>
          </a:p>
          <a:p>
            <a:pPr>
              <a:spcAft>
                <a:spcPts val="600"/>
              </a:spcAft>
              <a:defRPr/>
            </a:pP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Развитие интерактивных услуг на основе обратной связи </a:t>
            </a:r>
            <a:br>
              <a:rPr lang="ru-RU" sz="18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и исследовании пользовательского опыта </a:t>
            </a:r>
            <a:br>
              <a:rPr lang="ru-RU" sz="18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 государствах – участниках СНГ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9793AC4-1F5E-1C0C-E5D4-112F39F10326}"/>
              </a:ext>
            </a:extLst>
          </p:cNvPr>
          <p:cNvSpPr txBox="1"/>
          <p:nvPr/>
        </p:nvSpPr>
        <p:spPr>
          <a:xfrm>
            <a:off x="3103600" y="5832059"/>
            <a:ext cx="3281792" cy="46166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7 октября 2022 года</a:t>
            </a:r>
          </a:p>
          <a:p>
            <a:pPr marL="0" marR="0" lvl="0" indent="0" algn="l" defTabSz="121917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Минск</a:t>
            </a:r>
          </a:p>
          <a:p>
            <a:pPr marL="0" marR="0" lvl="0" indent="0" algn="l" defTabSz="121917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Республика Беларусь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B324C95-0109-C597-F0A8-224A7A9BA294}"/>
              </a:ext>
            </a:extLst>
          </p:cNvPr>
          <p:cNvSpPr txBox="1"/>
          <p:nvPr/>
        </p:nvSpPr>
        <p:spPr>
          <a:xfrm>
            <a:off x="5663952" y="5810199"/>
            <a:ext cx="4345736" cy="21544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/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Егоров Даниил Вячеславович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A00FE92-E742-8948-E426-0780DEF27B43}"/>
              </a:ext>
            </a:extLst>
          </p:cNvPr>
          <p:cNvSpPr txBox="1"/>
          <p:nvPr/>
        </p:nvSpPr>
        <p:spPr>
          <a:xfrm>
            <a:off x="5670004" y="6108451"/>
            <a:ext cx="4345736" cy="18466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/>
            <a:r>
              <a:rPr lang="ru-RU" sz="12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Руководитель ФНС России </a:t>
            </a:r>
          </a:p>
        </p:txBody>
      </p:sp>
      <p:pic>
        <p:nvPicPr>
          <p:cNvPr id="11" name="Рисунок 9" descr="Изображение выглядит как человек, костюм, мужчина, одежда&#10;&#10;Автоматически созданное описание">
            <a:extLst>
              <a:ext uri="{FF2B5EF4-FFF2-40B4-BE49-F238E27FC236}">
                <a16:creationId xmlns:a16="http://schemas.microsoft.com/office/drawing/2014/main" xmlns="" id="{599AFC08-FC2A-CAE7-FA10-7D33CCB17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3857" y="4941168"/>
            <a:ext cx="1502343" cy="202816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6000"/>
              </a:prstClr>
            </a:outerShdw>
          </a:effectLst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136B0215-105F-0429-0024-2412A549F227}"/>
              </a:ext>
            </a:extLst>
          </p:cNvPr>
          <p:cNvGrpSpPr/>
          <p:nvPr/>
        </p:nvGrpSpPr>
        <p:grpSpPr>
          <a:xfrm>
            <a:off x="11064552" y="390371"/>
            <a:ext cx="605214" cy="554353"/>
            <a:chOff x="11064557" y="476655"/>
            <a:chExt cx="605214" cy="554353"/>
          </a:xfrm>
          <a:solidFill>
            <a:srgbClr val="0070C0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DD3FD852-3597-DC5C-4859-CF2B99BD21CD}"/>
                </a:ext>
              </a:extLst>
            </p:cNvPr>
            <p:cNvSpPr/>
            <p:nvPr/>
          </p:nvSpPr>
          <p:spPr>
            <a:xfrm>
              <a:off x="11205255" y="476749"/>
              <a:ext cx="141229" cy="554209"/>
            </a:xfrm>
            <a:custGeom>
              <a:avLst/>
              <a:gdLst>
                <a:gd name="connsiteX0" fmla="*/ 141207 w 141229"/>
                <a:gd name="connsiteY0" fmla="*/ 416604 h 554209"/>
                <a:gd name="connsiteX1" fmla="*/ 141207 w 141229"/>
                <a:gd name="connsiteY1" fmla="*/ 546598 h 554209"/>
                <a:gd name="connsiteX2" fmla="*/ 133734 w 141229"/>
                <a:gd name="connsiteY2" fmla="*/ 554209 h 554209"/>
                <a:gd name="connsiteX3" fmla="*/ 118881 w 141229"/>
                <a:gd name="connsiteY3" fmla="*/ 554209 h 554209"/>
                <a:gd name="connsiteX4" fmla="*/ 115289 w 141229"/>
                <a:gd name="connsiteY4" fmla="*/ 550628 h 554209"/>
                <a:gd name="connsiteX5" fmla="*/ 115277 w 141229"/>
                <a:gd name="connsiteY5" fmla="*/ 546540 h 554209"/>
                <a:gd name="connsiteX6" fmla="*/ 115381 w 141229"/>
                <a:gd name="connsiteY6" fmla="*/ 292506 h 554209"/>
                <a:gd name="connsiteX7" fmla="*/ 110015 w 141229"/>
                <a:gd name="connsiteY7" fmla="*/ 283651 h 554209"/>
                <a:gd name="connsiteX8" fmla="*/ 48783 w 141229"/>
                <a:gd name="connsiteY8" fmla="*/ 238965 h 554209"/>
                <a:gd name="connsiteX9" fmla="*/ 1541 w 141229"/>
                <a:gd name="connsiteY9" fmla="*/ 146381 h 554209"/>
                <a:gd name="connsiteX10" fmla="*/ 27954 w 141229"/>
                <a:gd name="connsiteY10" fmla="*/ 36594 h 554209"/>
                <a:gd name="connsiteX11" fmla="*/ 72157 w 141229"/>
                <a:gd name="connsiteY11" fmla="*/ 2444 h 554209"/>
                <a:gd name="connsiteX12" fmla="*/ 125156 w 141229"/>
                <a:gd name="connsiteY12" fmla="*/ 21166 h 554209"/>
                <a:gd name="connsiteX13" fmla="*/ 118144 w 141229"/>
                <a:gd name="connsiteY13" fmla="*/ 74176 h 554209"/>
                <a:gd name="connsiteX14" fmla="*/ 98432 w 141229"/>
                <a:gd name="connsiteY14" fmla="*/ 89260 h 554209"/>
                <a:gd name="connsiteX15" fmla="*/ 53078 w 141229"/>
                <a:gd name="connsiteY15" fmla="*/ 175638 h 554209"/>
                <a:gd name="connsiteX16" fmla="*/ 69497 w 141229"/>
                <a:gd name="connsiteY16" fmla="*/ 221809 h 554209"/>
                <a:gd name="connsiteX17" fmla="*/ 119664 w 141229"/>
                <a:gd name="connsiteY17" fmla="*/ 269086 h 554209"/>
                <a:gd name="connsiteX18" fmla="*/ 138259 w 141229"/>
                <a:gd name="connsiteY18" fmla="*/ 279069 h 554209"/>
                <a:gd name="connsiteX19" fmla="*/ 141230 w 141229"/>
                <a:gd name="connsiteY19" fmla="*/ 284377 h 554209"/>
                <a:gd name="connsiteX20" fmla="*/ 141230 w 141229"/>
                <a:gd name="connsiteY20" fmla="*/ 327082 h 554209"/>
                <a:gd name="connsiteX21" fmla="*/ 141230 w 141229"/>
                <a:gd name="connsiteY21" fmla="*/ 416593 h 55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1229" h="554209">
                  <a:moveTo>
                    <a:pt x="141207" y="416604"/>
                  </a:moveTo>
                  <a:cubicBezTo>
                    <a:pt x="141207" y="459932"/>
                    <a:pt x="141207" y="503259"/>
                    <a:pt x="141207" y="546598"/>
                  </a:cubicBezTo>
                  <a:cubicBezTo>
                    <a:pt x="141207" y="551672"/>
                    <a:pt x="138716" y="554209"/>
                    <a:pt x="133734" y="554209"/>
                  </a:cubicBezTo>
                  <a:cubicBezTo>
                    <a:pt x="128783" y="554209"/>
                    <a:pt x="123832" y="554163"/>
                    <a:pt x="118881" y="554209"/>
                  </a:cubicBezTo>
                  <a:cubicBezTo>
                    <a:pt x="116382" y="554232"/>
                    <a:pt x="115220" y="553115"/>
                    <a:pt x="115289" y="550628"/>
                  </a:cubicBezTo>
                  <a:cubicBezTo>
                    <a:pt x="115323" y="549269"/>
                    <a:pt x="115277" y="547899"/>
                    <a:pt x="115277" y="546540"/>
                  </a:cubicBezTo>
                  <a:cubicBezTo>
                    <a:pt x="115277" y="461866"/>
                    <a:pt x="115243" y="377180"/>
                    <a:pt x="115381" y="292506"/>
                  </a:cubicBezTo>
                  <a:cubicBezTo>
                    <a:pt x="115381" y="288015"/>
                    <a:pt x="113941" y="285712"/>
                    <a:pt x="110015" y="283651"/>
                  </a:cubicBezTo>
                  <a:cubicBezTo>
                    <a:pt x="87413" y="271804"/>
                    <a:pt x="66642" y="257319"/>
                    <a:pt x="48783" y="238965"/>
                  </a:cubicBezTo>
                  <a:cubicBezTo>
                    <a:pt x="23521" y="213001"/>
                    <a:pt x="6342" y="182731"/>
                    <a:pt x="1541" y="146381"/>
                  </a:cubicBezTo>
                  <a:cubicBezTo>
                    <a:pt x="-3732" y="106485"/>
                    <a:pt x="4397" y="69536"/>
                    <a:pt x="27954" y="36594"/>
                  </a:cubicBezTo>
                  <a:cubicBezTo>
                    <a:pt x="39169" y="20901"/>
                    <a:pt x="53308" y="8443"/>
                    <a:pt x="72157" y="2444"/>
                  </a:cubicBezTo>
                  <a:cubicBezTo>
                    <a:pt x="93400" y="-4315"/>
                    <a:pt x="114632" y="3273"/>
                    <a:pt x="125156" y="21166"/>
                  </a:cubicBezTo>
                  <a:cubicBezTo>
                    <a:pt x="135611" y="38932"/>
                    <a:pt x="133101" y="60002"/>
                    <a:pt x="118144" y="74176"/>
                  </a:cubicBezTo>
                  <a:cubicBezTo>
                    <a:pt x="112168" y="79841"/>
                    <a:pt x="105225" y="84539"/>
                    <a:pt x="98432" y="89260"/>
                  </a:cubicBezTo>
                  <a:cubicBezTo>
                    <a:pt x="68311" y="110215"/>
                    <a:pt x="53780" y="139449"/>
                    <a:pt x="53078" y="175638"/>
                  </a:cubicBezTo>
                  <a:cubicBezTo>
                    <a:pt x="52744" y="192840"/>
                    <a:pt x="60102" y="207866"/>
                    <a:pt x="69497" y="221809"/>
                  </a:cubicBezTo>
                  <a:cubicBezTo>
                    <a:pt x="82646" y="241303"/>
                    <a:pt x="99837" y="256663"/>
                    <a:pt x="119664" y="269086"/>
                  </a:cubicBezTo>
                  <a:cubicBezTo>
                    <a:pt x="125617" y="272817"/>
                    <a:pt x="131938" y="275995"/>
                    <a:pt x="138259" y="279069"/>
                  </a:cubicBezTo>
                  <a:cubicBezTo>
                    <a:pt x="140804" y="280301"/>
                    <a:pt x="141230" y="282005"/>
                    <a:pt x="141230" y="284377"/>
                  </a:cubicBezTo>
                  <a:cubicBezTo>
                    <a:pt x="141207" y="298608"/>
                    <a:pt x="141230" y="312851"/>
                    <a:pt x="141230" y="327082"/>
                  </a:cubicBezTo>
                  <a:cubicBezTo>
                    <a:pt x="141230" y="356915"/>
                    <a:pt x="141230" y="386748"/>
                    <a:pt x="141230" y="416593"/>
                  </a:cubicBezTo>
                  <a:close/>
                </a:path>
              </a:pathLst>
            </a:custGeom>
            <a:grpFill/>
            <a:ln w="1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F424AC97-05A4-1B4D-349C-48FBEA66F0F3}"/>
                </a:ext>
              </a:extLst>
            </p:cNvPr>
            <p:cNvSpPr/>
            <p:nvPr/>
          </p:nvSpPr>
          <p:spPr>
            <a:xfrm>
              <a:off x="11388143" y="476655"/>
              <a:ext cx="141404" cy="554291"/>
            </a:xfrm>
            <a:custGeom>
              <a:avLst/>
              <a:gdLst>
                <a:gd name="connsiteX0" fmla="*/ 81 w 141404"/>
                <a:gd name="connsiteY0" fmla="*/ 416745 h 554291"/>
                <a:gd name="connsiteX1" fmla="*/ 0 w 141404"/>
                <a:gd name="connsiteY1" fmla="*/ 286014 h 554291"/>
                <a:gd name="connsiteX2" fmla="*/ 5032 w 141404"/>
                <a:gd name="connsiteY2" fmla="*/ 278311 h 554291"/>
                <a:gd name="connsiteX3" fmla="*/ 64686 w 141404"/>
                <a:gd name="connsiteY3" fmla="*/ 231472 h 554291"/>
                <a:gd name="connsiteX4" fmla="*/ 86517 w 141404"/>
                <a:gd name="connsiteY4" fmla="*/ 189745 h 554291"/>
                <a:gd name="connsiteX5" fmla="*/ 79827 w 141404"/>
                <a:gd name="connsiteY5" fmla="*/ 134731 h 554291"/>
                <a:gd name="connsiteX6" fmla="*/ 39885 w 141404"/>
                <a:gd name="connsiteY6" fmla="*/ 87212 h 554291"/>
                <a:gd name="connsiteX7" fmla="*/ 19988 w 141404"/>
                <a:gd name="connsiteY7" fmla="*/ 70713 h 554291"/>
                <a:gd name="connsiteX8" fmla="*/ 12838 w 141404"/>
                <a:gd name="connsiteY8" fmla="*/ 28353 h 554291"/>
                <a:gd name="connsiteX9" fmla="*/ 47507 w 141404"/>
                <a:gd name="connsiteY9" fmla="*/ 546 h 554291"/>
                <a:gd name="connsiteX10" fmla="*/ 93068 w 141404"/>
                <a:gd name="connsiteY10" fmla="*/ 15514 h 554291"/>
                <a:gd name="connsiteX11" fmla="*/ 136764 w 141404"/>
                <a:gd name="connsiteY11" fmla="*/ 87523 h 554291"/>
                <a:gd name="connsiteX12" fmla="*/ 141278 w 141404"/>
                <a:gd name="connsiteY12" fmla="*/ 130171 h 554291"/>
                <a:gd name="connsiteX13" fmla="*/ 105308 w 141404"/>
                <a:gd name="connsiteY13" fmla="*/ 224541 h 554291"/>
                <a:gd name="connsiteX14" fmla="*/ 30996 w 141404"/>
                <a:gd name="connsiteY14" fmla="*/ 283884 h 554291"/>
                <a:gd name="connsiteX15" fmla="*/ 25930 w 141404"/>
                <a:gd name="connsiteY15" fmla="*/ 292543 h 554291"/>
                <a:gd name="connsiteX16" fmla="*/ 26010 w 141404"/>
                <a:gd name="connsiteY16" fmla="*/ 546577 h 554291"/>
                <a:gd name="connsiteX17" fmla="*/ 25999 w 141404"/>
                <a:gd name="connsiteY17" fmla="*/ 550665 h 554291"/>
                <a:gd name="connsiteX18" fmla="*/ 22441 w 141404"/>
                <a:gd name="connsiteY18" fmla="*/ 554292 h 554291"/>
                <a:gd name="connsiteX19" fmla="*/ 3500 w 141404"/>
                <a:gd name="connsiteY19" fmla="*/ 554292 h 554291"/>
                <a:gd name="connsiteX20" fmla="*/ 207 w 141404"/>
                <a:gd name="connsiteY20" fmla="*/ 551194 h 554291"/>
                <a:gd name="connsiteX21" fmla="*/ 58 w 141404"/>
                <a:gd name="connsiteY21" fmla="*/ 546001 h 554291"/>
                <a:gd name="connsiteX22" fmla="*/ 58 w 141404"/>
                <a:gd name="connsiteY22" fmla="*/ 416756 h 55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1404" h="554291">
                  <a:moveTo>
                    <a:pt x="81" y="416745"/>
                  </a:moveTo>
                  <a:cubicBezTo>
                    <a:pt x="81" y="373164"/>
                    <a:pt x="127" y="329595"/>
                    <a:pt x="0" y="286014"/>
                  </a:cubicBezTo>
                  <a:cubicBezTo>
                    <a:pt x="-11" y="281961"/>
                    <a:pt x="1267" y="280084"/>
                    <a:pt x="5032" y="278311"/>
                  </a:cubicBezTo>
                  <a:cubicBezTo>
                    <a:pt x="28451" y="267258"/>
                    <a:pt x="48244" y="251437"/>
                    <a:pt x="64686" y="231472"/>
                  </a:cubicBezTo>
                  <a:cubicBezTo>
                    <a:pt x="74876" y="219117"/>
                    <a:pt x="82855" y="205462"/>
                    <a:pt x="86517" y="189745"/>
                  </a:cubicBezTo>
                  <a:cubicBezTo>
                    <a:pt x="90950" y="170678"/>
                    <a:pt x="87507" y="152405"/>
                    <a:pt x="79827" y="134731"/>
                  </a:cubicBezTo>
                  <a:cubicBezTo>
                    <a:pt x="71226" y="114938"/>
                    <a:pt x="58618" y="98692"/>
                    <a:pt x="39885" y="87212"/>
                  </a:cubicBezTo>
                  <a:cubicBezTo>
                    <a:pt x="32596" y="82745"/>
                    <a:pt x="25642" y="77103"/>
                    <a:pt x="19988" y="70713"/>
                  </a:cubicBezTo>
                  <a:cubicBezTo>
                    <a:pt x="9073" y="58381"/>
                    <a:pt x="7081" y="43678"/>
                    <a:pt x="12838" y="28353"/>
                  </a:cubicBezTo>
                  <a:cubicBezTo>
                    <a:pt x="18826" y="12406"/>
                    <a:pt x="30743" y="3056"/>
                    <a:pt x="47507" y="546"/>
                  </a:cubicBezTo>
                  <a:cubicBezTo>
                    <a:pt x="65032" y="-2068"/>
                    <a:pt x="79942" y="4991"/>
                    <a:pt x="93068" y="15514"/>
                  </a:cubicBezTo>
                  <a:cubicBezTo>
                    <a:pt x="116269" y="34121"/>
                    <a:pt x="129591" y="59095"/>
                    <a:pt x="136764" y="87523"/>
                  </a:cubicBezTo>
                  <a:cubicBezTo>
                    <a:pt x="140287" y="101478"/>
                    <a:pt x="141888" y="115767"/>
                    <a:pt x="141278" y="130171"/>
                  </a:cubicBezTo>
                  <a:cubicBezTo>
                    <a:pt x="139781" y="165589"/>
                    <a:pt x="127472" y="196907"/>
                    <a:pt x="105308" y="224541"/>
                  </a:cubicBezTo>
                  <a:cubicBezTo>
                    <a:pt x="84951" y="249906"/>
                    <a:pt x="59447" y="268755"/>
                    <a:pt x="30996" y="283884"/>
                  </a:cubicBezTo>
                  <a:cubicBezTo>
                    <a:pt x="27139" y="285934"/>
                    <a:pt x="25930" y="288294"/>
                    <a:pt x="25930" y="292543"/>
                  </a:cubicBezTo>
                  <a:cubicBezTo>
                    <a:pt x="26045" y="377217"/>
                    <a:pt x="26022" y="461891"/>
                    <a:pt x="26010" y="546577"/>
                  </a:cubicBezTo>
                  <a:cubicBezTo>
                    <a:pt x="26010" y="547936"/>
                    <a:pt x="25964" y="549306"/>
                    <a:pt x="25999" y="550665"/>
                  </a:cubicBezTo>
                  <a:cubicBezTo>
                    <a:pt x="26068" y="553117"/>
                    <a:pt x="24974" y="554315"/>
                    <a:pt x="22441" y="554292"/>
                  </a:cubicBezTo>
                  <a:cubicBezTo>
                    <a:pt x="16131" y="554246"/>
                    <a:pt x="9810" y="554246"/>
                    <a:pt x="3500" y="554292"/>
                  </a:cubicBezTo>
                  <a:cubicBezTo>
                    <a:pt x="1347" y="554292"/>
                    <a:pt x="288" y="553301"/>
                    <a:pt x="207" y="551194"/>
                  </a:cubicBezTo>
                  <a:cubicBezTo>
                    <a:pt x="150" y="549467"/>
                    <a:pt x="58" y="547729"/>
                    <a:pt x="58" y="546001"/>
                  </a:cubicBezTo>
                  <a:cubicBezTo>
                    <a:pt x="58" y="502916"/>
                    <a:pt x="58" y="459842"/>
                    <a:pt x="58" y="416756"/>
                  </a:cubicBezTo>
                  <a:close/>
                </a:path>
              </a:pathLst>
            </a:custGeom>
            <a:grpFill/>
            <a:ln w="1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A5611FB-20D8-5A29-0050-8F78F9D6E2BD}"/>
                </a:ext>
              </a:extLst>
            </p:cNvPr>
            <p:cNvSpPr/>
            <p:nvPr/>
          </p:nvSpPr>
          <p:spPr>
            <a:xfrm>
              <a:off x="11421407" y="543797"/>
              <a:ext cx="181674" cy="487199"/>
            </a:xfrm>
            <a:custGeom>
              <a:avLst/>
              <a:gdLst>
                <a:gd name="connsiteX0" fmla="*/ 81 w 181674"/>
                <a:gd name="connsiteY0" fmla="*/ 353437 h 487199"/>
                <a:gd name="connsiteX1" fmla="*/ 0 w 181674"/>
                <a:gd name="connsiteY1" fmla="*/ 226045 h 487199"/>
                <a:gd name="connsiteX2" fmla="*/ 4698 w 181674"/>
                <a:gd name="connsiteY2" fmla="*/ 217813 h 487199"/>
                <a:gd name="connsiteX3" fmla="*/ 60840 w 181674"/>
                <a:gd name="connsiteY3" fmla="*/ 176639 h 487199"/>
                <a:gd name="connsiteX4" fmla="*/ 111548 w 181674"/>
                <a:gd name="connsiteY4" fmla="*/ 76823 h 487199"/>
                <a:gd name="connsiteX5" fmla="*/ 111675 w 181674"/>
                <a:gd name="connsiteY5" fmla="*/ 39426 h 487199"/>
                <a:gd name="connsiteX6" fmla="*/ 111848 w 181674"/>
                <a:gd name="connsiteY6" fmla="*/ 23513 h 487199"/>
                <a:gd name="connsiteX7" fmla="*/ 138169 w 181674"/>
                <a:gd name="connsiteY7" fmla="*/ 358 h 487199"/>
                <a:gd name="connsiteX8" fmla="*/ 181197 w 181674"/>
                <a:gd name="connsiteY8" fmla="*/ 46990 h 487199"/>
                <a:gd name="connsiteX9" fmla="*/ 165135 w 181674"/>
                <a:gd name="connsiteY9" fmla="*/ 92206 h 487199"/>
                <a:gd name="connsiteX10" fmla="*/ 93782 w 181674"/>
                <a:gd name="connsiteY10" fmla="*/ 186575 h 487199"/>
                <a:gd name="connsiteX11" fmla="*/ 42245 w 181674"/>
                <a:gd name="connsiteY11" fmla="*/ 224583 h 487199"/>
                <a:gd name="connsiteX12" fmla="*/ 29430 w 181674"/>
                <a:gd name="connsiteY12" fmla="*/ 230444 h 487199"/>
                <a:gd name="connsiteX13" fmla="*/ 25504 w 181674"/>
                <a:gd name="connsiteY13" fmla="*/ 236512 h 487199"/>
                <a:gd name="connsiteX14" fmla="*/ 25573 w 181674"/>
                <a:gd name="connsiteY14" fmla="*/ 431502 h 487199"/>
                <a:gd name="connsiteX15" fmla="*/ 25573 w 181674"/>
                <a:gd name="connsiteY15" fmla="*/ 482014 h 487199"/>
                <a:gd name="connsiteX16" fmla="*/ 20576 w 181674"/>
                <a:gd name="connsiteY16" fmla="*/ 487150 h 487199"/>
                <a:gd name="connsiteX17" fmla="*/ 4237 w 181674"/>
                <a:gd name="connsiteY17" fmla="*/ 487196 h 487199"/>
                <a:gd name="connsiteX18" fmla="*/ 46 w 181674"/>
                <a:gd name="connsiteY18" fmla="*/ 483074 h 487199"/>
                <a:gd name="connsiteX19" fmla="*/ 69 w 181674"/>
                <a:gd name="connsiteY19" fmla="*/ 468957 h 487199"/>
                <a:gd name="connsiteX20" fmla="*/ 69 w 181674"/>
                <a:gd name="connsiteY20" fmla="*/ 353448 h 48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1674" h="487199">
                  <a:moveTo>
                    <a:pt x="81" y="353437"/>
                  </a:moveTo>
                  <a:cubicBezTo>
                    <a:pt x="81" y="310973"/>
                    <a:pt x="127" y="268509"/>
                    <a:pt x="0" y="226045"/>
                  </a:cubicBezTo>
                  <a:cubicBezTo>
                    <a:pt x="-11" y="222085"/>
                    <a:pt x="1186" y="219782"/>
                    <a:pt x="4698" y="217813"/>
                  </a:cubicBezTo>
                  <a:cubicBezTo>
                    <a:pt x="25089" y="206403"/>
                    <a:pt x="43915" y="192804"/>
                    <a:pt x="60840" y="176639"/>
                  </a:cubicBezTo>
                  <a:cubicBezTo>
                    <a:pt x="89453" y="149304"/>
                    <a:pt x="106782" y="116247"/>
                    <a:pt x="111548" y="76823"/>
                  </a:cubicBezTo>
                  <a:cubicBezTo>
                    <a:pt x="113057" y="64377"/>
                    <a:pt x="112919" y="51918"/>
                    <a:pt x="111675" y="39426"/>
                  </a:cubicBezTo>
                  <a:cubicBezTo>
                    <a:pt x="111157" y="34175"/>
                    <a:pt x="111019" y="28706"/>
                    <a:pt x="111848" y="23513"/>
                  </a:cubicBezTo>
                  <a:cubicBezTo>
                    <a:pt x="113955" y="10353"/>
                    <a:pt x="123926" y="2017"/>
                    <a:pt x="138169" y="358"/>
                  </a:cubicBezTo>
                  <a:cubicBezTo>
                    <a:pt x="169602" y="-3314"/>
                    <a:pt x="184617" y="21867"/>
                    <a:pt x="181197" y="46990"/>
                  </a:cubicBezTo>
                  <a:cubicBezTo>
                    <a:pt x="178998" y="63133"/>
                    <a:pt x="172631" y="77906"/>
                    <a:pt x="165135" y="92206"/>
                  </a:cubicBezTo>
                  <a:cubicBezTo>
                    <a:pt x="146586" y="127612"/>
                    <a:pt x="122625" y="158965"/>
                    <a:pt x="93782" y="186575"/>
                  </a:cubicBezTo>
                  <a:cubicBezTo>
                    <a:pt x="78250" y="201440"/>
                    <a:pt x="61359" y="214543"/>
                    <a:pt x="42245" y="224583"/>
                  </a:cubicBezTo>
                  <a:cubicBezTo>
                    <a:pt x="38089" y="226771"/>
                    <a:pt x="33817" y="228797"/>
                    <a:pt x="29430" y="230444"/>
                  </a:cubicBezTo>
                  <a:cubicBezTo>
                    <a:pt x="26344" y="231595"/>
                    <a:pt x="25504" y="233322"/>
                    <a:pt x="25504" y="236512"/>
                  </a:cubicBezTo>
                  <a:cubicBezTo>
                    <a:pt x="25596" y="301509"/>
                    <a:pt x="25573" y="366505"/>
                    <a:pt x="25573" y="431502"/>
                  </a:cubicBezTo>
                  <a:cubicBezTo>
                    <a:pt x="25573" y="448336"/>
                    <a:pt x="25573" y="465181"/>
                    <a:pt x="25573" y="482014"/>
                  </a:cubicBezTo>
                  <a:cubicBezTo>
                    <a:pt x="25573" y="486850"/>
                    <a:pt x="25296" y="487127"/>
                    <a:pt x="20576" y="487150"/>
                  </a:cubicBezTo>
                  <a:cubicBezTo>
                    <a:pt x="15130" y="487173"/>
                    <a:pt x="9683" y="487046"/>
                    <a:pt x="4237" y="487196"/>
                  </a:cubicBezTo>
                  <a:cubicBezTo>
                    <a:pt x="1209" y="487276"/>
                    <a:pt x="-34" y="486102"/>
                    <a:pt x="46" y="483074"/>
                  </a:cubicBezTo>
                  <a:cubicBezTo>
                    <a:pt x="161" y="478376"/>
                    <a:pt x="69" y="473667"/>
                    <a:pt x="69" y="468957"/>
                  </a:cubicBezTo>
                  <a:cubicBezTo>
                    <a:pt x="69" y="430454"/>
                    <a:pt x="69" y="391951"/>
                    <a:pt x="69" y="353448"/>
                  </a:cubicBezTo>
                  <a:close/>
                </a:path>
              </a:pathLst>
            </a:custGeom>
            <a:grpFill/>
            <a:ln w="1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03B3AE8D-905C-0072-2A6B-1F538D661DEF}"/>
                </a:ext>
              </a:extLst>
            </p:cNvPr>
            <p:cNvSpPr/>
            <p:nvPr/>
          </p:nvSpPr>
          <p:spPr>
            <a:xfrm>
              <a:off x="11131595" y="543660"/>
              <a:ext cx="181683" cy="487275"/>
            </a:xfrm>
            <a:custGeom>
              <a:avLst/>
              <a:gdLst>
                <a:gd name="connsiteX0" fmla="*/ 181603 w 181683"/>
                <a:gd name="connsiteY0" fmla="*/ 353828 h 487275"/>
                <a:gd name="connsiteX1" fmla="*/ 181603 w 181683"/>
                <a:gd name="connsiteY1" fmla="*/ 481219 h 487275"/>
                <a:gd name="connsiteX2" fmla="*/ 175696 w 181683"/>
                <a:gd name="connsiteY2" fmla="*/ 487275 h 487275"/>
                <a:gd name="connsiteX3" fmla="*/ 159726 w 181683"/>
                <a:gd name="connsiteY3" fmla="*/ 487275 h 487275"/>
                <a:gd name="connsiteX4" fmla="*/ 156111 w 181683"/>
                <a:gd name="connsiteY4" fmla="*/ 483741 h 487275"/>
                <a:gd name="connsiteX5" fmla="*/ 156111 w 181683"/>
                <a:gd name="connsiteY5" fmla="*/ 479653 h 487275"/>
                <a:gd name="connsiteX6" fmla="*/ 156203 w 181683"/>
                <a:gd name="connsiteY6" fmla="*/ 237489 h 487275"/>
                <a:gd name="connsiteX7" fmla="*/ 151298 w 181683"/>
                <a:gd name="connsiteY7" fmla="*/ 230155 h 487275"/>
                <a:gd name="connsiteX8" fmla="*/ 83687 w 181683"/>
                <a:gd name="connsiteY8" fmla="*/ 182602 h 487275"/>
                <a:gd name="connsiteX9" fmla="*/ 25230 w 181683"/>
                <a:gd name="connsiteY9" fmla="*/ 107968 h 487275"/>
                <a:gd name="connsiteX10" fmla="*/ 2467 w 181683"/>
                <a:gd name="connsiteY10" fmla="*/ 57352 h 487275"/>
                <a:gd name="connsiteX11" fmla="*/ 1235 w 181683"/>
                <a:gd name="connsiteY11" fmla="*/ 29523 h 487275"/>
                <a:gd name="connsiteX12" fmla="*/ 44862 w 181683"/>
                <a:gd name="connsiteY12" fmla="*/ 680 h 487275"/>
                <a:gd name="connsiteX13" fmla="*/ 70354 w 181683"/>
                <a:gd name="connsiteY13" fmla="*/ 30904 h 487275"/>
                <a:gd name="connsiteX14" fmla="*/ 69329 w 181683"/>
                <a:gd name="connsiteY14" fmla="*/ 50167 h 487275"/>
                <a:gd name="connsiteX15" fmla="*/ 121603 w 181683"/>
                <a:gd name="connsiteY15" fmla="*/ 177409 h 487275"/>
                <a:gd name="connsiteX16" fmla="*/ 176905 w 181683"/>
                <a:gd name="connsiteY16" fmla="*/ 217847 h 487275"/>
                <a:gd name="connsiteX17" fmla="*/ 181683 w 181683"/>
                <a:gd name="connsiteY17" fmla="*/ 226401 h 487275"/>
                <a:gd name="connsiteX18" fmla="*/ 181603 w 181683"/>
                <a:gd name="connsiteY18" fmla="*/ 353793 h 487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1683" h="487275">
                  <a:moveTo>
                    <a:pt x="181603" y="353828"/>
                  </a:moveTo>
                  <a:cubicBezTo>
                    <a:pt x="181603" y="396291"/>
                    <a:pt x="181603" y="438755"/>
                    <a:pt x="181603" y="481219"/>
                  </a:cubicBezTo>
                  <a:cubicBezTo>
                    <a:pt x="181603" y="485249"/>
                    <a:pt x="179634" y="487267"/>
                    <a:pt x="175696" y="487275"/>
                  </a:cubicBezTo>
                  <a:cubicBezTo>
                    <a:pt x="170377" y="487275"/>
                    <a:pt x="165046" y="487229"/>
                    <a:pt x="159726" y="487275"/>
                  </a:cubicBezTo>
                  <a:cubicBezTo>
                    <a:pt x="157262" y="487298"/>
                    <a:pt x="156019" y="486274"/>
                    <a:pt x="156111" y="483741"/>
                  </a:cubicBezTo>
                  <a:cubicBezTo>
                    <a:pt x="156157" y="482382"/>
                    <a:pt x="156111" y="481012"/>
                    <a:pt x="156111" y="479653"/>
                  </a:cubicBezTo>
                  <a:cubicBezTo>
                    <a:pt x="156111" y="398928"/>
                    <a:pt x="156076" y="318215"/>
                    <a:pt x="156203" y="237489"/>
                  </a:cubicBezTo>
                  <a:cubicBezTo>
                    <a:pt x="156203" y="233506"/>
                    <a:pt x="154936" y="231675"/>
                    <a:pt x="151298" y="230155"/>
                  </a:cubicBezTo>
                  <a:cubicBezTo>
                    <a:pt x="125264" y="219309"/>
                    <a:pt x="103618" y="202118"/>
                    <a:pt x="83687" y="182602"/>
                  </a:cubicBezTo>
                  <a:cubicBezTo>
                    <a:pt x="60924" y="160322"/>
                    <a:pt x="41465" y="135371"/>
                    <a:pt x="25230" y="107968"/>
                  </a:cubicBezTo>
                  <a:cubicBezTo>
                    <a:pt x="15754" y="91975"/>
                    <a:pt x="7234" y="75498"/>
                    <a:pt x="2467" y="57352"/>
                  </a:cubicBezTo>
                  <a:cubicBezTo>
                    <a:pt x="49" y="48152"/>
                    <a:pt x="-1010" y="38941"/>
                    <a:pt x="1235" y="29523"/>
                  </a:cubicBezTo>
                  <a:cubicBezTo>
                    <a:pt x="6267" y="8440"/>
                    <a:pt x="23515" y="-2993"/>
                    <a:pt x="44862" y="680"/>
                  </a:cubicBezTo>
                  <a:cubicBezTo>
                    <a:pt x="61661" y="3570"/>
                    <a:pt x="70469" y="13875"/>
                    <a:pt x="70354" y="30904"/>
                  </a:cubicBezTo>
                  <a:cubicBezTo>
                    <a:pt x="70308" y="37329"/>
                    <a:pt x="69594" y="43742"/>
                    <a:pt x="69329" y="50167"/>
                  </a:cubicBezTo>
                  <a:cubicBezTo>
                    <a:pt x="67257" y="100587"/>
                    <a:pt x="85299" y="142740"/>
                    <a:pt x="121603" y="177409"/>
                  </a:cubicBezTo>
                  <a:cubicBezTo>
                    <a:pt x="138264" y="193322"/>
                    <a:pt x="156836" y="206632"/>
                    <a:pt x="176905" y="217847"/>
                  </a:cubicBezTo>
                  <a:cubicBezTo>
                    <a:pt x="180601" y="219919"/>
                    <a:pt x="181695" y="222348"/>
                    <a:pt x="181683" y="226401"/>
                  </a:cubicBezTo>
                  <a:cubicBezTo>
                    <a:pt x="181557" y="268865"/>
                    <a:pt x="181603" y="311329"/>
                    <a:pt x="181603" y="353793"/>
                  </a:cubicBezTo>
                  <a:close/>
                </a:path>
              </a:pathLst>
            </a:custGeom>
            <a:grpFill/>
            <a:ln w="1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474709A7-1473-75C8-55C0-825CE8B57CD7}"/>
                </a:ext>
              </a:extLst>
            </p:cNvPr>
            <p:cNvSpPr/>
            <p:nvPr/>
          </p:nvSpPr>
          <p:spPr>
            <a:xfrm>
              <a:off x="11454602" y="611364"/>
              <a:ext cx="189873" cy="419644"/>
            </a:xfrm>
            <a:custGeom>
              <a:avLst/>
              <a:gdLst>
                <a:gd name="connsiteX0" fmla="*/ 81 w 189873"/>
                <a:gd name="connsiteY0" fmla="*/ 292030 h 419644"/>
                <a:gd name="connsiteX1" fmla="*/ 11 w 189873"/>
                <a:gd name="connsiteY1" fmla="*/ 170200 h 419644"/>
                <a:gd name="connsiteX2" fmla="*/ 4134 w 189873"/>
                <a:gd name="connsiteY2" fmla="*/ 163384 h 419644"/>
                <a:gd name="connsiteX3" fmla="*/ 58607 w 189873"/>
                <a:gd name="connsiteY3" fmla="*/ 125053 h 419644"/>
                <a:gd name="connsiteX4" fmla="*/ 124812 w 189873"/>
                <a:gd name="connsiteY4" fmla="*/ 46758 h 419644"/>
                <a:gd name="connsiteX5" fmla="*/ 142003 w 189873"/>
                <a:gd name="connsiteY5" fmla="*/ 15152 h 419644"/>
                <a:gd name="connsiteX6" fmla="*/ 170500 w 189873"/>
                <a:gd name="connsiteY6" fmla="*/ 529 h 419644"/>
                <a:gd name="connsiteX7" fmla="*/ 189683 w 189873"/>
                <a:gd name="connsiteY7" fmla="*/ 30166 h 419644"/>
                <a:gd name="connsiteX8" fmla="*/ 181911 w 189873"/>
                <a:gd name="connsiteY8" fmla="*/ 48404 h 419644"/>
                <a:gd name="connsiteX9" fmla="*/ 149936 w 189873"/>
                <a:gd name="connsiteY9" fmla="*/ 84466 h 419644"/>
                <a:gd name="connsiteX10" fmla="*/ 65020 w 189873"/>
                <a:gd name="connsiteY10" fmla="*/ 151674 h 419644"/>
                <a:gd name="connsiteX11" fmla="*/ 27346 w 189873"/>
                <a:gd name="connsiteY11" fmla="*/ 173113 h 419644"/>
                <a:gd name="connsiteX12" fmla="*/ 25273 w 189873"/>
                <a:gd name="connsiteY12" fmla="*/ 176107 h 419644"/>
                <a:gd name="connsiteX13" fmla="*/ 25181 w 189873"/>
                <a:gd name="connsiteY13" fmla="*/ 179791 h 419644"/>
                <a:gd name="connsiteX14" fmla="*/ 25181 w 189873"/>
                <a:gd name="connsiteY14" fmla="*/ 413791 h 419644"/>
                <a:gd name="connsiteX15" fmla="*/ 19470 w 189873"/>
                <a:gd name="connsiteY15" fmla="*/ 419571 h 419644"/>
                <a:gd name="connsiteX16" fmla="*/ 4617 w 189873"/>
                <a:gd name="connsiteY16" fmla="*/ 419629 h 419644"/>
                <a:gd name="connsiteX17" fmla="*/ 0 w 189873"/>
                <a:gd name="connsiteY17" fmla="*/ 414954 h 419644"/>
                <a:gd name="connsiteX18" fmla="*/ 69 w 189873"/>
                <a:gd name="connsiteY18" fmla="*/ 292007 h 41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9873" h="419644">
                  <a:moveTo>
                    <a:pt x="81" y="292030"/>
                  </a:moveTo>
                  <a:cubicBezTo>
                    <a:pt x="81" y="251420"/>
                    <a:pt x="115" y="210810"/>
                    <a:pt x="11" y="170200"/>
                  </a:cubicBezTo>
                  <a:cubicBezTo>
                    <a:pt x="11" y="166792"/>
                    <a:pt x="921" y="164927"/>
                    <a:pt x="4134" y="163384"/>
                  </a:cubicBezTo>
                  <a:cubicBezTo>
                    <a:pt x="24444" y="153700"/>
                    <a:pt x="42015" y="139999"/>
                    <a:pt x="58607" y="125053"/>
                  </a:cubicBezTo>
                  <a:cubicBezTo>
                    <a:pt x="84214" y="101979"/>
                    <a:pt x="106609" y="76073"/>
                    <a:pt x="124812" y="46758"/>
                  </a:cubicBezTo>
                  <a:cubicBezTo>
                    <a:pt x="131134" y="36579"/>
                    <a:pt x="136465" y="25779"/>
                    <a:pt x="142003" y="15152"/>
                  </a:cubicBezTo>
                  <a:cubicBezTo>
                    <a:pt x="147875" y="3891"/>
                    <a:pt x="158917" y="-1843"/>
                    <a:pt x="170500" y="529"/>
                  </a:cubicBezTo>
                  <a:cubicBezTo>
                    <a:pt x="184962" y="3488"/>
                    <a:pt x="191064" y="16844"/>
                    <a:pt x="189683" y="30166"/>
                  </a:cubicBezTo>
                  <a:cubicBezTo>
                    <a:pt x="188969" y="37017"/>
                    <a:pt x="185699" y="42832"/>
                    <a:pt x="181911" y="48404"/>
                  </a:cubicBezTo>
                  <a:cubicBezTo>
                    <a:pt x="172803" y="61807"/>
                    <a:pt x="161577" y="73355"/>
                    <a:pt x="149936" y="84466"/>
                  </a:cubicBezTo>
                  <a:cubicBezTo>
                    <a:pt x="123719" y="109486"/>
                    <a:pt x="95313" y="131847"/>
                    <a:pt x="65020" y="151674"/>
                  </a:cubicBezTo>
                  <a:cubicBezTo>
                    <a:pt x="52953" y="159573"/>
                    <a:pt x="39885" y="165940"/>
                    <a:pt x="27346" y="173113"/>
                  </a:cubicBezTo>
                  <a:cubicBezTo>
                    <a:pt x="26379" y="173666"/>
                    <a:pt x="25630" y="174990"/>
                    <a:pt x="25273" y="176107"/>
                  </a:cubicBezTo>
                  <a:cubicBezTo>
                    <a:pt x="24916" y="177235"/>
                    <a:pt x="25181" y="178559"/>
                    <a:pt x="25181" y="179791"/>
                  </a:cubicBezTo>
                  <a:cubicBezTo>
                    <a:pt x="25181" y="257787"/>
                    <a:pt x="25181" y="335795"/>
                    <a:pt x="25181" y="413791"/>
                  </a:cubicBezTo>
                  <a:cubicBezTo>
                    <a:pt x="25181" y="417629"/>
                    <a:pt x="23278" y="419556"/>
                    <a:pt x="19470" y="419571"/>
                  </a:cubicBezTo>
                  <a:cubicBezTo>
                    <a:pt x="14519" y="419571"/>
                    <a:pt x="9557" y="419387"/>
                    <a:pt x="4617" y="419629"/>
                  </a:cubicBezTo>
                  <a:cubicBezTo>
                    <a:pt x="1036" y="419802"/>
                    <a:pt x="0" y="418512"/>
                    <a:pt x="0" y="414954"/>
                  </a:cubicBezTo>
                  <a:cubicBezTo>
                    <a:pt x="115" y="373976"/>
                    <a:pt x="69" y="332997"/>
                    <a:pt x="69" y="292007"/>
                  </a:cubicBezTo>
                  <a:close/>
                </a:path>
              </a:pathLst>
            </a:custGeom>
            <a:grpFill/>
            <a:ln w="1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E1348593-03E1-5733-65D2-A5EEDC4A9969}"/>
                </a:ext>
              </a:extLst>
            </p:cNvPr>
            <p:cNvSpPr/>
            <p:nvPr/>
          </p:nvSpPr>
          <p:spPr>
            <a:xfrm>
              <a:off x="11090181" y="611418"/>
              <a:ext cx="189821" cy="419521"/>
            </a:xfrm>
            <a:custGeom>
              <a:avLst/>
              <a:gdLst>
                <a:gd name="connsiteX0" fmla="*/ 189821 w 189821"/>
                <a:gd name="connsiteY0" fmla="*/ 292344 h 419521"/>
                <a:gd name="connsiteX1" fmla="*/ 189821 w 189821"/>
                <a:gd name="connsiteY1" fmla="*/ 414543 h 419521"/>
                <a:gd name="connsiteX2" fmla="*/ 184905 w 189821"/>
                <a:gd name="connsiteY2" fmla="*/ 419517 h 419521"/>
                <a:gd name="connsiteX3" fmla="*/ 168186 w 189821"/>
                <a:gd name="connsiteY3" fmla="*/ 419517 h 419521"/>
                <a:gd name="connsiteX4" fmla="*/ 164698 w 189821"/>
                <a:gd name="connsiteY4" fmla="*/ 415959 h 419521"/>
                <a:gd name="connsiteX5" fmla="*/ 164698 w 189821"/>
                <a:gd name="connsiteY5" fmla="*/ 412252 h 419521"/>
                <a:gd name="connsiteX6" fmla="*/ 164790 w 189821"/>
                <a:gd name="connsiteY6" fmla="*/ 179737 h 419521"/>
                <a:gd name="connsiteX7" fmla="*/ 159562 w 189821"/>
                <a:gd name="connsiteY7" fmla="*/ 171562 h 419521"/>
                <a:gd name="connsiteX8" fmla="*/ 118400 w 189821"/>
                <a:gd name="connsiteY8" fmla="*/ 147221 h 419521"/>
                <a:gd name="connsiteX9" fmla="*/ 53311 w 189821"/>
                <a:gd name="connsiteY9" fmla="*/ 96732 h 419521"/>
                <a:gd name="connsiteX10" fmla="*/ 7749 w 189821"/>
                <a:gd name="connsiteY10" fmla="*/ 48039 h 419521"/>
                <a:gd name="connsiteX11" fmla="*/ 438 w 189821"/>
                <a:gd name="connsiteY11" fmla="*/ 21234 h 419521"/>
                <a:gd name="connsiteX12" fmla="*/ 17582 w 189821"/>
                <a:gd name="connsiteY12" fmla="*/ 912 h 419521"/>
                <a:gd name="connsiteX13" fmla="*/ 44652 w 189821"/>
                <a:gd name="connsiteY13" fmla="*/ 10123 h 419521"/>
                <a:gd name="connsiteX14" fmla="*/ 53691 w 189821"/>
                <a:gd name="connsiteY14" fmla="*/ 26715 h 419521"/>
                <a:gd name="connsiteX15" fmla="*/ 142280 w 189821"/>
                <a:gd name="connsiteY15" fmla="*/ 134418 h 419521"/>
                <a:gd name="connsiteX16" fmla="*/ 187081 w 189821"/>
                <a:gd name="connsiteY16" fmla="*/ 163997 h 419521"/>
                <a:gd name="connsiteX17" fmla="*/ 189821 w 189821"/>
                <a:gd name="connsiteY17" fmla="*/ 169397 h 419521"/>
                <a:gd name="connsiteX18" fmla="*/ 189798 w 189821"/>
                <a:gd name="connsiteY18" fmla="*/ 292344 h 419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9821" h="419521">
                  <a:moveTo>
                    <a:pt x="189821" y="292344"/>
                  </a:moveTo>
                  <a:cubicBezTo>
                    <a:pt x="189821" y="333081"/>
                    <a:pt x="189821" y="373806"/>
                    <a:pt x="189821" y="414543"/>
                  </a:cubicBezTo>
                  <a:cubicBezTo>
                    <a:pt x="189821" y="419483"/>
                    <a:pt x="189810" y="419506"/>
                    <a:pt x="184905" y="419517"/>
                  </a:cubicBezTo>
                  <a:cubicBezTo>
                    <a:pt x="179332" y="419540"/>
                    <a:pt x="173759" y="419471"/>
                    <a:pt x="168186" y="419517"/>
                  </a:cubicBezTo>
                  <a:cubicBezTo>
                    <a:pt x="165665" y="419540"/>
                    <a:pt x="164525" y="418504"/>
                    <a:pt x="164698" y="415959"/>
                  </a:cubicBezTo>
                  <a:cubicBezTo>
                    <a:pt x="164790" y="414727"/>
                    <a:pt x="164698" y="413484"/>
                    <a:pt x="164698" y="412252"/>
                  </a:cubicBezTo>
                  <a:cubicBezTo>
                    <a:pt x="164698" y="334751"/>
                    <a:pt x="164663" y="257238"/>
                    <a:pt x="164790" y="179737"/>
                  </a:cubicBezTo>
                  <a:cubicBezTo>
                    <a:pt x="164790" y="175442"/>
                    <a:pt x="163443" y="173681"/>
                    <a:pt x="159562" y="171562"/>
                  </a:cubicBezTo>
                  <a:cubicBezTo>
                    <a:pt x="145573" y="163940"/>
                    <a:pt x="131721" y="155960"/>
                    <a:pt x="118400" y="147221"/>
                  </a:cubicBezTo>
                  <a:cubicBezTo>
                    <a:pt x="95394" y="132126"/>
                    <a:pt x="73840" y="115039"/>
                    <a:pt x="53311" y="96732"/>
                  </a:cubicBezTo>
                  <a:cubicBezTo>
                    <a:pt x="36673" y="81890"/>
                    <a:pt x="20518" y="66531"/>
                    <a:pt x="7749" y="48039"/>
                  </a:cubicBezTo>
                  <a:cubicBezTo>
                    <a:pt x="2177" y="39956"/>
                    <a:pt x="-1266" y="31413"/>
                    <a:pt x="438" y="21234"/>
                  </a:cubicBezTo>
                  <a:cubicBezTo>
                    <a:pt x="2142" y="11091"/>
                    <a:pt x="8429" y="3296"/>
                    <a:pt x="17582" y="912"/>
                  </a:cubicBezTo>
                  <a:cubicBezTo>
                    <a:pt x="27991" y="-1794"/>
                    <a:pt x="38872" y="1591"/>
                    <a:pt x="44652" y="10123"/>
                  </a:cubicBezTo>
                  <a:cubicBezTo>
                    <a:pt x="48175" y="15305"/>
                    <a:pt x="50766" y="21131"/>
                    <a:pt x="53691" y="26715"/>
                  </a:cubicBezTo>
                  <a:cubicBezTo>
                    <a:pt x="75728" y="68787"/>
                    <a:pt x="106103" y="103997"/>
                    <a:pt x="142280" y="134418"/>
                  </a:cubicBezTo>
                  <a:cubicBezTo>
                    <a:pt x="156062" y="146001"/>
                    <a:pt x="170685" y="156363"/>
                    <a:pt x="187081" y="163997"/>
                  </a:cubicBezTo>
                  <a:cubicBezTo>
                    <a:pt x="189683" y="165206"/>
                    <a:pt x="189821" y="167048"/>
                    <a:pt x="189821" y="169397"/>
                  </a:cubicBezTo>
                  <a:cubicBezTo>
                    <a:pt x="189787" y="210376"/>
                    <a:pt x="189798" y="251366"/>
                    <a:pt x="189798" y="292344"/>
                  </a:cubicBezTo>
                  <a:close/>
                </a:path>
              </a:pathLst>
            </a:custGeom>
            <a:grpFill/>
            <a:ln w="1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039D565-A422-8AC1-5267-27C4477E156B}"/>
                </a:ext>
              </a:extLst>
            </p:cNvPr>
            <p:cNvSpPr/>
            <p:nvPr/>
          </p:nvSpPr>
          <p:spPr>
            <a:xfrm>
              <a:off x="11064557" y="666573"/>
              <a:ext cx="182780" cy="364409"/>
            </a:xfrm>
            <a:custGeom>
              <a:avLst/>
              <a:gdLst>
                <a:gd name="connsiteX0" fmla="*/ 182711 w 182780"/>
                <a:gd name="connsiteY0" fmla="*/ 241438 h 364409"/>
                <a:gd name="connsiteX1" fmla="*/ 182711 w 182780"/>
                <a:gd name="connsiteY1" fmla="*/ 359146 h 364409"/>
                <a:gd name="connsiteX2" fmla="*/ 177588 w 182780"/>
                <a:gd name="connsiteY2" fmla="*/ 364374 h 364409"/>
                <a:gd name="connsiteX3" fmla="*/ 157542 w 182780"/>
                <a:gd name="connsiteY3" fmla="*/ 364408 h 364409"/>
                <a:gd name="connsiteX4" fmla="*/ 153362 w 182780"/>
                <a:gd name="connsiteY4" fmla="*/ 360252 h 364409"/>
                <a:gd name="connsiteX5" fmla="*/ 153385 w 182780"/>
                <a:gd name="connsiteY5" fmla="*/ 343545 h 364409"/>
                <a:gd name="connsiteX6" fmla="*/ 153477 w 182780"/>
                <a:gd name="connsiteY6" fmla="*/ 134496 h 364409"/>
                <a:gd name="connsiteX7" fmla="*/ 148492 w 182780"/>
                <a:gd name="connsiteY7" fmla="*/ 128105 h 364409"/>
                <a:gd name="connsiteX8" fmla="*/ 102838 w 182780"/>
                <a:gd name="connsiteY8" fmla="*/ 107852 h 364409"/>
                <a:gd name="connsiteX9" fmla="*/ 25763 w 182780"/>
                <a:gd name="connsiteY9" fmla="*/ 54485 h 364409"/>
                <a:gd name="connsiteX10" fmla="*/ 4854 w 182780"/>
                <a:gd name="connsiteY10" fmla="*/ 32493 h 364409"/>
                <a:gd name="connsiteX11" fmla="*/ 7548 w 182780"/>
                <a:gd name="connsiteY11" fmla="*/ 5803 h 364409"/>
                <a:gd name="connsiteX12" fmla="*/ 30772 w 182780"/>
                <a:gd name="connsiteY12" fmla="*/ 2740 h 364409"/>
                <a:gd name="connsiteX13" fmla="*/ 40685 w 182780"/>
                <a:gd name="connsiteY13" fmla="*/ 10984 h 364409"/>
                <a:gd name="connsiteX14" fmla="*/ 90104 w 182780"/>
                <a:gd name="connsiteY14" fmla="*/ 56361 h 364409"/>
                <a:gd name="connsiteX15" fmla="*/ 152268 w 182780"/>
                <a:gd name="connsiteY15" fmla="*/ 101473 h 364409"/>
                <a:gd name="connsiteX16" fmla="*/ 179349 w 182780"/>
                <a:gd name="connsiteY16" fmla="*/ 117616 h 364409"/>
                <a:gd name="connsiteX17" fmla="*/ 182780 w 182780"/>
                <a:gd name="connsiteY17" fmla="*/ 123385 h 364409"/>
                <a:gd name="connsiteX18" fmla="*/ 182723 w 182780"/>
                <a:gd name="connsiteY18" fmla="*/ 241461 h 364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2780" h="364409">
                  <a:moveTo>
                    <a:pt x="182711" y="241438"/>
                  </a:moveTo>
                  <a:cubicBezTo>
                    <a:pt x="182711" y="280678"/>
                    <a:pt x="182711" y="319906"/>
                    <a:pt x="182711" y="359146"/>
                  </a:cubicBezTo>
                  <a:cubicBezTo>
                    <a:pt x="182711" y="364316"/>
                    <a:pt x="182665" y="364362"/>
                    <a:pt x="177588" y="364374"/>
                  </a:cubicBezTo>
                  <a:cubicBezTo>
                    <a:pt x="170909" y="364385"/>
                    <a:pt x="164220" y="364293"/>
                    <a:pt x="157542" y="364408"/>
                  </a:cubicBezTo>
                  <a:cubicBezTo>
                    <a:pt x="154525" y="364454"/>
                    <a:pt x="153293" y="363280"/>
                    <a:pt x="153362" y="360252"/>
                  </a:cubicBezTo>
                  <a:cubicBezTo>
                    <a:pt x="153477" y="354679"/>
                    <a:pt x="153385" y="349118"/>
                    <a:pt x="153385" y="343545"/>
                  </a:cubicBezTo>
                  <a:cubicBezTo>
                    <a:pt x="153385" y="273862"/>
                    <a:pt x="153350" y="204179"/>
                    <a:pt x="153477" y="134496"/>
                  </a:cubicBezTo>
                  <a:cubicBezTo>
                    <a:pt x="153477" y="130546"/>
                    <a:pt x="152360" y="129153"/>
                    <a:pt x="148492" y="128105"/>
                  </a:cubicBezTo>
                  <a:cubicBezTo>
                    <a:pt x="132257" y="123719"/>
                    <a:pt x="117415" y="116073"/>
                    <a:pt x="102838" y="107852"/>
                  </a:cubicBezTo>
                  <a:cubicBezTo>
                    <a:pt x="75492" y="92435"/>
                    <a:pt x="49401" y="75175"/>
                    <a:pt x="25763" y="54485"/>
                  </a:cubicBezTo>
                  <a:cubicBezTo>
                    <a:pt x="18175" y="47841"/>
                    <a:pt x="11117" y="40391"/>
                    <a:pt x="4854" y="32493"/>
                  </a:cubicBezTo>
                  <a:cubicBezTo>
                    <a:pt x="-2631" y="23028"/>
                    <a:pt x="-1249" y="14139"/>
                    <a:pt x="7548" y="5803"/>
                  </a:cubicBezTo>
                  <a:cubicBezTo>
                    <a:pt x="14191" y="-495"/>
                    <a:pt x="22885" y="-1900"/>
                    <a:pt x="30772" y="2740"/>
                  </a:cubicBezTo>
                  <a:cubicBezTo>
                    <a:pt x="34433" y="4893"/>
                    <a:pt x="37910" y="7772"/>
                    <a:pt x="40685" y="10984"/>
                  </a:cubicBezTo>
                  <a:cubicBezTo>
                    <a:pt x="55389" y="28060"/>
                    <a:pt x="72314" y="42763"/>
                    <a:pt x="90104" y="56361"/>
                  </a:cubicBezTo>
                  <a:cubicBezTo>
                    <a:pt x="110449" y="71905"/>
                    <a:pt x="131313" y="86770"/>
                    <a:pt x="152268" y="101473"/>
                  </a:cubicBezTo>
                  <a:cubicBezTo>
                    <a:pt x="160846" y="107495"/>
                    <a:pt x="170196" y="112458"/>
                    <a:pt x="179349" y="117616"/>
                  </a:cubicBezTo>
                  <a:cubicBezTo>
                    <a:pt x="181882" y="119044"/>
                    <a:pt x="182780" y="120529"/>
                    <a:pt x="182780" y="123385"/>
                  </a:cubicBezTo>
                  <a:cubicBezTo>
                    <a:pt x="182700" y="162740"/>
                    <a:pt x="182723" y="202106"/>
                    <a:pt x="182723" y="241461"/>
                  </a:cubicBezTo>
                  <a:close/>
                </a:path>
              </a:pathLst>
            </a:custGeom>
            <a:grpFill/>
            <a:ln w="1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A52A0CC3-CD10-BAC9-CC81-B1B4B23239E4}"/>
                </a:ext>
              </a:extLst>
            </p:cNvPr>
            <p:cNvSpPr/>
            <p:nvPr/>
          </p:nvSpPr>
          <p:spPr>
            <a:xfrm>
              <a:off x="11487348" y="666557"/>
              <a:ext cx="182423" cy="364443"/>
            </a:xfrm>
            <a:custGeom>
              <a:avLst/>
              <a:gdLst>
                <a:gd name="connsiteX0" fmla="*/ 69 w 182423"/>
                <a:gd name="connsiteY0" fmla="*/ 241281 h 364443"/>
                <a:gd name="connsiteX1" fmla="*/ 0 w 182423"/>
                <a:gd name="connsiteY1" fmla="*/ 123941 h 364443"/>
                <a:gd name="connsiteX2" fmla="*/ 3938 w 182423"/>
                <a:gd name="connsiteY2" fmla="*/ 117367 h 364443"/>
                <a:gd name="connsiteX3" fmla="*/ 61209 w 182423"/>
                <a:gd name="connsiteY3" fmla="*/ 80280 h 364443"/>
                <a:gd name="connsiteX4" fmla="*/ 118929 w 182423"/>
                <a:gd name="connsiteY4" fmla="*/ 34224 h 364443"/>
                <a:gd name="connsiteX5" fmla="*/ 139965 w 182423"/>
                <a:gd name="connsiteY5" fmla="*/ 13314 h 364443"/>
                <a:gd name="connsiteX6" fmla="*/ 151537 w 182423"/>
                <a:gd name="connsiteY6" fmla="*/ 3032 h 364443"/>
                <a:gd name="connsiteX7" fmla="*/ 182394 w 182423"/>
                <a:gd name="connsiteY7" fmla="*/ 19394 h 364443"/>
                <a:gd name="connsiteX8" fmla="*/ 178825 w 182423"/>
                <a:gd name="connsiteY8" fmla="*/ 31046 h 364443"/>
                <a:gd name="connsiteX9" fmla="*/ 158008 w 182423"/>
                <a:gd name="connsiteY9" fmla="*/ 53602 h 364443"/>
                <a:gd name="connsiteX10" fmla="*/ 58710 w 182423"/>
                <a:gd name="connsiteY10" fmla="*/ 118829 h 364443"/>
                <a:gd name="connsiteX11" fmla="*/ 32343 w 182423"/>
                <a:gd name="connsiteY11" fmla="*/ 128639 h 364443"/>
                <a:gd name="connsiteX12" fmla="*/ 29384 w 182423"/>
                <a:gd name="connsiteY12" fmla="*/ 132439 h 364443"/>
                <a:gd name="connsiteX13" fmla="*/ 29418 w 182423"/>
                <a:gd name="connsiteY13" fmla="*/ 153601 h 364443"/>
                <a:gd name="connsiteX14" fmla="*/ 29418 w 182423"/>
                <a:gd name="connsiteY14" fmla="*/ 357826 h 364443"/>
                <a:gd name="connsiteX15" fmla="*/ 22867 w 182423"/>
                <a:gd name="connsiteY15" fmla="*/ 364378 h 364443"/>
                <a:gd name="connsiteX16" fmla="*/ 4675 w 182423"/>
                <a:gd name="connsiteY16" fmla="*/ 364435 h 364443"/>
                <a:gd name="connsiteX17" fmla="*/ 23 w 182423"/>
                <a:gd name="connsiteY17" fmla="*/ 359715 h 364443"/>
                <a:gd name="connsiteX18" fmla="*/ 92 w 182423"/>
                <a:gd name="connsiteY18" fmla="*/ 241269 h 364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2423" h="364443">
                  <a:moveTo>
                    <a:pt x="69" y="241281"/>
                  </a:moveTo>
                  <a:cubicBezTo>
                    <a:pt x="69" y="202168"/>
                    <a:pt x="104" y="163055"/>
                    <a:pt x="0" y="123941"/>
                  </a:cubicBezTo>
                  <a:cubicBezTo>
                    <a:pt x="0" y="120660"/>
                    <a:pt x="967" y="118921"/>
                    <a:pt x="3938" y="117367"/>
                  </a:cubicBezTo>
                  <a:cubicBezTo>
                    <a:pt x="24168" y="106774"/>
                    <a:pt x="43063" y="94028"/>
                    <a:pt x="61209" y="80280"/>
                  </a:cubicBezTo>
                  <a:cubicBezTo>
                    <a:pt x="80817" y="65415"/>
                    <a:pt x="99988" y="49929"/>
                    <a:pt x="118929" y="34224"/>
                  </a:cubicBezTo>
                  <a:cubicBezTo>
                    <a:pt x="126505" y="27937"/>
                    <a:pt x="132907" y="20234"/>
                    <a:pt x="139965" y="13314"/>
                  </a:cubicBezTo>
                  <a:cubicBezTo>
                    <a:pt x="143650" y="9699"/>
                    <a:pt x="147184" y="5623"/>
                    <a:pt x="151537" y="3032"/>
                  </a:cubicBezTo>
                  <a:cubicBezTo>
                    <a:pt x="167426" y="-6421"/>
                    <a:pt x="181634" y="8248"/>
                    <a:pt x="182394" y="19394"/>
                  </a:cubicBezTo>
                  <a:cubicBezTo>
                    <a:pt x="182648" y="23239"/>
                    <a:pt x="181220" y="28064"/>
                    <a:pt x="178825" y="31046"/>
                  </a:cubicBezTo>
                  <a:cubicBezTo>
                    <a:pt x="172423" y="39014"/>
                    <a:pt x="165687" y="46912"/>
                    <a:pt x="158008" y="53602"/>
                  </a:cubicBezTo>
                  <a:cubicBezTo>
                    <a:pt x="127898" y="79831"/>
                    <a:pt x="94611" y="101408"/>
                    <a:pt x="58710" y="118829"/>
                  </a:cubicBezTo>
                  <a:cubicBezTo>
                    <a:pt x="50305" y="122905"/>
                    <a:pt x="41220" y="125599"/>
                    <a:pt x="32343" y="128639"/>
                  </a:cubicBezTo>
                  <a:cubicBezTo>
                    <a:pt x="30167" y="129387"/>
                    <a:pt x="29349" y="130216"/>
                    <a:pt x="29384" y="132439"/>
                  </a:cubicBezTo>
                  <a:cubicBezTo>
                    <a:pt x="29476" y="139497"/>
                    <a:pt x="29418" y="146543"/>
                    <a:pt x="29418" y="153601"/>
                  </a:cubicBezTo>
                  <a:cubicBezTo>
                    <a:pt x="29418" y="221673"/>
                    <a:pt x="29418" y="289755"/>
                    <a:pt x="29418" y="357826"/>
                  </a:cubicBezTo>
                  <a:cubicBezTo>
                    <a:pt x="29418" y="362194"/>
                    <a:pt x="27234" y="364378"/>
                    <a:pt x="22867" y="364378"/>
                  </a:cubicBezTo>
                  <a:cubicBezTo>
                    <a:pt x="16799" y="364378"/>
                    <a:pt x="10731" y="364228"/>
                    <a:pt x="4675" y="364435"/>
                  </a:cubicBezTo>
                  <a:cubicBezTo>
                    <a:pt x="1105" y="364562"/>
                    <a:pt x="11" y="363261"/>
                    <a:pt x="23" y="359715"/>
                  </a:cubicBezTo>
                  <a:cubicBezTo>
                    <a:pt x="127" y="320233"/>
                    <a:pt x="92" y="280751"/>
                    <a:pt x="92" y="241269"/>
                  </a:cubicBezTo>
                  <a:close/>
                </a:path>
              </a:pathLst>
            </a:custGeom>
            <a:grpFill/>
            <a:ln w="1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201C8159-9A64-1416-0A57-194FFDBA78DD}"/>
                </a:ext>
              </a:extLst>
            </p:cNvPr>
            <p:cNvSpPr/>
            <p:nvPr/>
          </p:nvSpPr>
          <p:spPr>
            <a:xfrm>
              <a:off x="11353750" y="757374"/>
              <a:ext cx="27190" cy="273584"/>
            </a:xfrm>
            <a:custGeom>
              <a:avLst/>
              <a:gdLst>
                <a:gd name="connsiteX0" fmla="*/ 27185 w 27190"/>
                <a:gd name="connsiteY0" fmla="*/ 137062 h 273584"/>
                <a:gd name="connsiteX1" fmla="*/ 27185 w 27190"/>
                <a:gd name="connsiteY1" fmla="*/ 267793 h 273584"/>
                <a:gd name="connsiteX2" fmla="*/ 21428 w 27190"/>
                <a:gd name="connsiteY2" fmla="*/ 273573 h 273584"/>
                <a:gd name="connsiteX3" fmla="*/ 3604 w 27190"/>
                <a:gd name="connsiteY3" fmla="*/ 273584 h 273584"/>
                <a:gd name="connsiteX4" fmla="*/ 12 w 27190"/>
                <a:gd name="connsiteY4" fmla="*/ 270095 h 273584"/>
                <a:gd name="connsiteX5" fmla="*/ 12 w 27190"/>
                <a:gd name="connsiteY5" fmla="*/ 267493 h 273584"/>
                <a:gd name="connsiteX6" fmla="*/ 12 w 27190"/>
                <a:gd name="connsiteY6" fmla="*/ 6389 h 273584"/>
                <a:gd name="connsiteX7" fmla="*/ 6322 w 27190"/>
                <a:gd name="connsiteY7" fmla="*/ 10 h 273584"/>
                <a:gd name="connsiteX8" fmla="*/ 22292 w 27190"/>
                <a:gd name="connsiteY8" fmla="*/ 10 h 273584"/>
                <a:gd name="connsiteX9" fmla="*/ 27185 w 27190"/>
                <a:gd name="connsiteY9" fmla="*/ 4823 h 273584"/>
                <a:gd name="connsiteX10" fmla="*/ 27185 w 27190"/>
                <a:gd name="connsiteY10" fmla="*/ 54587 h 273584"/>
                <a:gd name="connsiteX11" fmla="*/ 27185 w 27190"/>
                <a:gd name="connsiteY11" fmla="*/ 137039 h 273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190" h="273584">
                  <a:moveTo>
                    <a:pt x="27185" y="137062"/>
                  </a:moveTo>
                  <a:cubicBezTo>
                    <a:pt x="27185" y="180643"/>
                    <a:pt x="27185" y="224223"/>
                    <a:pt x="27185" y="267793"/>
                  </a:cubicBezTo>
                  <a:cubicBezTo>
                    <a:pt x="27185" y="271638"/>
                    <a:pt x="25266" y="273565"/>
                    <a:pt x="21428" y="273573"/>
                  </a:cubicBezTo>
                  <a:cubicBezTo>
                    <a:pt x="15487" y="273573"/>
                    <a:pt x="9545" y="273527"/>
                    <a:pt x="3604" y="273584"/>
                  </a:cubicBezTo>
                  <a:cubicBezTo>
                    <a:pt x="1140" y="273607"/>
                    <a:pt x="-138" y="272663"/>
                    <a:pt x="12" y="270095"/>
                  </a:cubicBezTo>
                  <a:cubicBezTo>
                    <a:pt x="58" y="269232"/>
                    <a:pt x="12" y="268368"/>
                    <a:pt x="12" y="267493"/>
                  </a:cubicBezTo>
                  <a:cubicBezTo>
                    <a:pt x="12" y="180458"/>
                    <a:pt x="12" y="93424"/>
                    <a:pt x="12" y="6389"/>
                  </a:cubicBezTo>
                  <a:cubicBezTo>
                    <a:pt x="12" y="2137"/>
                    <a:pt x="2115" y="10"/>
                    <a:pt x="6322" y="10"/>
                  </a:cubicBezTo>
                  <a:cubicBezTo>
                    <a:pt x="11641" y="10"/>
                    <a:pt x="16972" y="-13"/>
                    <a:pt x="22292" y="10"/>
                  </a:cubicBezTo>
                  <a:cubicBezTo>
                    <a:pt x="26874" y="33"/>
                    <a:pt x="27173" y="333"/>
                    <a:pt x="27185" y="4823"/>
                  </a:cubicBezTo>
                  <a:cubicBezTo>
                    <a:pt x="27197" y="21415"/>
                    <a:pt x="27185" y="38007"/>
                    <a:pt x="27185" y="54587"/>
                  </a:cubicBezTo>
                  <a:cubicBezTo>
                    <a:pt x="27185" y="82071"/>
                    <a:pt x="27185" y="109555"/>
                    <a:pt x="27185" y="137039"/>
                  </a:cubicBezTo>
                  <a:close/>
                </a:path>
              </a:pathLst>
            </a:custGeom>
            <a:grpFill/>
            <a:ln w="1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A9C88EE3-18F0-3DC4-D897-8A955FCCC462}"/>
                </a:ext>
              </a:extLst>
            </p:cNvPr>
            <p:cNvSpPr/>
            <p:nvPr/>
          </p:nvSpPr>
          <p:spPr>
            <a:xfrm>
              <a:off x="11320544" y="603683"/>
              <a:ext cx="93598" cy="93621"/>
            </a:xfrm>
            <a:custGeom>
              <a:avLst/>
              <a:gdLst>
                <a:gd name="connsiteX0" fmla="*/ 0 w 93598"/>
                <a:gd name="connsiteY0" fmla="*/ 46563 h 93621"/>
                <a:gd name="connsiteX1" fmla="*/ 47070 w 93598"/>
                <a:gd name="connsiteY1" fmla="*/ 0 h 93621"/>
                <a:gd name="connsiteX2" fmla="*/ 93598 w 93598"/>
                <a:gd name="connsiteY2" fmla="*/ 47116 h 93621"/>
                <a:gd name="connsiteX3" fmla="*/ 46517 w 93598"/>
                <a:gd name="connsiteY3" fmla="*/ 93621 h 93621"/>
                <a:gd name="connsiteX4" fmla="*/ 0 w 93598"/>
                <a:gd name="connsiteY4" fmla="*/ 46563 h 9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598" h="93621">
                  <a:moveTo>
                    <a:pt x="0" y="46563"/>
                  </a:moveTo>
                  <a:cubicBezTo>
                    <a:pt x="58" y="21071"/>
                    <a:pt x="21451" y="-80"/>
                    <a:pt x="47070" y="0"/>
                  </a:cubicBezTo>
                  <a:cubicBezTo>
                    <a:pt x="72539" y="81"/>
                    <a:pt x="93644" y="21451"/>
                    <a:pt x="93598" y="47116"/>
                  </a:cubicBezTo>
                  <a:cubicBezTo>
                    <a:pt x="93552" y="72642"/>
                    <a:pt x="72216" y="93725"/>
                    <a:pt x="46517" y="93621"/>
                  </a:cubicBezTo>
                  <a:cubicBezTo>
                    <a:pt x="20841" y="93517"/>
                    <a:pt x="-69" y="72366"/>
                    <a:pt x="0" y="46563"/>
                  </a:cubicBezTo>
                  <a:close/>
                </a:path>
              </a:pathLst>
            </a:custGeom>
            <a:solidFill>
              <a:srgbClr val="FFC000"/>
            </a:solidFill>
            <a:ln w="1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1D5E10DC-13E9-0279-3D71-C186F85C7525}"/>
              </a:ext>
            </a:extLst>
          </p:cNvPr>
          <p:cNvSpPr txBox="1"/>
          <p:nvPr/>
        </p:nvSpPr>
        <p:spPr>
          <a:xfrm>
            <a:off x="9384849" y="619829"/>
            <a:ext cx="1481064" cy="276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/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КСРНС 29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87273E97-2264-E9E6-7CEF-B6881A8D05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094956" y="476664"/>
            <a:ext cx="1753362" cy="5585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D6F10B6-75F5-14B7-5935-9FABB266889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-2378729" y="1346010"/>
            <a:ext cx="7364246" cy="495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854097"/>
      </p:ext>
    </p:extLst>
  </p:cSld>
  <p:clrMapOvr>
    <a:masterClrMapping/>
  </p:clrMapOvr>
  <p:transition spd="slow">
    <p:strips dir="l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6B3AD8C-AB03-92A6-0213-ED34CEBB5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1203875" y="1921734"/>
            <a:ext cx="1748222" cy="3796260"/>
          </a:xfrm>
          <a:prstGeom prst="rect">
            <a:avLst/>
          </a:prstGeom>
          <a:ln w="6350">
            <a:solidFill>
              <a:schemeClr val="tx1">
                <a:lumMod val="20000"/>
                <a:lumOff val="80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B48E31F-9A23-C5C2-9FC6-4B718E54C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4034659" y="1921264"/>
            <a:ext cx="1751284" cy="3793736"/>
          </a:xfrm>
          <a:prstGeom prst="rect">
            <a:avLst/>
          </a:prstGeom>
          <a:ln w="6350">
            <a:solidFill>
              <a:schemeClr val="tx1">
                <a:lumMod val="20000"/>
                <a:lumOff val="80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xmlns="" id="{AD3F3CAA-C54E-5B7B-283F-AB19466A40A2}"/>
              </a:ext>
            </a:extLst>
          </p:cNvPr>
          <p:cNvSpPr txBox="1">
            <a:spLocks/>
          </p:cNvSpPr>
          <p:nvPr/>
        </p:nvSpPr>
        <p:spPr>
          <a:xfrm>
            <a:off x="2927647" y="246710"/>
            <a:ext cx="8136901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СЕРВИС </a:t>
            </a:r>
            <a:b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8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МОЙ НАЛОГ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xmlns="" id="{52A3CC34-E925-981F-B057-F6463BF2955F}"/>
              </a:ext>
            </a:extLst>
          </p:cNvPr>
          <p:cNvCxnSpPr>
            <a:cxnSpLocks/>
            <a:stCxn id="3" idx="3"/>
            <a:endCxn id="4" idx="1"/>
          </p:cNvCxnSpPr>
          <p:nvPr/>
        </p:nvCxnSpPr>
        <p:spPr>
          <a:xfrm flipV="1">
            <a:off x="2952097" y="3818132"/>
            <a:ext cx="1082562" cy="1732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A210246-C982-5A7D-F5D1-4822866DCE6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627063" y="1394976"/>
            <a:ext cx="7807352" cy="4367840"/>
          </a:xfrm>
          <a:prstGeom prst="rect">
            <a:avLst/>
          </a:prstGeom>
          <a:effectLst/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E3835333-7604-A6D2-98A9-D64867553942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-77623" y="3819864"/>
            <a:ext cx="1281498" cy="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7857882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3D107C4-A1C2-9F13-C556-7172D02EC2F7}"/>
              </a:ext>
            </a:extLst>
          </p:cNvPr>
          <p:cNvSpPr/>
          <p:nvPr/>
        </p:nvSpPr>
        <p:spPr>
          <a:xfrm>
            <a:off x="0" y="3039145"/>
            <a:ext cx="12192000" cy="774543"/>
          </a:xfrm>
          <a:prstGeom prst="rect">
            <a:avLst/>
          </a:prstGeom>
          <a:solidFill>
            <a:srgbClr val="FCFCFC"/>
          </a:solidFill>
          <a:ln>
            <a:noFill/>
          </a:ln>
          <a:effectLst>
            <a:outerShdw blurRad="469900" sx="102000" sy="102000" algn="ctr" rotWithShape="0">
              <a:prstClr val="black">
                <a:alpha val="12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12" name="Subtitle 2">
            <a:extLst>
              <a:ext uri="{FF2B5EF4-FFF2-40B4-BE49-F238E27FC236}">
                <a16:creationId xmlns:a16="http://schemas.microsoft.com/office/drawing/2014/main" xmlns="" id="{EDB82343-09DB-4E52-A554-9DA64E42249D}"/>
              </a:ext>
            </a:extLst>
          </p:cNvPr>
          <p:cNvSpPr txBox="1">
            <a:spLocks/>
          </p:cNvSpPr>
          <p:nvPr/>
        </p:nvSpPr>
        <p:spPr>
          <a:xfrm>
            <a:off x="3084348" y="3036561"/>
            <a:ext cx="4362043" cy="77454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Спасибо за внимание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BABA20B1-9618-D19B-813D-F8EBB6397249}"/>
              </a:ext>
            </a:extLst>
          </p:cNvPr>
          <p:cNvGrpSpPr/>
          <p:nvPr/>
        </p:nvGrpSpPr>
        <p:grpSpPr>
          <a:xfrm>
            <a:off x="-1" y="3039145"/>
            <a:ext cx="2603613" cy="774543"/>
            <a:chOff x="-1" y="0"/>
            <a:chExt cx="2603613" cy="774543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xmlns="" id="{3214EAC3-295F-4C32-9B5B-35D300C11CA7}"/>
                </a:ext>
              </a:extLst>
            </p:cNvPr>
            <p:cNvSpPr/>
            <p:nvPr/>
          </p:nvSpPr>
          <p:spPr>
            <a:xfrm>
              <a:off x="-1" y="0"/>
              <a:ext cx="2603613" cy="774543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ru-RU"/>
            </a:p>
          </p:txBody>
        </p:sp>
        <p:sp>
          <p:nvSpPr>
            <p:cNvPr id="4" name="Subtitle 2">
              <a:extLst>
                <a:ext uri="{FF2B5EF4-FFF2-40B4-BE49-F238E27FC236}">
                  <a16:creationId xmlns:a16="http://schemas.microsoft.com/office/drawing/2014/main" xmlns="" id="{C29BC1E6-D801-FDD0-AA6E-80B34D2B8F40}"/>
                </a:ext>
              </a:extLst>
            </p:cNvPr>
            <p:cNvSpPr txBox="1">
              <a:spLocks/>
            </p:cNvSpPr>
            <p:nvPr/>
          </p:nvSpPr>
          <p:spPr>
            <a:xfrm>
              <a:off x="299356" y="1"/>
              <a:ext cx="2220924" cy="774542"/>
            </a:xfrm>
            <a:prstGeom prst="rect">
              <a:avLst/>
            </a:prstGeom>
          </p:spPr>
          <p:txBody>
            <a:bodyPr vert="horz" lIns="0" tIns="0" rIns="0" bIns="0" rtlCol="0" anchor="ctr">
              <a:normAutofit/>
            </a:bodyPr>
            <a:lstStyle>
              <a:lvl1pPr marL="0" indent="0" algn="ctr" defTabSz="121917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None/>
                <a:defRPr sz="2000" kern="800" spc="-13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09585" indent="0" algn="ctr" defTabSz="121917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None/>
                <a:defRPr sz="1600" kern="8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219170" indent="0" algn="ctr" defTabSz="121917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None/>
                <a:defRPr sz="1600" kern="8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828754" indent="0" algn="ctr" defTabSz="121917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None/>
                <a:defRPr sz="1600" kern="8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438339" indent="0" algn="ctr" defTabSz="121917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None/>
                <a:defRPr sz="1600" kern="8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3047924" indent="0" algn="ctr" defTabSz="121917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667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657509" indent="0" algn="ctr" defTabSz="121917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667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4267093" indent="0" algn="ctr" defTabSz="121917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667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4876678" indent="0" algn="ctr" defTabSz="121917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667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spcBef>
                  <a:spcPts val="0"/>
                </a:spcBef>
                <a:tabLst>
                  <a:tab pos="342900" algn="l"/>
                </a:tabLst>
              </a:pPr>
              <a:r>
                <a:rPr lang="ru-RU" sz="1200" b="1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ПОВЫШЕНИЕ КАЧЕСТВА ОБСЛУЖИВАНИЯ НАЛОГОПЛАТЕЛЬЩИКОВ</a:t>
              </a:r>
            </a:p>
          </p:txBody>
        </p:sp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xmlns="" id="{E0E5DCA9-9F84-A6B9-7294-282888912B2E}"/>
                </a:ext>
              </a:extLst>
            </p:cNvPr>
            <p:cNvSpPr/>
            <p:nvPr/>
          </p:nvSpPr>
          <p:spPr>
            <a:xfrm>
              <a:off x="0" y="0"/>
              <a:ext cx="83332" cy="774543"/>
            </a:xfrm>
            <a:prstGeom prst="rect">
              <a:avLst/>
            </a:prstGeom>
            <a:gradFill>
              <a:gsLst>
                <a:gs pos="100000">
                  <a:schemeClr val="accent6">
                    <a:lumMod val="60000"/>
                    <a:lumOff val="40000"/>
                    <a:alpha val="92000"/>
                  </a:schemeClr>
                </a:gs>
                <a:gs pos="22000">
                  <a:srgbClr val="002060">
                    <a:alpha val="83000"/>
                  </a:srgbClr>
                </a:gs>
                <a:gs pos="64000">
                  <a:srgbClr val="00B0F0">
                    <a:alpha val="67000"/>
                  </a:srgbClr>
                </a:gs>
              </a:gsLst>
              <a:lin ang="2040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ru-RU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B33BC9C5-0044-96F0-924A-3EE3F77CBBF8}"/>
                </a:ext>
              </a:extLst>
            </p:cNvPr>
            <p:cNvGrpSpPr/>
            <p:nvPr/>
          </p:nvGrpSpPr>
          <p:grpSpPr>
            <a:xfrm>
              <a:off x="2105076" y="234789"/>
              <a:ext cx="332942" cy="304962"/>
              <a:chOff x="11064557" y="476655"/>
              <a:chExt cx="605214" cy="554353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xmlns="" id="{E34C145C-4CA6-F43C-1075-7F4C40EDFCDD}"/>
                  </a:ext>
                </a:extLst>
              </p:cNvPr>
              <p:cNvSpPr/>
              <p:nvPr/>
            </p:nvSpPr>
            <p:spPr>
              <a:xfrm>
                <a:off x="11205255" y="476749"/>
                <a:ext cx="141229" cy="554209"/>
              </a:xfrm>
              <a:custGeom>
                <a:avLst/>
                <a:gdLst>
                  <a:gd name="connsiteX0" fmla="*/ 141207 w 141229"/>
                  <a:gd name="connsiteY0" fmla="*/ 416604 h 554209"/>
                  <a:gd name="connsiteX1" fmla="*/ 141207 w 141229"/>
                  <a:gd name="connsiteY1" fmla="*/ 546598 h 554209"/>
                  <a:gd name="connsiteX2" fmla="*/ 133734 w 141229"/>
                  <a:gd name="connsiteY2" fmla="*/ 554209 h 554209"/>
                  <a:gd name="connsiteX3" fmla="*/ 118881 w 141229"/>
                  <a:gd name="connsiteY3" fmla="*/ 554209 h 554209"/>
                  <a:gd name="connsiteX4" fmla="*/ 115289 w 141229"/>
                  <a:gd name="connsiteY4" fmla="*/ 550628 h 554209"/>
                  <a:gd name="connsiteX5" fmla="*/ 115277 w 141229"/>
                  <a:gd name="connsiteY5" fmla="*/ 546540 h 554209"/>
                  <a:gd name="connsiteX6" fmla="*/ 115381 w 141229"/>
                  <a:gd name="connsiteY6" fmla="*/ 292506 h 554209"/>
                  <a:gd name="connsiteX7" fmla="*/ 110015 w 141229"/>
                  <a:gd name="connsiteY7" fmla="*/ 283651 h 554209"/>
                  <a:gd name="connsiteX8" fmla="*/ 48783 w 141229"/>
                  <a:gd name="connsiteY8" fmla="*/ 238965 h 554209"/>
                  <a:gd name="connsiteX9" fmla="*/ 1541 w 141229"/>
                  <a:gd name="connsiteY9" fmla="*/ 146381 h 554209"/>
                  <a:gd name="connsiteX10" fmla="*/ 27954 w 141229"/>
                  <a:gd name="connsiteY10" fmla="*/ 36594 h 554209"/>
                  <a:gd name="connsiteX11" fmla="*/ 72157 w 141229"/>
                  <a:gd name="connsiteY11" fmla="*/ 2444 h 554209"/>
                  <a:gd name="connsiteX12" fmla="*/ 125156 w 141229"/>
                  <a:gd name="connsiteY12" fmla="*/ 21166 h 554209"/>
                  <a:gd name="connsiteX13" fmla="*/ 118144 w 141229"/>
                  <a:gd name="connsiteY13" fmla="*/ 74176 h 554209"/>
                  <a:gd name="connsiteX14" fmla="*/ 98432 w 141229"/>
                  <a:gd name="connsiteY14" fmla="*/ 89260 h 554209"/>
                  <a:gd name="connsiteX15" fmla="*/ 53078 w 141229"/>
                  <a:gd name="connsiteY15" fmla="*/ 175638 h 554209"/>
                  <a:gd name="connsiteX16" fmla="*/ 69497 w 141229"/>
                  <a:gd name="connsiteY16" fmla="*/ 221809 h 554209"/>
                  <a:gd name="connsiteX17" fmla="*/ 119664 w 141229"/>
                  <a:gd name="connsiteY17" fmla="*/ 269086 h 554209"/>
                  <a:gd name="connsiteX18" fmla="*/ 138259 w 141229"/>
                  <a:gd name="connsiteY18" fmla="*/ 279069 h 554209"/>
                  <a:gd name="connsiteX19" fmla="*/ 141230 w 141229"/>
                  <a:gd name="connsiteY19" fmla="*/ 284377 h 554209"/>
                  <a:gd name="connsiteX20" fmla="*/ 141230 w 141229"/>
                  <a:gd name="connsiteY20" fmla="*/ 327082 h 554209"/>
                  <a:gd name="connsiteX21" fmla="*/ 141230 w 141229"/>
                  <a:gd name="connsiteY21" fmla="*/ 416593 h 554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41229" h="554209">
                    <a:moveTo>
                      <a:pt x="141207" y="416604"/>
                    </a:moveTo>
                    <a:cubicBezTo>
                      <a:pt x="141207" y="459932"/>
                      <a:pt x="141207" y="503259"/>
                      <a:pt x="141207" y="546598"/>
                    </a:cubicBezTo>
                    <a:cubicBezTo>
                      <a:pt x="141207" y="551672"/>
                      <a:pt x="138716" y="554209"/>
                      <a:pt x="133734" y="554209"/>
                    </a:cubicBezTo>
                    <a:cubicBezTo>
                      <a:pt x="128783" y="554209"/>
                      <a:pt x="123832" y="554163"/>
                      <a:pt x="118881" y="554209"/>
                    </a:cubicBezTo>
                    <a:cubicBezTo>
                      <a:pt x="116382" y="554232"/>
                      <a:pt x="115220" y="553115"/>
                      <a:pt x="115289" y="550628"/>
                    </a:cubicBezTo>
                    <a:cubicBezTo>
                      <a:pt x="115323" y="549269"/>
                      <a:pt x="115277" y="547899"/>
                      <a:pt x="115277" y="546540"/>
                    </a:cubicBezTo>
                    <a:cubicBezTo>
                      <a:pt x="115277" y="461866"/>
                      <a:pt x="115243" y="377180"/>
                      <a:pt x="115381" y="292506"/>
                    </a:cubicBezTo>
                    <a:cubicBezTo>
                      <a:pt x="115381" y="288015"/>
                      <a:pt x="113941" y="285712"/>
                      <a:pt x="110015" y="283651"/>
                    </a:cubicBezTo>
                    <a:cubicBezTo>
                      <a:pt x="87413" y="271804"/>
                      <a:pt x="66642" y="257319"/>
                      <a:pt x="48783" y="238965"/>
                    </a:cubicBezTo>
                    <a:cubicBezTo>
                      <a:pt x="23521" y="213001"/>
                      <a:pt x="6342" y="182731"/>
                      <a:pt x="1541" y="146381"/>
                    </a:cubicBezTo>
                    <a:cubicBezTo>
                      <a:pt x="-3732" y="106485"/>
                      <a:pt x="4397" y="69536"/>
                      <a:pt x="27954" y="36594"/>
                    </a:cubicBezTo>
                    <a:cubicBezTo>
                      <a:pt x="39169" y="20901"/>
                      <a:pt x="53308" y="8443"/>
                      <a:pt x="72157" y="2444"/>
                    </a:cubicBezTo>
                    <a:cubicBezTo>
                      <a:pt x="93400" y="-4315"/>
                      <a:pt x="114632" y="3273"/>
                      <a:pt x="125156" y="21166"/>
                    </a:cubicBezTo>
                    <a:cubicBezTo>
                      <a:pt x="135611" y="38932"/>
                      <a:pt x="133101" y="60002"/>
                      <a:pt x="118144" y="74176"/>
                    </a:cubicBezTo>
                    <a:cubicBezTo>
                      <a:pt x="112168" y="79841"/>
                      <a:pt x="105225" y="84539"/>
                      <a:pt x="98432" y="89260"/>
                    </a:cubicBezTo>
                    <a:cubicBezTo>
                      <a:pt x="68311" y="110215"/>
                      <a:pt x="53780" y="139449"/>
                      <a:pt x="53078" y="175638"/>
                    </a:cubicBezTo>
                    <a:cubicBezTo>
                      <a:pt x="52744" y="192840"/>
                      <a:pt x="60102" y="207866"/>
                      <a:pt x="69497" y="221809"/>
                    </a:cubicBezTo>
                    <a:cubicBezTo>
                      <a:pt x="82646" y="241303"/>
                      <a:pt x="99837" y="256663"/>
                      <a:pt x="119664" y="269086"/>
                    </a:cubicBezTo>
                    <a:cubicBezTo>
                      <a:pt x="125617" y="272817"/>
                      <a:pt x="131938" y="275995"/>
                      <a:pt x="138259" y="279069"/>
                    </a:cubicBezTo>
                    <a:cubicBezTo>
                      <a:pt x="140804" y="280301"/>
                      <a:pt x="141230" y="282005"/>
                      <a:pt x="141230" y="284377"/>
                    </a:cubicBezTo>
                    <a:cubicBezTo>
                      <a:pt x="141207" y="298608"/>
                      <a:pt x="141230" y="312851"/>
                      <a:pt x="141230" y="327082"/>
                    </a:cubicBezTo>
                    <a:cubicBezTo>
                      <a:pt x="141230" y="356915"/>
                      <a:pt x="141230" y="386748"/>
                      <a:pt x="141230" y="4165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xmlns="" id="{CAA52770-3D2B-B90B-C7FE-C71B0B1FBE3B}"/>
                  </a:ext>
                </a:extLst>
              </p:cNvPr>
              <p:cNvSpPr/>
              <p:nvPr/>
            </p:nvSpPr>
            <p:spPr>
              <a:xfrm>
                <a:off x="11388143" y="476655"/>
                <a:ext cx="141404" cy="554291"/>
              </a:xfrm>
              <a:custGeom>
                <a:avLst/>
                <a:gdLst>
                  <a:gd name="connsiteX0" fmla="*/ 81 w 141404"/>
                  <a:gd name="connsiteY0" fmla="*/ 416745 h 554291"/>
                  <a:gd name="connsiteX1" fmla="*/ 0 w 141404"/>
                  <a:gd name="connsiteY1" fmla="*/ 286014 h 554291"/>
                  <a:gd name="connsiteX2" fmla="*/ 5032 w 141404"/>
                  <a:gd name="connsiteY2" fmla="*/ 278311 h 554291"/>
                  <a:gd name="connsiteX3" fmla="*/ 64686 w 141404"/>
                  <a:gd name="connsiteY3" fmla="*/ 231472 h 554291"/>
                  <a:gd name="connsiteX4" fmla="*/ 86517 w 141404"/>
                  <a:gd name="connsiteY4" fmla="*/ 189745 h 554291"/>
                  <a:gd name="connsiteX5" fmla="*/ 79827 w 141404"/>
                  <a:gd name="connsiteY5" fmla="*/ 134731 h 554291"/>
                  <a:gd name="connsiteX6" fmla="*/ 39885 w 141404"/>
                  <a:gd name="connsiteY6" fmla="*/ 87212 h 554291"/>
                  <a:gd name="connsiteX7" fmla="*/ 19988 w 141404"/>
                  <a:gd name="connsiteY7" fmla="*/ 70713 h 554291"/>
                  <a:gd name="connsiteX8" fmla="*/ 12838 w 141404"/>
                  <a:gd name="connsiteY8" fmla="*/ 28353 h 554291"/>
                  <a:gd name="connsiteX9" fmla="*/ 47507 w 141404"/>
                  <a:gd name="connsiteY9" fmla="*/ 546 h 554291"/>
                  <a:gd name="connsiteX10" fmla="*/ 93068 w 141404"/>
                  <a:gd name="connsiteY10" fmla="*/ 15514 h 554291"/>
                  <a:gd name="connsiteX11" fmla="*/ 136764 w 141404"/>
                  <a:gd name="connsiteY11" fmla="*/ 87523 h 554291"/>
                  <a:gd name="connsiteX12" fmla="*/ 141278 w 141404"/>
                  <a:gd name="connsiteY12" fmla="*/ 130171 h 554291"/>
                  <a:gd name="connsiteX13" fmla="*/ 105308 w 141404"/>
                  <a:gd name="connsiteY13" fmla="*/ 224541 h 554291"/>
                  <a:gd name="connsiteX14" fmla="*/ 30996 w 141404"/>
                  <a:gd name="connsiteY14" fmla="*/ 283884 h 554291"/>
                  <a:gd name="connsiteX15" fmla="*/ 25930 w 141404"/>
                  <a:gd name="connsiteY15" fmla="*/ 292543 h 554291"/>
                  <a:gd name="connsiteX16" fmla="*/ 26010 w 141404"/>
                  <a:gd name="connsiteY16" fmla="*/ 546577 h 554291"/>
                  <a:gd name="connsiteX17" fmla="*/ 25999 w 141404"/>
                  <a:gd name="connsiteY17" fmla="*/ 550665 h 554291"/>
                  <a:gd name="connsiteX18" fmla="*/ 22441 w 141404"/>
                  <a:gd name="connsiteY18" fmla="*/ 554292 h 554291"/>
                  <a:gd name="connsiteX19" fmla="*/ 3500 w 141404"/>
                  <a:gd name="connsiteY19" fmla="*/ 554292 h 554291"/>
                  <a:gd name="connsiteX20" fmla="*/ 207 w 141404"/>
                  <a:gd name="connsiteY20" fmla="*/ 551194 h 554291"/>
                  <a:gd name="connsiteX21" fmla="*/ 58 w 141404"/>
                  <a:gd name="connsiteY21" fmla="*/ 546001 h 554291"/>
                  <a:gd name="connsiteX22" fmla="*/ 58 w 141404"/>
                  <a:gd name="connsiteY22" fmla="*/ 416756 h 554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41404" h="554291">
                    <a:moveTo>
                      <a:pt x="81" y="416745"/>
                    </a:moveTo>
                    <a:cubicBezTo>
                      <a:pt x="81" y="373164"/>
                      <a:pt x="127" y="329595"/>
                      <a:pt x="0" y="286014"/>
                    </a:cubicBezTo>
                    <a:cubicBezTo>
                      <a:pt x="-11" y="281961"/>
                      <a:pt x="1267" y="280084"/>
                      <a:pt x="5032" y="278311"/>
                    </a:cubicBezTo>
                    <a:cubicBezTo>
                      <a:pt x="28451" y="267258"/>
                      <a:pt x="48244" y="251437"/>
                      <a:pt x="64686" y="231472"/>
                    </a:cubicBezTo>
                    <a:cubicBezTo>
                      <a:pt x="74876" y="219117"/>
                      <a:pt x="82855" y="205462"/>
                      <a:pt x="86517" y="189745"/>
                    </a:cubicBezTo>
                    <a:cubicBezTo>
                      <a:pt x="90950" y="170678"/>
                      <a:pt x="87507" y="152405"/>
                      <a:pt x="79827" y="134731"/>
                    </a:cubicBezTo>
                    <a:cubicBezTo>
                      <a:pt x="71226" y="114938"/>
                      <a:pt x="58618" y="98692"/>
                      <a:pt x="39885" y="87212"/>
                    </a:cubicBezTo>
                    <a:cubicBezTo>
                      <a:pt x="32596" y="82745"/>
                      <a:pt x="25642" y="77103"/>
                      <a:pt x="19988" y="70713"/>
                    </a:cubicBezTo>
                    <a:cubicBezTo>
                      <a:pt x="9073" y="58381"/>
                      <a:pt x="7081" y="43678"/>
                      <a:pt x="12838" y="28353"/>
                    </a:cubicBezTo>
                    <a:cubicBezTo>
                      <a:pt x="18826" y="12406"/>
                      <a:pt x="30743" y="3056"/>
                      <a:pt x="47507" y="546"/>
                    </a:cubicBezTo>
                    <a:cubicBezTo>
                      <a:pt x="65032" y="-2068"/>
                      <a:pt x="79942" y="4991"/>
                      <a:pt x="93068" y="15514"/>
                    </a:cubicBezTo>
                    <a:cubicBezTo>
                      <a:pt x="116269" y="34121"/>
                      <a:pt x="129591" y="59095"/>
                      <a:pt x="136764" y="87523"/>
                    </a:cubicBezTo>
                    <a:cubicBezTo>
                      <a:pt x="140287" y="101478"/>
                      <a:pt x="141888" y="115767"/>
                      <a:pt x="141278" y="130171"/>
                    </a:cubicBezTo>
                    <a:cubicBezTo>
                      <a:pt x="139781" y="165589"/>
                      <a:pt x="127472" y="196907"/>
                      <a:pt x="105308" y="224541"/>
                    </a:cubicBezTo>
                    <a:cubicBezTo>
                      <a:pt x="84951" y="249906"/>
                      <a:pt x="59447" y="268755"/>
                      <a:pt x="30996" y="283884"/>
                    </a:cubicBezTo>
                    <a:cubicBezTo>
                      <a:pt x="27139" y="285934"/>
                      <a:pt x="25930" y="288294"/>
                      <a:pt x="25930" y="292543"/>
                    </a:cubicBezTo>
                    <a:cubicBezTo>
                      <a:pt x="26045" y="377217"/>
                      <a:pt x="26022" y="461891"/>
                      <a:pt x="26010" y="546577"/>
                    </a:cubicBezTo>
                    <a:cubicBezTo>
                      <a:pt x="26010" y="547936"/>
                      <a:pt x="25964" y="549306"/>
                      <a:pt x="25999" y="550665"/>
                    </a:cubicBezTo>
                    <a:cubicBezTo>
                      <a:pt x="26068" y="553117"/>
                      <a:pt x="24974" y="554315"/>
                      <a:pt x="22441" y="554292"/>
                    </a:cubicBezTo>
                    <a:cubicBezTo>
                      <a:pt x="16131" y="554246"/>
                      <a:pt x="9810" y="554246"/>
                      <a:pt x="3500" y="554292"/>
                    </a:cubicBezTo>
                    <a:cubicBezTo>
                      <a:pt x="1347" y="554292"/>
                      <a:pt x="288" y="553301"/>
                      <a:pt x="207" y="551194"/>
                    </a:cubicBezTo>
                    <a:cubicBezTo>
                      <a:pt x="150" y="549467"/>
                      <a:pt x="58" y="547729"/>
                      <a:pt x="58" y="546001"/>
                    </a:cubicBezTo>
                    <a:cubicBezTo>
                      <a:pt x="58" y="502916"/>
                      <a:pt x="58" y="459842"/>
                      <a:pt x="58" y="4167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xmlns="" id="{9FF9DBC4-DD06-E749-07B4-AF60575AFAD6}"/>
                  </a:ext>
                </a:extLst>
              </p:cNvPr>
              <p:cNvSpPr/>
              <p:nvPr/>
            </p:nvSpPr>
            <p:spPr>
              <a:xfrm>
                <a:off x="11421407" y="543797"/>
                <a:ext cx="181674" cy="487199"/>
              </a:xfrm>
              <a:custGeom>
                <a:avLst/>
                <a:gdLst>
                  <a:gd name="connsiteX0" fmla="*/ 81 w 181674"/>
                  <a:gd name="connsiteY0" fmla="*/ 353437 h 487199"/>
                  <a:gd name="connsiteX1" fmla="*/ 0 w 181674"/>
                  <a:gd name="connsiteY1" fmla="*/ 226045 h 487199"/>
                  <a:gd name="connsiteX2" fmla="*/ 4698 w 181674"/>
                  <a:gd name="connsiteY2" fmla="*/ 217813 h 487199"/>
                  <a:gd name="connsiteX3" fmla="*/ 60840 w 181674"/>
                  <a:gd name="connsiteY3" fmla="*/ 176639 h 487199"/>
                  <a:gd name="connsiteX4" fmla="*/ 111548 w 181674"/>
                  <a:gd name="connsiteY4" fmla="*/ 76823 h 487199"/>
                  <a:gd name="connsiteX5" fmla="*/ 111675 w 181674"/>
                  <a:gd name="connsiteY5" fmla="*/ 39426 h 487199"/>
                  <a:gd name="connsiteX6" fmla="*/ 111848 w 181674"/>
                  <a:gd name="connsiteY6" fmla="*/ 23513 h 487199"/>
                  <a:gd name="connsiteX7" fmla="*/ 138169 w 181674"/>
                  <a:gd name="connsiteY7" fmla="*/ 358 h 487199"/>
                  <a:gd name="connsiteX8" fmla="*/ 181197 w 181674"/>
                  <a:gd name="connsiteY8" fmla="*/ 46990 h 487199"/>
                  <a:gd name="connsiteX9" fmla="*/ 165135 w 181674"/>
                  <a:gd name="connsiteY9" fmla="*/ 92206 h 487199"/>
                  <a:gd name="connsiteX10" fmla="*/ 93782 w 181674"/>
                  <a:gd name="connsiteY10" fmla="*/ 186575 h 487199"/>
                  <a:gd name="connsiteX11" fmla="*/ 42245 w 181674"/>
                  <a:gd name="connsiteY11" fmla="*/ 224583 h 487199"/>
                  <a:gd name="connsiteX12" fmla="*/ 29430 w 181674"/>
                  <a:gd name="connsiteY12" fmla="*/ 230444 h 487199"/>
                  <a:gd name="connsiteX13" fmla="*/ 25504 w 181674"/>
                  <a:gd name="connsiteY13" fmla="*/ 236512 h 487199"/>
                  <a:gd name="connsiteX14" fmla="*/ 25573 w 181674"/>
                  <a:gd name="connsiteY14" fmla="*/ 431502 h 487199"/>
                  <a:gd name="connsiteX15" fmla="*/ 25573 w 181674"/>
                  <a:gd name="connsiteY15" fmla="*/ 482014 h 487199"/>
                  <a:gd name="connsiteX16" fmla="*/ 20576 w 181674"/>
                  <a:gd name="connsiteY16" fmla="*/ 487150 h 487199"/>
                  <a:gd name="connsiteX17" fmla="*/ 4237 w 181674"/>
                  <a:gd name="connsiteY17" fmla="*/ 487196 h 487199"/>
                  <a:gd name="connsiteX18" fmla="*/ 46 w 181674"/>
                  <a:gd name="connsiteY18" fmla="*/ 483074 h 487199"/>
                  <a:gd name="connsiteX19" fmla="*/ 69 w 181674"/>
                  <a:gd name="connsiteY19" fmla="*/ 468957 h 487199"/>
                  <a:gd name="connsiteX20" fmla="*/ 69 w 181674"/>
                  <a:gd name="connsiteY20" fmla="*/ 353448 h 487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81674" h="487199">
                    <a:moveTo>
                      <a:pt x="81" y="353437"/>
                    </a:moveTo>
                    <a:cubicBezTo>
                      <a:pt x="81" y="310973"/>
                      <a:pt x="127" y="268509"/>
                      <a:pt x="0" y="226045"/>
                    </a:cubicBezTo>
                    <a:cubicBezTo>
                      <a:pt x="-11" y="222085"/>
                      <a:pt x="1186" y="219782"/>
                      <a:pt x="4698" y="217813"/>
                    </a:cubicBezTo>
                    <a:cubicBezTo>
                      <a:pt x="25089" y="206403"/>
                      <a:pt x="43915" y="192804"/>
                      <a:pt x="60840" y="176639"/>
                    </a:cubicBezTo>
                    <a:cubicBezTo>
                      <a:pt x="89453" y="149304"/>
                      <a:pt x="106782" y="116247"/>
                      <a:pt x="111548" y="76823"/>
                    </a:cubicBezTo>
                    <a:cubicBezTo>
                      <a:pt x="113057" y="64377"/>
                      <a:pt x="112919" y="51918"/>
                      <a:pt x="111675" y="39426"/>
                    </a:cubicBezTo>
                    <a:cubicBezTo>
                      <a:pt x="111157" y="34175"/>
                      <a:pt x="111019" y="28706"/>
                      <a:pt x="111848" y="23513"/>
                    </a:cubicBezTo>
                    <a:cubicBezTo>
                      <a:pt x="113955" y="10353"/>
                      <a:pt x="123926" y="2017"/>
                      <a:pt x="138169" y="358"/>
                    </a:cubicBezTo>
                    <a:cubicBezTo>
                      <a:pt x="169602" y="-3314"/>
                      <a:pt x="184617" y="21867"/>
                      <a:pt x="181197" y="46990"/>
                    </a:cubicBezTo>
                    <a:cubicBezTo>
                      <a:pt x="178998" y="63133"/>
                      <a:pt x="172631" y="77906"/>
                      <a:pt x="165135" y="92206"/>
                    </a:cubicBezTo>
                    <a:cubicBezTo>
                      <a:pt x="146586" y="127612"/>
                      <a:pt x="122625" y="158965"/>
                      <a:pt x="93782" y="186575"/>
                    </a:cubicBezTo>
                    <a:cubicBezTo>
                      <a:pt x="78250" y="201440"/>
                      <a:pt x="61359" y="214543"/>
                      <a:pt x="42245" y="224583"/>
                    </a:cubicBezTo>
                    <a:cubicBezTo>
                      <a:pt x="38089" y="226771"/>
                      <a:pt x="33817" y="228797"/>
                      <a:pt x="29430" y="230444"/>
                    </a:cubicBezTo>
                    <a:cubicBezTo>
                      <a:pt x="26344" y="231595"/>
                      <a:pt x="25504" y="233322"/>
                      <a:pt x="25504" y="236512"/>
                    </a:cubicBezTo>
                    <a:cubicBezTo>
                      <a:pt x="25596" y="301509"/>
                      <a:pt x="25573" y="366505"/>
                      <a:pt x="25573" y="431502"/>
                    </a:cubicBezTo>
                    <a:cubicBezTo>
                      <a:pt x="25573" y="448336"/>
                      <a:pt x="25573" y="465181"/>
                      <a:pt x="25573" y="482014"/>
                    </a:cubicBezTo>
                    <a:cubicBezTo>
                      <a:pt x="25573" y="486850"/>
                      <a:pt x="25296" y="487127"/>
                      <a:pt x="20576" y="487150"/>
                    </a:cubicBezTo>
                    <a:cubicBezTo>
                      <a:pt x="15130" y="487173"/>
                      <a:pt x="9683" y="487046"/>
                      <a:pt x="4237" y="487196"/>
                    </a:cubicBezTo>
                    <a:cubicBezTo>
                      <a:pt x="1209" y="487276"/>
                      <a:pt x="-34" y="486102"/>
                      <a:pt x="46" y="483074"/>
                    </a:cubicBezTo>
                    <a:cubicBezTo>
                      <a:pt x="161" y="478376"/>
                      <a:pt x="69" y="473667"/>
                      <a:pt x="69" y="468957"/>
                    </a:cubicBezTo>
                    <a:cubicBezTo>
                      <a:pt x="69" y="430454"/>
                      <a:pt x="69" y="391951"/>
                      <a:pt x="69" y="3534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xmlns="" id="{231FB212-921E-3201-2A41-88B71DD24B4A}"/>
                  </a:ext>
                </a:extLst>
              </p:cNvPr>
              <p:cNvSpPr/>
              <p:nvPr/>
            </p:nvSpPr>
            <p:spPr>
              <a:xfrm>
                <a:off x="11131595" y="543660"/>
                <a:ext cx="181683" cy="487275"/>
              </a:xfrm>
              <a:custGeom>
                <a:avLst/>
                <a:gdLst>
                  <a:gd name="connsiteX0" fmla="*/ 181603 w 181683"/>
                  <a:gd name="connsiteY0" fmla="*/ 353828 h 487275"/>
                  <a:gd name="connsiteX1" fmla="*/ 181603 w 181683"/>
                  <a:gd name="connsiteY1" fmla="*/ 481219 h 487275"/>
                  <a:gd name="connsiteX2" fmla="*/ 175696 w 181683"/>
                  <a:gd name="connsiteY2" fmla="*/ 487275 h 487275"/>
                  <a:gd name="connsiteX3" fmla="*/ 159726 w 181683"/>
                  <a:gd name="connsiteY3" fmla="*/ 487275 h 487275"/>
                  <a:gd name="connsiteX4" fmla="*/ 156111 w 181683"/>
                  <a:gd name="connsiteY4" fmla="*/ 483741 h 487275"/>
                  <a:gd name="connsiteX5" fmla="*/ 156111 w 181683"/>
                  <a:gd name="connsiteY5" fmla="*/ 479653 h 487275"/>
                  <a:gd name="connsiteX6" fmla="*/ 156203 w 181683"/>
                  <a:gd name="connsiteY6" fmla="*/ 237489 h 487275"/>
                  <a:gd name="connsiteX7" fmla="*/ 151298 w 181683"/>
                  <a:gd name="connsiteY7" fmla="*/ 230155 h 487275"/>
                  <a:gd name="connsiteX8" fmla="*/ 83687 w 181683"/>
                  <a:gd name="connsiteY8" fmla="*/ 182602 h 487275"/>
                  <a:gd name="connsiteX9" fmla="*/ 25230 w 181683"/>
                  <a:gd name="connsiteY9" fmla="*/ 107968 h 487275"/>
                  <a:gd name="connsiteX10" fmla="*/ 2467 w 181683"/>
                  <a:gd name="connsiteY10" fmla="*/ 57352 h 487275"/>
                  <a:gd name="connsiteX11" fmla="*/ 1235 w 181683"/>
                  <a:gd name="connsiteY11" fmla="*/ 29523 h 487275"/>
                  <a:gd name="connsiteX12" fmla="*/ 44862 w 181683"/>
                  <a:gd name="connsiteY12" fmla="*/ 680 h 487275"/>
                  <a:gd name="connsiteX13" fmla="*/ 70354 w 181683"/>
                  <a:gd name="connsiteY13" fmla="*/ 30904 h 487275"/>
                  <a:gd name="connsiteX14" fmla="*/ 69329 w 181683"/>
                  <a:gd name="connsiteY14" fmla="*/ 50167 h 487275"/>
                  <a:gd name="connsiteX15" fmla="*/ 121603 w 181683"/>
                  <a:gd name="connsiteY15" fmla="*/ 177409 h 487275"/>
                  <a:gd name="connsiteX16" fmla="*/ 176905 w 181683"/>
                  <a:gd name="connsiteY16" fmla="*/ 217847 h 487275"/>
                  <a:gd name="connsiteX17" fmla="*/ 181683 w 181683"/>
                  <a:gd name="connsiteY17" fmla="*/ 226401 h 487275"/>
                  <a:gd name="connsiteX18" fmla="*/ 181603 w 181683"/>
                  <a:gd name="connsiteY18" fmla="*/ 353793 h 487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1683" h="487275">
                    <a:moveTo>
                      <a:pt x="181603" y="353828"/>
                    </a:moveTo>
                    <a:cubicBezTo>
                      <a:pt x="181603" y="396291"/>
                      <a:pt x="181603" y="438755"/>
                      <a:pt x="181603" y="481219"/>
                    </a:cubicBezTo>
                    <a:cubicBezTo>
                      <a:pt x="181603" y="485249"/>
                      <a:pt x="179634" y="487267"/>
                      <a:pt x="175696" y="487275"/>
                    </a:cubicBezTo>
                    <a:cubicBezTo>
                      <a:pt x="170377" y="487275"/>
                      <a:pt x="165046" y="487229"/>
                      <a:pt x="159726" y="487275"/>
                    </a:cubicBezTo>
                    <a:cubicBezTo>
                      <a:pt x="157262" y="487298"/>
                      <a:pt x="156019" y="486274"/>
                      <a:pt x="156111" y="483741"/>
                    </a:cubicBezTo>
                    <a:cubicBezTo>
                      <a:pt x="156157" y="482382"/>
                      <a:pt x="156111" y="481012"/>
                      <a:pt x="156111" y="479653"/>
                    </a:cubicBezTo>
                    <a:cubicBezTo>
                      <a:pt x="156111" y="398928"/>
                      <a:pt x="156076" y="318215"/>
                      <a:pt x="156203" y="237489"/>
                    </a:cubicBezTo>
                    <a:cubicBezTo>
                      <a:pt x="156203" y="233506"/>
                      <a:pt x="154936" y="231675"/>
                      <a:pt x="151298" y="230155"/>
                    </a:cubicBezTo>
                    <a:cubicBezTo>
                      <a:pt x="125264" y="219309"/>
                      <a:pt x="103618" y="202118"/>
                      <a:pt x="83687" y="182602"/>
                    </a:cubicBezTo>
                    <a:cubicBezTo>
                      <a:pt x="60924" y="160322"/>
                      <a:pt x="41465" y="135371"/>
                      <a:pt x="25230" y="107968"/>
                    </a:cubicBezTo>
                    <a:cubicBezTo>
                      <a:pt x="15754" y="91975"/>
                      <a:pt x="7234" y="75498"/>
                      <a:pt x="2467" y="57352"/>
                    </a:cubicBezTo>
                    <a:cubicBezTo>
                      <a:pt x="49" y="48152"/>
                      <a:pt x="-1010" y="38941"/>
                      <a:pt x="1235" y="29523"/>
                    </a:cubicBezTo>
                    <a:cubicBezTo>
                      <a:pt x="6267" y="8440"/>
                      <a:pt x="23515" y="-2993"/>
                      <a:pt x="44862" y="680"/>
                    </a:cubicBezTo>
                    <a:cubicBezTo>
                      <a:pt x="61661" y="3570"/>
                      <a:pt x="70469" y="13875"/>
                      <a:pt x="70354" y="30904"/>
                    </a:cubicBezTo>
                    <a:cubicBezTo>
                      <a:pt x="70308" y="37329"/>
                      <a:pt x="69594" y="43742"/>
                      <a:pt x="69329" y="50167"/>
                    </a:cubicBezTo>
                    <a:cubicBezTo>
                      <a:pt x="67257" y="100587"/>
                      <a:pt x="85299" y="142740"/>
                      <a:pt x="121603" y="177409"/>
                    </a:cubicBezTo>
                    <a:cubicBezTo>
                      <a:pt x="138264" y="193322"/>
                      <a:pt x="156836" y="206632"/>
                      <a:pt x="176905" y="217847"/>
                    </a:cubicBezTo>
                    <a:cubicBezTo>
                      <a:pt x="180601" y="219919"/>
                      <a:pt x="181695" y="222348"/>
                      <a:pt x="181683" y="226401"/>
                    </a:cubicBezTo>
                    <a:cubicBezTo>
                      <a:pt x="181557" y="268865"/>
                      <a:pt x="181603" y="311329"/>
                      <a:pt x="181603" y="3537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xmlns="" id="{B7B51863-C6C1-3843-7228-A4ADF7C66924}"/>
                  </a:ext>
                </a:extLst>
              </p:cNvPr>
              <p:cNvSpPr/>
              <p:nvPr/>
            </p:nvSpPr>
            <p:spPr>
              <a:xfrm>
                <a:off x="11454602" y="611364"/>
                <a:ext cx="189873" cy="419644"/>
              </a:xfrm>
              <a:custGeom>
                <a:avLst/>
                <a:gdLst>
                  <a:gd name="connsiteX0" fmla="*/ 81 w 189873"/>
                  <a:gd name="connsiteY0" fmla="*/ 292030 h 419644"/>
                  <a:gd name="connsiteX1" fmla="*/ 11 w 189873"/>
                  <a:gd name="connsiteY1" fmla="*/ 170200 h 419644"/>
                  <a:gd name="connsiteX2" fmla="*/ 4134 w 189873"/>
                  <a:gd name="connsiteY2" fmla="*/ 163384 h 419644"/>
                  <a:gd name="connsiteX3" fmla="*/ 58607 w 189873"/>
                  <a:gd name="connsiteY3" fmla="*/ 125053 h 419644"/>
                  <a:gd name="connsiteX4" fmla="*/ 124812 w 189873"/>
                  <a:gd name="connsiteY4" fmla="*/ 46758 h 419644"/>
                  <a:gd name="connsiteX5" fmla="*/ 142003 w 189873"/>
                  <a:gd name="connsiteY5" fmla="*/ 15152 h 419644"/>
                  <a:gd name="connsiteX6" fmla="*/ 170500 w 189873"/>
                  <a:gd name="connsiteY6" fmla="*/ 529 h 419644"/>
                  <a:gd name="connsiteX7" fmla="*/ 189683 w 189873"/>
                  <a:gd name="connsiteY7" fmla="*/ 30166 h 419644"/>
                  <a:gd name="connsiteX8" fmla="*/ 181911 w 189873"/>
                  <a:gd name="connsiteY8" fmla="*/ 48404 h 419644"/>
                  <a:gd name="connsiteX9" fmla="*/ 149936 w 189873"/>
                  <a:gd name="connsiteY9" fmla="*/ 84466 h 419644"/>
                  <a:gd name="connsiteX10" fmla="*/ 65020 w 189873"/>
                  <a:gd name="connsiteY10" fmla="*/ 151674 h 419644"/>
                  <a:gd name="connsiteX11" fmla="*/ 27346 w 189873"/>
                  <a:gd name="connsiteY11" fmla="*/ 173113 h 419644"/>
                  <a:gd name="connsiteX12" fmla="*/ 25273 w 189873"/>
                  <a:gd name="connsiteY12" fmla="*/ 176107 h 419644"/>
                  <a:gd name="connsiteX13" fmla="*/ 25181 w 189873"/>
                  <a:gd name="connsiteY13" fmla="*/ 179791 h 419644"/>
                  <a:gd name="connsiteX14" fmla="*/ 25181 w 189873"/>
                  <a:gd name="connsiteY14" fmla="*/ 413791 h 419644"/>
                  <a:gd name="connsiteX15" fmla="*/ 19470 w 189873"/>
                  <a:gd name="connsiteY15" fmla="*/ 419571 h 419644"/>
                  <a:gd name="connsiteX16" fmla="*/ 4617 w 189873"/>
                  <a:gd name="connsiteY16" fmla="*/ 419629 h 419644"/>
                  <a:gd name="connsiteX17" fmla="*/ 0 w 189873"/>
                  <a:gd name="connsiteY17" fmla="*/ 414954 h 419644"/>
                  <a:gd name="connsiteX18" fmla="*/ 69 w 189873"/>
                  <a:gd name="connsiteY18" fmla="*/ 292007 h 419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873" h="419644">
                    <a:moveTo>
                      <a:pt x="81" y="292030"/>
                    </a:moveTo>
                    <a:cubicBezTo>
                      <a:pt x="81" y="251420"/>
                      <a:pt x="115" y="210810"/>
                      <a:pt x="11" y="170200"/>
                    </a:cubicBezTo>
                    <a:cubicBezTo>
                      <a:pt x="11" y="166792"/>
                      <a:pt x="921" y="164927"/>
                      <a:pt x="4134" y="163384"/>
                    </a:cubicBezTo>
                    <a:cubicBezTo>
                      <a:pt x="24444" y="153700"/>
                      <a:pt x="42015" y="139999"/>
                      <a:pt x="58607" y="125053"/>
                    </a:cubicBezTo>
                    <a:cubicBezTo>
                      <a:pt x="84214" y="101979"/>
                      <a:pt x="106609" y="76073"/>
                      <a:pt x="124812" y="46758"/>
                    </a:cubicBezTo>
                    <a:cubicBezTo>
                      <a:pt x="131134" y="36579"/>
                      <a:pt x="136465" y="25779"/>
                      <a:pt x="142003" y="15152"/>
                    </a:cubicBezTo>
                    <a:cubicBezTo>
                      <a:pt x="147875" y="3891"/>
                      <a:pt x="158917" y="-1843"/>
                      <a:pt x="170500" y="529"/>
                    </a:cubicBezTo>
                    <a:cubicBezTo>
                      <a:pt x="184962" y="3488"/>
                      <a:pt x="191064" y="16844"/>
                      <a:pt x="189683" y="30166"/>
                    </a:cubicBezTo>
                    <a:cubicBezTo>
                      <a:pt x="188969" y="37017"/>
                      <a:pt x="185699" y="42832"/>
                      <a:pt x="181911" y="48404"/>
                    </a:cubicBezTo>
                    <a:cubicBezTo>
                      <a:pt x="172803" y="61807"/>
                      <a:pt x="161577" y="73355"/>
                      <a:pt x="149936" y="84466"/>
                    </a:cubicBezTo>
                    <a:cubicBezTo>
                      <a:pt x="123719" y="109486"/>
                      <a:pt x="95313" y="131847"/>
                      <a:pt x="65020" y="151674"/>
                    </a:cubicBezTo>
                    <a:cubicBezTo>
                      <a:pt x="52953" y="159573"/>
                      <a:pt x="39885" y="165940"/>
                      <a:pt x="27346" y="173113"/>
                    </a:cubicBezTo>
                    <a:cubicBezTo>
                      <a:pt x="26379" y="173666"/>
                      <a:pt x="25630" y="174990"/>
                      <a:pt x="25273" y="176107"/>
                    </a:cubicBezTo>
                    <a:cubicBezTo>
                      <a:pt x="24916" y="177235"/>
                      <a:pt x="25181" y="178559"/>
                      <a:pt x="25181" y="179791"/>
                    </a:cubicBezTo>
                    <a:cubicBezTo>
                      <a:pt x="25181" y="257787"/>
                      <a:pt x="25181" y="335795"/>
                      <a:pt x="25181" y="413791"/>
                    </a:cubicBezTo>
                    <a:cubicBezTo>
                      <a:pt x="25181" y="417629"/>
                      <a:pt x="23278" y="419556"/>
                      <a:pt x="19470" y="419571"/>
                    </a:cubicBezTo>
                    <a:cubicBezTo>
                      <a:pt x="14519" y="419571"/>
                      <a:pt x="9557" y="419387"/>
                      <a:pt x="4617" y="419629"/>
                    </a:cubicBezTo>
                    <a:cubicBezTo>
                      <a:pt x="1036" y="419802"/>
                      <a:pt x="0" y="418512"/>
                      <a:pt x="0" y="414954"/>
                    </a:cubicBezTo>
                    <a:cubicBezTo>
                      <a:pt x="115" y="373976"/>
                      <a:pt x="69" y="332997"/>
                      <a:pt x="69" y="29200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xmlns="" id="{0F7A23C8-C3F4-B1AF-9344-5B2DECCC2205}"/>
                  </a:ext>
                </a:extLst>
              </p:cNvPr>
              <p:cNvSpPr/>
              <p:nvPr/>
            </p:nvSpPr>
            <p:spPr>
              <a:xfrm>
                <a:off x="11090181" y="611418"/>
                <a:ext cx="189821" cy="419521"/>
              </a:xfrm>
              <a:custGeom>
                <a:avLst/>
                <a:gdLst>
                  <a:gd name="connsiteX0" fmla="*/ 189821 w 189821"/>
                  <a:gd name="connsiteY0" fmla="*/ 292344 h 419521"/>
                  <a:gd name="connsiteX1" fmla="*/ 189821 w 189821"/>
                  <a:gd name="connsiteY1" fmla="*/ 414543 h 419521"/>
                  <a:gd name="connsiteX2" fmla="*/ 184905 w 189821"/>
                  <a:gd name="connsiteY2" fmla="*/ 419517 h 419521"/>
                  <a:gd name="connsiteX3" fmla="*/ 168186 w 189821"/>
                  <a:gd name="connsiteY3" fmla="*/ 419517 h 419521"/>
                  <a:gd name="connsiteX4" fmla="*/ 164698 w 189821"/>
                  <a:gd name="connsiteY4" fmla="*/ 415959 h 419521"/>
                  <a:gd name="connsiteX5" fmla="*/ 164698 w 189821"/>
                  <a:gd name="connsiteY5" fmla="*/ 412252 h 419521"/>
                  <a:gd name="connsiteX6" fmla="*/ 164790 w 189821"/>
                  <a:gd name="connsiteY6" fmla="*/ 179737 h 419521"/>
                  <a:gd name="connsiteX7" fmla="*/ 159562 w 189821"/>
                  <a:gd name="connsiteY7" fmla="*/ 171562 h 419521"/>
                  <a:gd name="connsiteX8" fmla="*/ 118400 w 189821"/>
                  <a:gd name="connsiteY8" fmla="*/ 147221 h 419521"/>
                  <a:gd name="connsiteX9" fmla="*/ 53311 w 189821"/>
                  <a:gd name="connsiteY9" fmla="*/ 96732 h 419521"/>
                  <a:gd name="connsiteX10" fmla="*/ 7749 w 189821"/>
                  <a:gd name="connsiteY10" fmla="*/ 48039 h 419521"/>
                  <a:gd name="connsiteX11" fmla="*/ 438 w 189821"/>
                  <a:gd name="connsiteY11" fmla="*/ 21234 h 419521"/>
                  <a:gd name="connsiteX12" fmla="*/ 17582 w 189821"/>
                  <a:gd name="connsiteY12" fmla="*/ 912 h 419521"/>
                  <a:gd name="connsiteX13" fmla="*/ 44652 w 189821"/>
                  <a:gd name="connsiteY13" fmla="*/ 10123 h 419521"/>
                  <a:gd name="connsiteX14" fmla="*/ 53691 w 189821"/>
                  <a:gd name="connsiteY14" fmla="*/ 26715 h 419521"/>
                  <a:gd name="connsiteX15" fmla="*/ 142280 w 189821"/>
                  <a:gd name="connsiteY15" fmla="*/ 134418 h 419521"/>
                  <a:gd name="connsiteX16" fmla="*/ 187081 w 189821"/>
                  <a:gd name="connsiteY16" fmla="*/ 163997 h 419521"/>
                  <a:gd name="connsiteX17" fmla="*/ 189821 w 189821"/>
                  <a:gd name="connsiteY17" fmla="*/ 169397 h 419521"/>
                  <a:gd name="connsiteX18" fmla="*/ 189798 w 189821"/>
                  <a:gd name="connsiteY18" fmla="*/ 292344 h 419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821" h="419521">
                    <a:moveTo>
                      <a:pt x="189821" y="292344"/>
                    </a:moveTo>
                    <a:cubicBezTo>
                      <a:pt x="189821" y="333081"/>
                      <a:pt x="189821" y="373806"/>
                      <a:pt x="189821" y="414543"/>
                    </a:cubicBezTo>
                    <a:cubicBezTo>
                      <a:pt x="189821" y="419483"/>
                      <a:pt x="189810" y="419506"/>
                      <a:pt x="184905" y="419517"/>
                    </a:cubicBezTo>
                    <a:cubicBezTo>
                      <a:pt x="179332" y="419540"/>
                      <a:pt x="173759" y="419471"/>
                      <a:pt x="168186" y="419517"/>
                    </a:cubicBezTo>
                    <a:cubicBezTo>
                      <a:pt x="165665" y="419540"/>
                      <a:pt x="164525" y="418504"/>
                      <a:pt x="164698" y="415959"/>
                    </a:cubicBezTo>
                    <a:cubicBezTo>
                      <a:pt x="164790" y="414727"/>
                      <a:pt x="164698" y="413484"/>
                      <a:pt x="164698" y="412252"/>
                    </a:cubicBezTo>
                    <a:cubicBezTo>
                      <a:pt x="164698" y="334751"/>
                      <a:pt x="164663" y="257238"/>
                      <a:pt x="164790" y="179737"/>
                    </a:cubicBezTo>
                    <a:cubicBezTo>
                      <a:pt x="164790" y="175442"/>
                      <a:pt x="163443" y="173681"/>
                      <a:pt x="159562" y="171562"/>
                    </a:cubicBezTo>
                    <a:cubicBezTo>
                      <a:pt x="145573" y="163940"/>
                      <a:pt x="131721" y="155960"/>
                      <a:pt x="118400" y="147221"/>
                    </a:cubicBezTo>
                    <a:cubicBezTo>
                      <a:pt x="95394" y="132126"/>
                      <a:pt x="73840" y="115039"/>
                      <a:pt x="53311" y="96732"/>
                    </a:cubicBezTo>
                    <a:cubicBezTo>
                      <a:pt x="36673" y="81890"/>
                      <a:pt x="20518" y="66531"/>
                      <a:pt x="7749" y="48039"/>
                    </a:cubicBezTo>
                    <a:cubicBezTo>
                      <a:pt x="2177" y="39956"/>
                      <a:pt x="-1266" y="31413"/>
                      <a:pt x="438" y="21234"/>
                    </a:cubicBezTo>
                    <a:cubicBezTo>
                      <a:pt x="2142" y="11091"/>
                      <a:pt x="8429" y="3296"/>
                      <a:pt x="17582" y="912"/>
                    </a:cubicBezTo>
                    <a:cubicBezTo>
                      <a:pt x="27991" y="-1794"/>
                      <a:pt x="38872" y="1591"/>
                      <a:pt x="44652" y="10123"/>
                    </a:cubicBezTo>
                    <a:cubicBezTo>
                      <a:pt x="48175" y="15305"/>
                      <a:pt x="50766" y="21131"/>
                      <a:pt x="53691" y="26715"/>
                    </a:cubicBezTo>
                    <a:cubicBezTo>
                      <a:pt x="75728" y="68787"/>
                      <a:pt x="106103" y="103997"/>
                      <a:pt x="142280" y="134418"/>
                    </a:cubicBezTo>
                    <a:cubicBezTo>
                      <a:pt x="156062" y="146001"/>
                      <a:pt x="170685" y="156363"/>
                      <a:pt x="187081" y="163997"/>
                    </a:cubicBezTo>
                    <a:cubicBezTo>
                      <a:pt x="189683" y="165206"/>
                      <a:pt x="189821" y="167048"/>
                      <a:pt x="189821" y="169397"/>
                    </a:cubicBezTo>
                    <a:cubicBezTo>
                      <a:pt x="189787" y="210376"/>
                      <a:pt x="189798" y="251366"/>
                      <a:pt x="189798" y="2923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xmlns="" id="{D1B0BE0F-5878-8B22-9AE5-445FE12F91EF}"/>
                  </a:ext>
                </a:extLst>
              </p:cNvPr>
              <p:cNvSpPr/>
              <p:nvPr/>
            </p:nvSpPr>
            <p:spPr>
              <a:xfrm>
                <a:off x="11064557" y="666573"/>
                <a:ext cx="182780" cy="364409"/>
              </a:xfrm>
              <a:custGeom>
                <a:avLst/>
                <a:gdLst>
                  <a:gd name="connsiteX0" fmla="*/ 182711 w 182780"/>
                  <a:gd name="connsiteY0" fmla="*/ 241438 h 364409"/>
                  <a:gd name="connsiteX1" fmla="*/ 182711 w 182780"/>
                  <a:gd name="connsiteY1" fmla="*/ 359146 h 364409"/>
                  <a:gd name="connsiteX2" fmla="*/ 177588 w 182780"/>
                  <a:gd name="connsiteY2" fmla="*/ 364374 h 364409"/>
                  <a:gd name="connsiteX3" fmla="*/ 157542 w 182780"/>
                  <a:gd name="connsiteY3" fmla="*/ 364408 h 364409"/>
                  <a:gd name="connsiteX4" fmla="*/ 153362 w 182780"/>
                  <a:gd name="connsiteY4" fmla="*/ 360252 h 364409"/>
                  <a:gd name="connsiteX5" fmla="*/ 153385 w 182780"/>
                  <a:gd name="connsiteY5" fmla="*/ 343545 h 364409"/>
                  <a:gd name="connsiteX6" fmla="*/ 153477 w 182780"/>
                  <a:gd name="connsiteY6" fmla="*/ 134496 h 364409"/>
                  <a:gd name="connsiteX7" fmla="*/ 148492 w 182780"/>
                  <a:gd name="connsiteY7" fmla="*/ 128105 h 364409"/>
                  <a:gd name="connsiteX8" fmla="*/ 102838 w 182780"/>
                  <a:gd name="connsiteY8" fmla="*/ 107852 h 364409"/>
                  <a:gd name="connsiteX9" fmla="*/ 25763 w 182780"/>
                  <a:gd name="connsiteY9" fmla="*/ 54485 h 364409"/>
                  <a:gd name="connsiteX10" fmla="*/ 4854 w 182780"/>
                  <a:gd name="connsiteY10" fmla="*/ 32493 h 364409"/>
                  <a:gd name="connsiteX11" fmla="*/ 7548 w 182780"/>
                  <a:gd name="connsiteY11" fmla="*/ 5803 h 364409"/>
                  <a:gd name="connsiteX12" fmla="*/ 30772 w 182780"/>
                  <a:gd name="connsiteY12" fmla="*/ 2740 h 364409"/>
                  <a:gd name="connsiteX13" fmla="*/ 40685 w 182780"/>
                  <a:gd name="connsiteY13" fmla="*/ 10984 h 364409"/>
                  <a:gd name="connsiteX14" fmla="*/ 90104 w 182780"/>
                  <a:gd name="connsiteY14" fmla="*/ 56361 h 364409"/>
                  <a:gd name="connsiteX15" fmla="*/ 152268 w 182780"/>
                  <a:gd name="connsiteY15" fmla="*/ 101473 h 364409"/>
                  <a:gd name="connsiteX16" fmla="*/ 179349 w 182780"/>
                  <a:gd name="connsiteY16" fmla="*/ 117616 h 364409"/>
                  <a:gd name="connsiteX17" fmla="*/ 182780 w 182780"/>
                  <a:gd name="connsiteY17" fmla="*/ 123385 h 364409"/>
                  <a:gd name="connsiteX18" fmla="*/ 182723 w 182780"/>
                  <a:gd name="connsiteY18" fmla="*/ 241461 h 364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2780" h="364409">
                    <a:moveTo>
                      <a:pt x="182711" y="241438"/>
                    </a:moveTo>
                    <a:cubicBezTo>
                      <a:pt x="182711" y="280678"/>
                      <a:pt x="182711" y="319906"/>
                      <a:pt x="182711" y="359146"/>
                    </a:cubicBezTo>
                    <a:cubicBezTo>
                      <a:pt x="182711" y="364316"/>
                      <a:pt x="182665" y="364362"/>
                      <a:pt x="177588" y="364374"/>
                    </a:cubicBezTo>
                    <a:cubicBezTo>
                      <a:pt x="170909" y="364385"/>
                      <a:pt x="164220" y="364293"/>
                      <a:pt x="157542" y="364408"/>
                    </a:cubicBezTo>
                    <a:cubicBezTo>
                      <a:pt x="154525" y="364454"/>
                      <a:pt x="153293" y="363280"/>
                      <a:pt x="153362" y="360252"/>
                    </a:cubicBezTo>
                    <a:cubicBezTo>
                      <a:pt x="153477" y="354679"/>
                      <a:pt x="153385" y="349118"/>
                      <a:pt x="153385" y="343545"/>
                    </a:cubicBezTo>
                    <a:cubicBezTo>
                      <a:pt x="153385" y="273862"/>
                      <a:pt x="153350" y="204179"/>
                      <a:pt x="153477" y="134496"/>
                    </a:cubicBezTo>
                    <a:cubicBezTo>
                      <a:pt x="153477" y="130546"/>
                      <a:pt x="152360" y="129153"/>
                      <a:pt x="148492" y="128105"/>
                    </a:cubicBezTo>
                    <a:cubicBezTo>
                      <a:pt x="132257" y="123719"/>
                      <a:pt x="117415" y="116073"/>
                      <a:pt x="102838" y="107852"/>
                    </a:cubicBezTo>
                    <a:cubicBezTo>
                      <a:pt x="75492" y="92435"/>
                      <a:pt x="49401" y="75175"/>
                      <a:pt x="25763" y="54485"/>
                    </a:cubicBezTo>
                    <a:cubicBezTo>
                      <a:pt x="18175" y="47841"/>
                      <a:pt x="11117" y="40391"/>
                      <a:pt x="4854" y="32493"/>
                    </a:cubicBezTo>
                    <a:cubicBezTo>
                      <a:pt x="-2631" y="23028"/>
                      <a:pt x="-1249" y="14139"/>
                      <a:pt x="7548" y="5803"/>
                    </a:cubicBezTo>
                    <a:cubicBezTo>
                      <a:pt x="14191" y="-495"/>
                      <a:pt x="22885" y="-1900"/>
                      <a:pt x="30772" y="2740"/>
                    </a:cubicBezTo>
                    <a:cubicBezTo>
                      <a:pt x="34433" y="4893"/>
                      <a:pt x="37910" y="7772"/>
                      <a:pt x="40685" y="10984"/>
                    </a:cubicBezTo>
                    <a:cubicBezTo>
                      <a:pt x="55389" y="28060"/>
                      <a:pt x="72314" y="42763"/>
                      <a:pt x="90104" y="56361"/>
                    </a:cubicBezTo>
                    <a:cubicBezTo>
                      <a:pt x="110449" y="71905"/>
                      <a:pt x="131313" y="86770"/>
                      <a:pt x="152268" y="101473"/>
                    </a:cubicBezTo>
                    <a:cubicBezTo>
                      <a:pt x="160846" y="107495"/>
                      <a:pt x="170196" y="112458"/>
                      <a:pt x="179349" y="117616"/>
                    </a:cubicBezTo>
                    <a:cubicBezTo>
                      <a:pt x="181882" y="119044"/>
                      <a:pt x="182780" y="120529"/>
                      <a:pt x="182780" y="123385"/>
                    </a:cubicBezTo>
                    <a:cubicBezTo>
                      <a:pt x="182700" y="162740"/>
                      <a:pt x="182723" y="202106"/>
                      <a:pt x="182723" y="2414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xmlns="" id="{2D718E49-A836-E1D1-7276-5F47E6CA6FD5}"/>
                  </a:ext>
                </a:extLst>
              </p:cNvPr>
              <p:cNvSpPr/>
              <p:nvPr/>
            </p:nvSpPr>
            <p:spPr>
              <a:xfrm>
                <a:off x="11487348" y="666557"/>
                <a:ext cx="182423" cy="364443"/>
              </a:xfrm>
              <a:custGeom>
                <a:avLst/>
                <a:gdLst>
                  <a:gd name="connsiteX0" fmla="*/ 69 w 182423"/>
                  <a:gd name="connsiteY0" fmla="*/ 241281 h 364443"/>
                  <a:gd name="connsiteX1" fmla="*/ 0 w 182423"/>
                  <a:gd name="connsiteY1" fmla="*/ 123941 h 364443"/>
                  <a:gd name="connsiteX2" fmla="*/ 3938 w 182423"/>
                  <a:gd name="connsiteY2" fmla="*/ 117367 h 364443"/>
                  <a:gd name="connsiteX3" fmla="*/ 61209 w 182423"/>
                  <a:gd name="connsiteY3" fmla="*/ 80280 h 364443"/>
                  <a:gd name="connsiteX4" fmla="*/ 118929 w 182423"/>
                  <a:gd name="connsiteY4" fmla="*/ 34224 h 364443"/>
                  <a:gd name="connsiteX5" fmla="*/ 139965 w 182423"/>
                  <a:gd name="connsiteY5" fmla="*/ 13314 h 364443"/>
                  <a:gd name="connsiteX6" fmla="*/ 151537 w 182423"/>
                  <a:gd name="connsiteY6" fmla="*/ 3032 h 364443"/>
                  <a:gd name="connsiteX7" fmla="*/ 182394 w 182423"/>
                  <a:gd name="connsiteY7" fmla="*/ 19394 h 364443"/>
                  <a:gd name="connsiteX8" fmla="*/ 178825 w 182423"/>
                  <a:gd name="connsiteY8" fmla="*/ 31046 h 364443"/>
                  <a:gd name="connsiteX9" fmla="*/ 158008 w 182423"/>
                  <a:gd name="connsiteY9" fmla="*/ 53602 h 364443"/>
                  <a:gd name="connsiteX10" fmla="*/ 58710 w 182423"/>
                  <a:gd name="connsiteY10" fmla="*/ 118829 h 364443"/>
                  <a:gd name="connsiteX11" fmla="*/ 32343 w 182423"/>
                  <a:gd name="connsiteY11" fmla="*/ 128639 h 364443"/>
                  <a:gd name="connsiteX12" fmla="*/ 29384 w 182423"/>
                  <a:gd name="connsiteY12" fmla="*/ 132439 h 364443"/>
                  <a:gd name="connsiteX13" fmla="*/ 29418 w 182423"/>
                  <a:gd name="connsiteY13" fmla="*/ 153601 h 364443"/>
                  <a:gd name="connsiteX14" fmla="*/ 29418 w 182423"/>
                  <a:gd name="connsiteY14" fmla="*/ 357826 h 364443"/>
                  <a:gd name="connsiteX15" fmla="*/ 22867 w 182423"/>
                  <a:gd name="connsiteY15" fmla="*/ 364378 h 364443"/>
                  <a:gd name="connsiteX16" fmla="*/ 4675 w 182423"/>
                  <a:gd name="connsiteY16" fmla="*/ 364435 h 364443"/>
                  <a:gd name="connsiteX17" fmla="*/ 23 w 182423"/>
                  <a:gd name="connsiteY17" fmla="*/ 359715 h 364443"/>
                  <a:gd name="connsiteX18" fmla="*/ 92 w 182423"/>
                  <a:gd name="connsiteY18" fmla="*/ 241269 h 364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2423" h="364443">
                    <a:moveTo>
                      <a:pt x="69" y="241281"/>
                    </a:moveTo>
                    <a:cubicBezTo>
                      <a:pt x="69" y="202168"/>
                      <a:pt x="104" y="163055"/>
                      <a:pt x="0" y="123941"/>
                    </a:cubicBezTo>
                    <a:cubicBezTo>
                      <a:pt x="0" y="120660"/>
                      <a:pt x="967" y="118921"/>
                      <a:pt x="3938" y="117367"/>
                    </a:cubicBezTo>
                    <a:cubicBezTo>
                      <a:pt x="24168" y="106774"/>
                      <a:pt x="43063" y="94028"/>
                      <a:pt x="61209" y="80280"/>
                    </a:cubicBezTo>
                    <a:cubicBezTo>
                      <a:pt x="80817" y="65415"/>
                      <a:pt x="99988" y="49929"/>
                      <a:pt x="118929" y="34224"/>
                    </a:cubicBezTo>
                    <a:cubicBezTo>
                      <a:pt x="126505" y="27937"/>
                      <a:pt x="132907" y="20234"/>
                      <a:pt x="139965" y="13314"/>
                    </a:cubicBezTo>
                    <a:cubicBezTo>
                      <a:pt x="143650" y="9699"/>
                      <a:pt x="147184" y="5623"/>
                      <a:pt x="151537" y="3032"/>
                    </a:cubicBezTo>
                    <a:cubicBezTo>
                      <a:pt x="167426" y="-6421"/>
                      <a:pt x="181634" y="8248"/>
                      <a:pt x="182394" y="19394"/>
                    </a:cubicBezTo>
                    <a:cubicBezTo>
                      <a:pt x="182648" y="23239"/>
                      <a:pt x="181220" y="28064"/>
                      <a:pt x="178825" y="31046"/>
                    </a:cubicBezTo>
                    <a:cubicBezTo>
                      <a:pt x="172423" y="39014"/>
                      <a:pt x="165687" y="46912"/>
                      <a:pt x="158008" y="53602"/>
                    </a:cubicBezTo>
                    <a:cubicBezTo>
                      <a:pt x="127898" y="79831"/>
                      <a:pt x="94611" y="101408"/>
                      <a:pt x="58710" y="118829"/>
                    </a:cubicBezTo>
                    <a:cubicBezTo>
                      <a:pt x="50305" y="122905"/>
                      <a:pt x="41220" y="125599"/>
                      <a:pt x="32343" y="128639"/>
                    </a:cubicBezTo>
                    <a:cubicBezTo>
                      <a:pt x="30167" y="129387"/>
                      <a:pt x="29349" y="130216"/>
                      <a:pt x="29384" y="132439"/>
                    </a:cubicBezTo>
                    <a:cubicBezTo>
                      <a:pt x="29476" y="139497"/>
                      <a:pt x="29418" y="146543"/>
                      <a:pt x="29418" y="153601"/>
                    </a:cubicBezTo>
                    <a:cubicBezTo>
                      <a:pt x="29418" y="221673"/>
                      <a:pt x="29418" y="289755"/>
                      <a:pt x="29418" y="357826"/>
                    </a:cubicBezTo>
                    <a:cubicBezTo>
                      <a:pt x="29418" y="362194"/>
                      <a:pt x="27234" y="364378"/>
                      <a:pt x="22867" y="364378"/>
                    </a:cubicBezTo>
                    <a:cubicBezTo>
                      <a:pt x="16799" y="364378"/>
                      <a:pt x="10731" y="364228"/>
                      <a:pt x="4675" y="364435"/>
                    </a:cubicBezTo>
                    <a:cubicBezTo>
                      <a:pt x="1105" y="364562"/>
                      <a:pt x="11" y="363261"/>
                      <a:pt x="23" y="359715"/>
                    </a:cubicBezTo>
                    <a:cubicBezTo>
                      <a:pt x="127" y="320233"/>
                      <a:pt x="92" y="280751"/>
                      <a:pt x="92" y="24126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xmlns="" id="{718076FF-7405-96EC-08EB-45E15E9BC3BD}"/>
                  </a:ext>
                </a:extLst>
              </p:cNvPr>
              <p:cNvSpPr/>
              <p:nvPr/>
            </p:nvSpPr>
            <p:spPr>
              <a:xfrm>
                <a:off x="11353750" y="757374"/>
                <a:ext cx="27190" cy="273584"/>
              </a:xfrm>
              <a:custGeom>
                <a:avLst/>
                <a:gdLst>
                  <a:gd name="connsiteX0" fmla="*/ 27185 w 27190"/>
                  <a:gd name="connsiteY0" fmla="*/ 137062 h 273584"/>
                  <a:gd name="connsiteX1" fmla="*/ 27185 w 27190"/>
                  <a:gd name="connsiteY1" fmla="*/ 267793 h 273584"/>
                  <a:gd name="connsiteX2" fmla="*/ 21428 w 27190"/>
                  <a:gd name="connsiteY2" fmla="*/ 273573 h 273584"/>
                  <a:gd name="connsiteX3" fmla="*/ 3604 w 27190"/>
                  <a:gd name="connsiteY3" fmla="*/ 273584 h 273584"/>
                  <a:gd name="connsiteX4" fmla="*/ 12 w 27190"/>
                  <a:gd name="connsiteY4" fmla="*/ 270095 h 273584"/>
                  <a:gd name="connsiteX5" fmla="*/ 12 w 27190"/>
                  <a:gd name="connsiteY5" fmla="*/ 267493 h 273584"/>
                  <a:gd name="connsiteX6" fmla="*/ 12 w 27190"/>
                  <a:gd name="connsiteY6" fmla="*/ 6389 h 273584"/>
                  <a:gd name="connsiteX7" fmla="*/ 6322 w 27190"/>
                  <a:gd name="connsiteY7" fmla="*/ 10 h 273584"/>
                  <a:gd name="connsiteX8" fmla="*/ 22292 w 27190"/>
                  <a:gd name="connsiteY8" fmla="*/ 10 h 273584"/>
                  <a:gd name="connsiteX9" fmla="*/ 27185 w 27190"/>
                  <a:gd name="connsiteY9" fmla="*/ 4823 h 273584"/>
                  <a:gd name="connsiteX10" fmla="*/ 27185 w 27190"/>
                  <a:gd name="connsiteY10" fmla="*/ 54587 h 273584"/>
                  <a:gd name="connsiteX11" fmla="*/ 27185 w 27190"/>
                  <a:gd name="connsiteY11" fmla="*/ 137039 h 273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190" h="273584">
                    <a:moveTo>
                      <a:pt x="27185" y="137062"/>
                    </a:moveTo>
                    <a:cubicBezTo>
                      <a:pt x="27185" y="180643"/>
                      <a:pt x="27185" y="224223"/>
                      <a:pt x="27185" y="267793"/>
                    </a:cubicBezTo>
                    <a:cubicBezTo>
                      <a:pt x="27185" y="271638"/>
                      <a:pt x="25266" y="273565"/>
                      <a:pt x="21428" y="273573"/>
                    </a:cubicBezTo>
                    <a:cubicBezTo>
                      <a:pt x="15487" y="273573"/>
                      <a:pt x="9545" y="273527"/>
                      <a:pt x="3604" y="273584"/>
                    </a:cubicBezTo>
                    <a:cubicBezTo>
                      <a:pt x="1140" y="273607"/>
                      <a:pt x="-138" y="272663"/>
                      <a:pt x="12" y="270095"/>
                    </a:cubicBezTo>
                    <a:cubicBezTo>
                      <a:pt x="58" y="269232"/>
                      <a:pt x="12" y="268368"/>
                      <a:pt x="12" y="267493"/>
                    </a:cubicBezTo>
                    <a:cubicBezTo>
                      <a:pt x="12" y="180458"/>
                      <a:pt x="12" y="93424"/>
                      <a:pt x="12" y="6389"/>
                    </a:cubicBezTo>
                    <a:cubicBezTo>
                      <a:pt x="12" y="2137"/>
                      <a:pt x="2115" y="10"/>
                      <a:pt x="6322" y="10"/>
                    </a:cubicBezTo>
                    <a:cubicBezTo>
                      <a:pt x="11641" y="10"/>
                      <a:pt x="16972" y="-13"/>
                      <a:pt x="22292" y="10"/>
                    </a:cubicBezTo>
                    <a:cubicBezTo>
                      <a:pt x="26874" y="33"/>
                      <a:pt x="27173" y="333"/>
                      <a:pt x="27185" y="4823"/>
                    </a:cubicBezTo>
                    <a:cubicBezTo>
                      <a:pt x="27197" y="21415"/>
                      <a:pt x="27185" y="38007"/>
                      <a:pt x="27185" y="54587"/>
                    </a:cubicBezTo>
                    <a:cubicBezTo>
                      <a:pt x="27185" y="82071"/>
                      <a:pt x="27185" y="109555"/>
                      <a:pt x="27185" y="1370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xmlns="" id="{6724F728-6901-BD1D-D1B5-0D3AD9105A37}"/>
                  </a:ext>
                </a:extLst>
              </p:cNvPr>
              <p:cNvSpPr/>
              <p:nvPr/>
            </p:nvSpPr>
            <p:spPr>
              <a:xfrm>
                <a:off x="11320544" y="603683"/>
                <a:ext cx="93598" cy="93621"/>
              </a:xfrm>
              <a:custGeom>
                <a:avLst/>
                <a:gdLst>
                  <a:gd name="connsiteX0" fmla="*/ 0 w 93598"/>
                  <a:gd name="connsiteY0" fmla="*/ 46563 h 93621"/>
                  <a:gd name="connsiteX1" fmla="*/ 47070 w 93598"/>
                  <a:gd name="connsiteY1" fmla="*/ 0 h 93621"/>
                  <a:gd name="connsiteX2" fmla="*/ 93598 w 93598"/>
                  <a:gd name="connsiteY2" fmla="*/ 47116 h 93621"/>
                  <a:gd name="connsiteX3" fmla="*/ 46517 w 93598"/>
                  <a:gd name="connsiteY3" fmla="*/ 93621 h 93621"/>
                  <a:gd name="connsiteX4" fmla="*/ 0 w 93598"/>
                  <a:gd name="connsiteY4" fmla="*/ 46563 h 93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98" h="93621">
                    <a:moveTo>
                      <a:pt x="0" y="46563"/>
                    </a:moveTo>
                    <a:cubicBezTo>
                      <a:pt x="58" y="21071"/>
                      <a:pt x="21451" y="-80"/>
                      <a:pt x="47070" y="0"/>
                    </a:cubicBezTo>
                    <a:cubicBezTo>
                      <a:pt x="72539" y="81"/>
                      <a:pt x="93644" y="21451"/>
                      <a:pt x="93598" y="47116"/>
                    </a:cubicBezTo>
                    <a:cubicBezTo>
                      <a:pt x="93552" y="72642"/>
                      <a:pt x="72216" y="93725"/>
                      <a:pt x="46517" y="93621"/>
                    </a:cubicBezTo>
                    <a:cubicBezTo>
                      <a:pt x="20841" y="93517"/>
                      <a:pt x="-69" y="72366"/>
                      <a:pt x="0" y="46563"/>
                    </a:cubicBezTo>
                    <a:close/>
                  </a:path>
                </a:pathLst>
              </a:custGeom>
              <a:solidFill>
                <a:srgbClr val="FFC000"/>
              </a:solidFill>
              <a:ln w="1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F00C4CB-AEAB-C95C-CAA7-F09FEF8A11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627063" y="1394976"/>
            <a:ext cx="7807352" cy="4367840"/>
          </a:xfrm>
          <a:prstGeom prst="rect">
            <a:avLst/>
          </a:prstGeom>
          <a:effectLst/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xmlns="" id="{AF2AA9BF-36CC-ECE9-1689-6D8CD93811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330986" y="5738054"/>
            <a:ext cx="1753362" cy="5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491155"/>
      </p:ext>
    </p:extLst>
  </p:cSld>
  <p:clrMapOvr>
    <a:masterClrMapping/>
  </p:clrMapOvr>
  <p:transition spd="slow">
    <p:strips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xmlns="" id="{116C7D0B-50EE-B496-3CFB-168C8990B68C}"/>
              </a:ext>
            </a:extLst>
          </p:cNvPr>
          <p:cNvSpPr/>
          <p:nvPr/>
        </p:nvSpPr>
        <p:spPr>
          <a:xfrm>
            <a:off x="6684798" y="1441119"/>
            <a:ext cx="4970813" cy="623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xmlns="" id="{EEA23156-5ABA-D7E7-0FCE-5E01549B80B3}"/>
              </a:ext>
            </a:extLst>
          </p:cNvPr>
          <p:cNvCxnSpPr>
            <a:cxnSpLocks/>
          </p:cNvCxnSpPr>
          <p:nvPr/>
        </p:nvCxnSpPr>
        <p:spPr>
          <a:xfrm>
            <a:off x="6684799" y="1441119"/>
            <a:ext cx="0" cy="5416881"/>
          </a:xfrm>
          <a:prstGeom prst="line">
            <a:avLst/>
          </a:prstGeom>
          <a:ln w="63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Subtitle 2">
            <a:extLst>
              <a:ext uri="{FF2B5EF4-FFF2-40B4-BE49-F238E27FC236}">
                <a16:creationId xmlns:a16="http://schemas.microsoft.com/office/drawing/2014/main" xmlns="" id="{A3E99197-BA03-C2DE-12A3-2055B0EC89B0}"/>
              </a:ext>
            </a:extLst>
          </p:cNvPr>
          <p:cNvSpPr txBox="1">
            <a:spLocks/>
          </p:cNvSpPr>
          <p:nvPr/>
        </p:nvSpPr>
        <p:spPr>
          <a:xfrm>
            <a:off x="7007979" y="1645031"/>
            <a:ext cx="3189277" cy="21544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Имущественная кампания – 2021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xmlns="" id="{B7E1D1B4-A188-6EED-BBA8-2D17B26BA165}"/>
              </a:ext>
            </a:extLst>
          </p:cNvPr>
          <p:cNvSpPr/>
          <p:nvPr/>
        </p:nvSpPr>
        <p:spPr>
          <a:xfrm>
            <a:off x="3528882" y="1441119"/>
            <a:ext cx="2814479" cy="623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74500F2F-D226-67B0-D923-87B88CCEBA82}"/>
              </a:ext>
            </a:extLst>
          </p:cNvPr>
          <p:cNvCxnSpPr>
            <a:cxnSpLocks/>
          </p:cNvCxnSpPr>
          <p:nvPr/>
        </p:nvCxnSpPr>
        <p:spPr>
          <a:xfrm>
            <a:off x="3528883" y="1441119"/>
            <a:ext cx="0" cy="5416881"/>
          </a:xfrm>
          <a:prstGeom prst="line">
            <a:avLst/>
          </a:prstGeom>
          <a:ln w="63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Subtitle 2">
            <a:extLst>
              <a:ext uri="{FF2B5EF4-FFF2-40B4-BE49-F238E27FC236}">
                <a16:creationId xmlns:a16="http://schemas.microsoft.com/office/drawing/2014/main" xmlns="" id="{1641D5C9-BBAA-59B2-EBDC-B10844F17922}"/>
              </a:ext>
            </a:extLst>
          </p:cNvPr>
          <p:cNvSpPr txBox="1">
            <a:spLocks/>
          </p:cNvSpPr>
          <p:nvPr/>
        </p:nvSpPr>
        <p:spPr>
          <a:xfrm>
            <a:off x="3863960" y="2064388"/>
            <a:ext cx="2243617" cy="8309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en-US" sz="5400" b="1" dirty="0">
                <a:solidFill>
                  <a:srgbClr val="0070C0"/>
                </a:solidFill>
                <a:latin typeface="Roboto Condensed" panose="02000000000000000000" pitchFamily="2" charset="0"/>
              </a:rPr>
              <a:t>45,7</a:t>
            </a:r>
            <a:r>
              <a:rPr lang="ru-RU" sz="2400" b="1" dirty="0">
                <a:solidFill>
                  <a:srgbClr val="0070C0"/>
                </a:solidFill>
                <a:latin typeface="Roboto Condensed" panose="02000000000000000000" pitchFamily="2" charset="0"/>
              </a:rPr>
              <a:t> МЛН</a:t>
            </a:r>
          </a:p>
        </p:txBody>
      </p:sp>
      <p:sp>
        <p:nvSpPr>
          <p:cNvPr id="54" name="Subtitle 2">
            <a:extLst>
              <a:ext uri="{FF2B5EF4-FFF2-40B4-BE49-F238E27FC236}">
                <a16:creationId xmlns:a16="http://schemas.microsoft.com/office/drawing/2014/main" xmlns="" id="{00095012-46C6-865D-89CC-7B21A84BB617}"/>
              </a:ext>
            </a:extLst>
          </p:cNvPr>
          <p:cNvSpPr txBox="1">
            <a:spLocks/>
          </p:cNvSpPr>
          <p:nvPr/>
        </p:nvSpPr>
        <p:spPr>
          <a:xfrm>
            <a:off x="3857522" y="2901055"/>
            <a:ext cx="1764194" cy="1692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ПОЛЬЗОВАТЕЛЕЙ</a:t>
            </a:r>
          </a:p>
        </p:txBody>
      </p:sp>
      <p:sp>
        <p:nvSpPr>
          <p:cNvPr id="55" name="Subtitle 2">
            <a:extLst>
              <a:ext uri="{FF2B5EF4-FFF2-40B4-BE49-F238E27FC236}">
                <a16:creationId xmlns:a16="http://schemas.microsoft.com/office/drawing/2014/main" xmlns="" id="{35AD5589-F135-DF18-9A59-68461110CD93}"/>
              </a:ext>
            </a:extLst>
          </p:cNvPr>
          <p:cNvSpPr txBox="1">
            <a:spLocks/>
          </p:cNvSpPr>
          <p:nvPr/>
        </p:nvSpPr>
        <p:spPr>
          <a:xfrm>
            <a:off x="3852064" y="1645031"/>
            <a:ext cx="1933184" cy="21544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Пользователи ЛК ФЛ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xmlns="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927647" y="246710"/>
            <a:ext cx="8136901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ЭФФЕКТЫ ВНЕДРЕНИЯ </a:t>
            </a:r>
            <a:r>
              <a:rPr lang="ru-RU" sz="18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СЕРВИСОВ</a:t>
            </a: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 </a:t>
            </a:r>
            <a:b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ФНС РОССИИ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D7CBB383-799E-5D80-8C68-17596F24C771}"/>
              </a:ext>
            </a:extLst>
          </p:cNvPr>
          <p:cNvSpPr txBox="1">
            <a:spLocks/>
          </p:cNvSpPr>
          <p:nvPr/>
        </p:nvSpPr>
        <p:spPr>
          <a:xfrm>
            <a:off x="1019440" y="1160748"/>
            <a:ext cx="2040338" cy="147732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en-US" sz="96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70+</a:t>
            </a:r>
            <a:endParaRPr lang="ru-RU" sz="9600" b="1" dirty="0">
              <a:solidFill>
                <a:srgbClr val="92D050"/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xmlns="" id="{10AD0152-FF96-0625-07FF-A616B5F28AC4}"/>
              </a:ext>
            </a:extLst>
          </p:cNvPr>
          <p:cNvSpPr txBox="1">
            <a:spLocks/>
          </p:cNvSpPr>
          <p:nvPr/>
        </p:nvSpPr>
        <p:spPr>
          <a:xfrm>
            <a:off x="1019441" y="2483944"/>
            <a:ext cx="2088232" cy="21544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СЕРВИСОВ И ПРОДУКТОВ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26F0AE3D-9ED7-2C61-1D3E-51982A12180D}"/>
              </a:ext>
            </a:extLst>
          </p:cNvPr>
          <p:cNvSpPr txBox="1">
            <a:spLocks/>
          </p:cNvSpPr>
          <p:nvPr/>
        </p:nvSpPr>
        <p:spPr>
          <a:xfrm>
            <a:off x="1019440" y="2985007"/>
            <a:ext cx="1764196" cy="1692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1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НАПРАВЛЕНИЯ СЕРВИСОВ</a:t>
            </a:r>
          </a:p>
        </p:txBody>
      </p:sp>
      <p:sp>
        <p:nvSpPr>
          <p:cNvPr id="11" name="Rounded Rectangle 38">
            <a:extLst>
              <a:ext uri="{FF2B5EF4-FFF2-40B4-BE49-F238E27FC236}">
                <a16:creationId xmlns:a16="http://schemas.microsoft.com/office/drawing/2014/main" xmlns="" id="{21F5A9AF-E1F4-0E74-258F-DEAA24DB5211}"/>
              </a:ext>
            </a:extLst>
          </p:cNvPr>
          <p:cNvSpPr/>
          <p:nvPr/>
        </p:nvSpPr>
        <p:spPr>
          <a:xfrm flipH="1">
            <a:off x="947432" y="3313357"/>
            <a:ext cx="1428271" cy="301402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14286"/>
            <a:r>
              <a:rPr lang="ru-RU" sz="105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ЛИЧНЫЕ КАБИНЕТЫ</a:t>
            </a:r>
            <a:endParaRPr lang="en-US" sz="1050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2" name="Rounded Rectangle 38">
            <a:extLst>
              <a:ext uri="{FF2B5EF4-FFF2-40B4-BE49-F238E27FC236}">
                <a16:creationId xmlns:a16="http://schemas.microsoft.com/office/drawing/2014/main" xmlns="" id="{FB6F64A0-8707-72B5-CA21-C40706BC4062}"/>
              </a:ext>
            </a:extLst>
          </p:cNvPr>
          <p:cNvSpPr/>
          <p:nvPr/>
        </p:nvSpPr>
        <p:spPr>
          <a:xfrm flipH="1">
            <a:off x="947432" y="3679843"/>
            <a:ext cx="1055145" cy="301402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14286"/>
            <a:r>
              <a:rPr lang="ru-RU" sz="105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ПЛАТФОРМЫ</a:t>
            </a:r>
            <a:endParaRPr lang="en-US" sz="1050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3" name="Rounded Rectangle 38">
            <a:extLst>
              <a:ext uri="{FF2B5EF4-FFF2-40B4-BE49-F238E27FC236}">
                <a16:creationId xmlns:a16="http://schemas.microsoft.com/office/drawing/2014/main" xmlns="" id="{F3E57AA2-60D4-2894-B4CD-16438F8FBF3E}"/>
              </a:ext>
            </a:extLst>
          </p:cNvPr>
          <p:cNvSpPr/>
          <p:nvPr/>
        </p:nvSpPr>
        <p:spPr>
          <a:xfrm flipH="1">
            <a:off x="947432" y="4046329"/>
            <a:ext cx="1512168" cy="301402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14286"/>
            <a:r>
              <a:rPr lang="ru-RU" sz="105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ИНФОРМАЦИОННЫЕ</a:t>
            </a:r>
            <a:endParaRPr lang="en-US" sz="1050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4" name="Rounded Rectangle 38">
            <a:extLst>
              <a:ext uri="{FF2B5EF4-FFF2-40B4-BE49-F238E27FC236}">
                <a16:creationId xmlns:a16="http://schemas.microsoft.com/office/drawing/2014/main" xmlns="" id="{4BFA6240-E5F1-57CD-18DA-A1B81BAA8522}"/>
              </a:ext>
            </a:extLst>
          </p:cNvPr>
          <p:cNvSpPr/>
          <p:nvPr/>
        </p:nvSpPr>
        <p:spPr>
          <a:xfrm flipH="1">
            <a:off x="947432" y="4412815"/>
            <a:ext cx="2363709" cy="301402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14286"/>
            <a:r>
              <a:rPr lang="ru-RU" sz="105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ЭЛЕКТРОННЫЙ ДОКУМЕНТООБОРОТ</a:t>
            </a:r>
          </a:p>
        </p:txBody>
      </p:sp>
      <p:sp>
        <p:nvSpPr>
          <p:cNvPr id="15" name="Rounded Rectangle 38">
            <a:extLst>
              <a:ext uri="{FF2B5EF4-FFF2-40B4-BE49-F238E27FC236}">
                <a16:creationId xmlns:a16="http://schemas.microsoft.com/office/drawing/2014/main" xmlns="" id="{BB9FBF18-C9B7-8815-6209-23F074EE5A10}"/>
              </a:ext>
            </a:extLst>
          </p:cNvPr>
          <p:cNvSpPr/>
          <p:nvPr/>
        </p:nvSpPr>
        <p:spPr>
          <a:xfrm flipH="1">
            <a:off x="947428" y="4779301"/>
            <a:ext cx="2363713" cy="301402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14286"/>
            <a:r>
              <a:rPr lang="ru-RU" sz="105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РЕГИСТРАЦИЯ И ВЕДЕНИЕ БИЗНЕСА</a:t>
            </a:r>
          </a:p>
        </p:txBody>
      </p:sp>
      <p:sp>
        <p:nvSpPr>
          <p:cNvPr id="16" name="Rounded Rectangle 38">
            <a:extLst>
              <a:ext uri="{FF2B5EF4-FFF2-40B4-BE49-F238E27FC236}">
                <a16:creationId xmlns:a16="http://schemas.microsoft.com/office/drawing/2014/main" xmlns="" id="{F534F027-8585-B352-0697-F5B27D43A967}"/>
              </a:ext>
            </a:extLst>
          </p:cNvPr>
          <p:cNvSpPr/>
          <p:nvPr/>
        </p:nvSpPr>
        <p:spPr>
          <a:xfrm flipH="1">
            <a:off x="947432" y="5145787"/>
            <a:ext cx="1055145" cy="301402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14286"/>
            <a:r>
              <a:rPr lang="ru-RU" sz="105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АНАЛИТИКА</a:t>
            </a:r>
            <a:endParaRPr lang="en-US" sz="1050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7" name="Rounded Rectangle 38">
            <a:extLst>
              <a:ext uri="{FF2B5EF4-FFF2-40B4-BE49-F238E27FC236}">
                <a16:creationId xmlns:a16="http://schemas.microsoft.com/office/drawing/2014/main" xmlns="" id="{72E84576-5C4A-BC4C-DBB0-62A31B349D3F}"/>
              </a:ext>
            </a:extLst>
          </p:cNvPr>
          <p:cNvSpPr/>
          <p:nvPr/>
        </p:nvSpPr>
        <p:spPr>
          <a:xfrm flipH="1">
            <a:off x="947432" y="5512273"/>
            <a:ext cx="1428271" cy="301402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14286"/>
            <a:r>
              <a:rPr lang="ru-RU" sz="105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МЕРЫ ПОДДЕРЖКИ </a:t>
            </a:r>
          </a:p>
        </p:txBody>
      </p:sp>
      <p:sp>
        <p:nvSpPr>
          <p:cNvPr id="18" name="Rounded Rectangle 38">
            <a:extLst>
              <a:ext uri="{FF2B5EF4-FFF2-40B4-BE49-F238E27FC236}">
                <a16:creationId xmlns:a16="http://schemas.microsoft.com/office/drawing/2014/main" xmlns="" id="{89DA40CF-EF1A-02A0-0C4B-EF05F69C1760}"/>
              </a:ext>
            </a:extLst>
          </p:cNvPr>
          <p:cNvSpPr/>
          <p:nvPr/>
        </p:nvSpPr>
        <p:spPr>
          <a:xfrm flipH="1">
            <a:off x="947432" y="5878759"/>
            <a:ext cx="1320259" cy="301402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14286"/>
            <a:r>
              <a:rPr lang="ru-RU" sz="105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ОЦЕНКА РИСКОВ</a:t>
            </a:r>
          </a:p>
        </p:txBody>
      </p:sp>
      <p:sp>
        <p:nvSpPr>
          <p:cNvPr id="19" name="Rounded Rectangle 38">
            <a:extLst>
              <a:ext uri="{FF2B5EF4-FFF2-40B4-BE49-F238E27FC236}">
                <a16:creationId xmlns:a16="http://schemas.microsoft.com/office/drawing/2014/main" xmlns="" id="{F59B07AC-5507-6467-8B01-467F19736C12}"/>
              </a:ext>
            </a:extLst>
          </p:cNvPr>
          <p:cNvSpPr/>
          <p:nvPr/>
        </p:nvSpPr>
        <p:spPr>
          <a:xfrm flipH="1">
            <a:off x="947432" y="6245247"/>
            <a:ext cx="861525" cy="301402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14286"/>
            <a:r>
              <a:rPr lang="ru-RU" sz="105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РЕЕСТРЫ</a:t>
            </a:r>
            <a:endParaRPr lang="en-US" sz="1050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58" name="Subtitle 2">
            <a:extLst>
              <a:ext uri="{FF2B5EF4-FFF2-40B4-BE49-F238E27FC236}">
                <a16:creationId xmlns:a16="http://schemas.microsoft.com/office/drawing/2014/main" xmlns="" id="{2435FAB4-0BE4-11D3-3D0B-B7086C9D4B9E}"/>
              </a:ext>
            </a:extLst>
          </p:cNvPr>
          <p:cNvSpPr txBox="1">
            <a:spLocks/>
          </p:cNvSpPr>
          <p:nvPr/>
        </p:nvSpPr>
        <p:spPr>
          <a:xfrm>
            <a:off x="6946127" y="2080610"/>
            <a:ext cx="2762716" cy="8309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en-US" sz="5400" b="1" dirty="0">
                <a:solidFill>
                  <a:srgbClr val="0070C0"/>
                </a:solidFill>
                <a:latin typeface="Roboto Condensed" panose="02000000000000000000" pitchFamily="2" charset="0"/>
              </a:rPr>
              <a:t>2</a:t>
            </a:r>
            <a:r>
              <a:rPr lang="ru-RU" sz="5400" b="1" dirty="0">
                <a:solidFill>
                  <a:srgbClr val="0070C0"/>
                </a:solidFill>
                <a:latin typeface="Roboto Condensed" panose="02000000000000000000" pitchFamily="2" charset="0"/>
              </a:rPr>
              <a:t>99</a:t>
            </a:r>
            <a:r>
              <a:rPr lang="ru-RU" sz="4400" b="1" dirty="0">
                <a:solidFill>
                  <a:srgbClr val="0070C0"/>
                </a:solidFill>
                <a:latin typeface="Roboto Condensed" panose="02000000000000000000" pitchFamily="2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Roboto Condensed" panose="02000000000000000000" pitchFamily="2" charset="0"/>
              </a:rPr>
              <a:t>МЛРД</a:t>
            </a:r>
          </a:p>
        </p:txBody>
      </p:sp>
      <p:sp>
        <p:nvSpPr>
          <p:cNvPr id="59" name="Subtitle 2">
            <a:extLst>
              <a:ext uri="{FF2B5EF4-FFF2-40B4-BE49-F238E27FC236}">
                <a16:creationId xmlns:a16="http://schemas.microsoft.com/office/drawing/2014/main" xmlns="" id="{47A4731E-BBAE-A2ED-774B-3E5DA1CFDE86}"/>
              </a:ext>
            </a:extLst>
          </p:cNvPr>
          <p:cNvSpPr txBox="1">
            <a:spLocks/>
          </p:cNvSpPr>
          <p:nvPr/>
        </p:nvSpPr>
        <p:spPr>
          <a:xfrm>
            <a:off x="6946127" y="2901055"/>
            <a:ext cx="4970812" cy="1692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ВСЕГО НАЧИСЛЕНО ИМУЩЕСТВЕННЫХ НАЛОГОВ И НАЛОГОВ НА ДОХОДЫ ФИЗЛИЦ</a:t>
            </a:r>
          </a:p>
        </p:txBody>
      </p:sp>
      <p:sp>
        <p:nvSpPr>
          <p:cNvPr id="61" name="Subtitle 2">
            <a:extLst>
              <a:ext uri="{FF2B5EF4-FFF2-40B4-BE49-F238E27FC236}">
                <a16:creationId xmlns:a16="http://schemas.microsoft.com/office/drawing/2014/main" xmlns="" id="{FEFC89AF-5FAC-8F69-DF47-2C0C308DD0E1}"/>
              </a:ext>
            </a:extLst>
          </p:cNvPr>
          <p:cNvSpPr txBox="1">
            <a:spLocks/>
          </p:cNvSpPr>
          <p:nvPr/>
        </p:nvSpPr>
        <p:spPr>
          <a:xfrm>
            <a:off x="6952566" y="3140968"/>
            <a:ext cx="2489944" cy="49244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en-US" sz="3200" b="1" dirty="0">
                <a:solidFill>
                  <a:srgbClr val="0070C0"/>
                </a:solidFill>
                <a:latin typeface="Roboto Condensed" panose="02000000000000000000" pitchFamily="2" charset="0"/>
              </a:rPr>
              <a:t>1</a:t>
            </a:r>
            <a:r>
              <a:rPr lang="ru-RU" sz="3200" b="1" dirty="0">
                <a:solidFill>
                  <a:srgbClr val="0070C0"/>
                </a:solidFill>
                <a:latin typeface="Roboto Condensed" panose="02000000000000000000" pitchFamily="2" charset="0"/>
              </a:rPr>
              <a:t>93</a:t>
            </a:r>
            <a:r>
              <a:rPr lang="ru-RU" sz="1800" b="1" dirty="0">
                <a:solidFill>
                  <a:srgbClr val="0070C0"/>
                </a:solidFill>
                <a:latin typeface="Roboto Condensed" panose="02000000000000000000" pitchFamily="2" charset="0"/>
              </a:rPr>
              <a:t> МЛРД</a:t>
            </a:r>
          </a:p>
        </p:txBody>
      </p:sp>
      <p:sp>
        <p:nvSpPr>
          <p:cNvPr id="62" name="Subtitle 2">
            <a:extLst>
              <a:ext uri="{FF2B5EF4-FFF2-40B4-BE49-F238E27FC236}">
                <a16:creationId xmlns:a16="http://schemas.microsoft.com/office/drawing/2014/main" xmlns="" id="{DF35506A-3754-4556-7DF3-957BD8F54A2B}"/>
              </a:ext>
            </a:extLst>
          </p:cNvPr>
          <p:cNvSpPr txBox="1">
            <a:spLocks/>
          </p:cNvSpPr>
          <p:nvPr/>
        </p:nvSpPr>
        <p:spPr>
          <a:xfrm>
            <a:off x="6946127" y="3645406"/>
            <a:ext cx="2565698" cy="1692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ВСЕГО НАЧИСЛЕНО ЧЕРЕЗ ЛК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xmlns="" id="{B6A36D5A-F6A8-13A9-2507-3A030FED121C}"/>
              </a:ext>
            </a:extLst>
          </p:cNvPr>
          <p:cNvSpPr/>
          <p:nvPr/>
        </p:nvSpPr>
        <p:spPr>
          <a:xfrm>
            <a:off x="6684797" y="4059720"/>
            <a:ext cx="4970813" cy="623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Subtitle 2">
            <a:extLst>
              <a:ext uri="{FF2B5EF4-FFF2-40B4-BE49-F238E27FC236}">
                <a16:creationId xmlns:a16="http://schemas.microsoft.com/office/drawing/2014/main" xmlns="" id="{3AD384B3-04EA-F3AA-1FE4-AE3829DFEADA}"/>
              </a:ext>
            </a:extLst>
          </p:cNvPr>
          <p:cNvSpPr txBox="1">
            <a:spLocks/>
          </p:cNvSpPr>
          <p:nvPr/>
        </p:nvSpPr>
        <p:spPr>
          <a:xfrm>
            <a:off x="7007979" y="4155911"/>
            <a:ext cx="3646408" cy="43088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В 5 раз рост уплаты налогов при сокращении кол-ва проверок в 10 раз (с 2016 г.) 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E291EF7C-3D3C-1911-FEE4-3B22BB3F4548}"/>
              </a:ext>
            </a:extLst>
          </p:cNvPr>
          <p:cNvSpPr/>
          <p:nvPr/>
        </p:nvSpPr>
        <p:spPr>
          <a:xfrm>
            <a:off x="3528882" y="4059720"/>
            <a:ext cx="2814479" cy="623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Subtitle 2">
            <a:extLst>
              <a:ext uri="{FF2B5EF4-FFF2-40B4-BE49-F238E27FC236}">
                <a16:creationId xmlns:a16="http://schemas.microsoft.com/office/drawing/2014/main" xmlns="" id="{48E156B9-08C6-5A68-21AE-6E787C22CC07}"/>
              </a:ext>
            </a:extLst>
          </p:cNvPr>
          <p:cNvSpPr txBox="1">
            <a:spLocks/>
          </p:cNvSpPr>
          <p:nvPr/>
        </p:nvSpPr>
        <p:spPr>
          <a:xfrm>
            <a:off x="3852063" y="4155911"/>
            <a:ext cx="2414073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Доля бумажных </a:t>
            </a:r>
            <a:b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деклараций ФЛ</a:t>
            </a:r>
          </a:p>
        </p:txBody>
      </p:sp>
      <p:sp>
        <p:nvSpPr>
          <p:cNvPr id="78" name="Subtitle 2">
            <a:extLst>
              <a:ext uri="{FF2B5EF4-FFF2-40B4-BE49-F238E27FC236}">
                <a16:creationId xmlns:a16="http://schemas.microsoft.com/office/drawing/2014/main" xmlns="" id="{25E66307-130F-745A-0822-C1B1A13CAC9B}"/>
              </a:ext>
            </a:extLst>
          </p:cNvPr>
          <p:cNvSpPr txBox="1">
            <a:spLocks/>
          </p:cNvSpPr>
          <p:nvPr/>
        </p:nvSpPr>
        <p:spPr>
          <a:xfrm>
            <a:off x="3863961" y="4847651"/>
            <a:ext cx="1200094" cy="49244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en-US" sz="3200" b="1" dirty="0">
                <a:solidFill>
                  <a:srgbClr val="0070C0"/>
                </a:solidFill>
                <a:latin typeface="Roboto Condensed" panose="02000000000000000000" pitchFamily="2" charset="0"/>
              </a:rPr>
              <a:t>19,6%</a:t>
            </a:r>
            <a:endParaRPr lang="ru-RU" sz="3200" b="1" dirty="0">
              <a:solidFill>
                <a:srgbClr val="0070C0"/>
              </a:solidFill>
              <a:latin typeface="Roboto Condensed" panose="02000000000000000000" pitchFamily="2" charset="0"/>
            </a:endParaRPr>
          </a:p>
        </p:txBody>
      </p:sp>
      <p:sp>
        <p:nvSpPr>
          <p:cNvPr id="79" name="Subtitle 2">
            <a:extLst>
              <a:ext uri="{FF2B5EF4-FFF2-40B4-BE49-F238E27FC236}">
                <a16:creationId xmlns:a16="http://schemas.microsoft.com/office/drawing/2014/main" xmlns="" id="{9B66FAA3-0CA7-C221-38D9-DF302D0ED4DD}"/>
              </a:ext>
            </a:extLst>
          </p:cNvPr>
          <p:cNvSpPr txBox="1">
            <a:spLocks/>
          </p:cNvSpPr>
          <p:nvPr/>
        </p:nvSpPr>
        <p:spPr>
          <a:xfrm>
            <a:off x="3857521" y="5352089"/>
            <a:ext cx="1054837" cy="1692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3 кв 2021</a:t>
            </a:r>
          </a:p>
        </p:txBody>
      </p:sp>
      <p:sp>
        <p:nvSpPr>
          <p:cNvPr id="80" name="Subtitle 2">
            <a:extLst>
              <a:ext uri="{FF2B5EF4-FFF2-40B4-BE49-F238E27FC236}">
                <a16:creationId xmlns:a16="http://schemas.microsoft.com/office/drawing/2014/main" xmlns="" id="{75D4F945-83B2-FCED-7565-1C680B3ED603}"/>
              </a:ext>
            </a:extLst>
          </p:cNvPr>
          <p:cNvSpPr txBox="1">
            <a:spLocks/>
          </p:cNvSpPr>
          <p:nvPr/>
        </p:nvSpPr>
        <p:spPr>
          <a:xfrm>
            <a:off x="5197461" y="4847651"/>
            <a:ext cx="1200094" cy="49244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en-US" sz="3200" b="1" dirty="0">
                <a:solidFill>
                  <a:srgbClr val="0070C0"/>
                </a:solidFill>
                <a:latin typeface="Roboto Condensed" panose="02000000000000000000" pitchFamily="2" charset="0"/>
              </a:rPr>
              <a:t>9,6%</a:t>
            </a:r>
            <a:endParaRPr lang="ru-RU" sz="3200" b="1" dirty="0">
              <a:solidFill>
                <a:srgbClr val="0070C0"/>
              </a:solidFill>
              <a:latin typeface="Roboto Condensed" panose="02000000000000000000" pitchFamily="2" charset="0"/>
            </a:endParaRPr>
          </a:p>
        </p:txBody>
      </p:sp>
      <p:sp>
        <p:nvSpPr>
          <p:cNvPr id="81" name="Subtitle 2">
            <a:extLst>
              <a:ext uri="{FF2B5EF4-FFF2-40B4-BE49-F238E27FC236}">
                <a16:creationId xmlns:a16="http://schemas.microsoft.com/office/drawing/2014/main" xmlns="" id="{26D6DA59-3567-154C-4474-5CEDF75F0212}"/>
              </a:ext>
            </a:extLst>
          </p:cNvPr>
          <p:cNvSpPr txBox="1">
            <a:spLocks/>
          </p:cNvSpPr>
          <p:nvPr/>
        </p:nvSpPr>
        <p:spPr>
          <a:xfrm>
            <a:off x="5191021" y="5352089"/>
            <a:ext cx="1054837" cy="1692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3 кв 2022</a:t>
            </a:r>
          </a:p>
        </p:txBody>
      </p:sp>
      <p:sp>
        <p:nvSpPr>
          <p:cNvPr id="82" name="Subtitle 2">
            <a:extLst>
              <a:ext uri="{FF2B5EF4-FFF2-40B4-BE49-F238E27FC236}">
                <a16:creationId xmlns:a16="http://schemas.microsoft.com/office/drawing/2014/main" xmlns="" id="{E4CEBB9A-1E7F-3771-005B-1F1D7718D948}"/>
              </a:ext>
            </a:extLst>
          </p:cNvPr>
          <p:cNvSpPr txBox="1">
            <a:spLocks/>
          </p:cNvSpPr>
          <p:nvPr/>
        </p:nvSpPr>
        <p:spPr>
          <a:xfrm>
            <a:off x="6952566" y="4850540"/>
            <a:ext cx="1200094" cy="49244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3200" b="1" dirty="0">
                <a:solidFill>
                  <a:srgbClr val="0070C0"/>
                </a:solidFill>
                <a:latin typeface="Roboto Condensed" panose="02000000000000000000" pitchFamily="2" charset="0"/>
              </a:rPr>
              <a:t>+</a:t>
            </a:r>
            <a:r>
              <a:rPr lang="en-US" sz="3200" b="1" dirty="0">
                <a:solidFill>
                  <a:srgbClr val="0070C0"/>
                </a:solidFill>
                <a:latin typeface="Roboto Condensed" panose="02000000000000000000" pitchFamily="2" charset="0"/>
              </a:rPr>
              <a:t>19%</a:t>
            </a:r>
            <a:endParaRPr lang="ru-RU" sz="3200" b="1" dirty="0">
              <a:solidFill>
                <a:srgbClr val="0070C0"/>
              </a:solidFill>
              <a:latin typeface="Roboto Condensed" panose="02000000000000000000" pitchFamily="2" charset="0"/>
            </a:endParaRPr>
          </a:p>
        </p:txBody>
      </p:sp>
      <p:sp>
        <p:nvSpPr>
          <p:cNvPr id="83" name="Subtitle 2">
            <a:extLst>
              <a:ext uri="{FF2B5EF4-FFF2-40B4-BE49-F238E27FC236}">
                <a16:creationId xmlns:a16="http://schemas.microsoft.com/office/drawing/2014/main" xmlns="" id="{EA5490A3-B076-F9BA-1F52-B15B8751E56D}"/>
              </a:ext>
            </a:extLst>
          </p:cNvPr>
          <p:cNvSpPr txBox="1">
            <a:spLocks/>
          </p:cNvSpPr>
          <p:nvPr/>
        </p:nvSpPr>
        <p:spPr>
          <a:xfrm>
            <a:off x="6952566" y="5354978"/>
            <a:ext cx="2077977" cy="3385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ежегодный прирост деклараций через ЛК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xmlns="" id="{CA7FF201-FB10-959A-6E9E-3915EC3C04BC}"/>
              </a:ext>
            </a:extLst>
          </p:cNvPr>
          <p:cNvSpPr txBox="1">
            <a:spLocks/>
          </p:cNvSpPr>
          <p:nvPr/>
        </p:nvSpPr>
        <p:spPr>
          <a:xfrm>
            <a:off x="9456393" y="3140968"/>
            <a:ext cx="2489944" cy="49244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en-US" sz="3200" b="1" dirty="0">
                <a:solidFill>
                  <a:srgbClr val="0070C0"/>
                </a:solidFill>
                <a:latin typeface="Roboto Condensed" panose="02000000000000000000" pitchFamily="2" charset="0"/>
              </a:rPr>
              <a:t>1</a:t>
            </a:r>
            <a:r>
              <a:rPr lang="ru-RU" sz="3200" b="1" dirty="0">
                <a:solidFill>
                  <a:srgbClr val="0070C0"/>
                </a:solidFill>
                <a:latin typeface="Roboto Condensed" panose="02000000000000000000" pitchFamily="2" charset="0"/>
              </a:rPr>
              <a:t>72</a:t>
            </a:r>
            <a:r>
              <a:rPr lang="ru-RU" sz="1800" b="1" dirty="0">
                <a:solidFill>
                  <a:srgbClr val="0070C0"/>
                </a:solidFill>
                <a:latin typeface="Roboto Condensed" panose="02000000000000000000" pitchFamily="2" charset="0"/>
              </a:rPr>
              <a:t> МЛРД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xmlns="" id="{0F420379-61A4-8BF0-F309-B3832A01BEB3}"/>
              </a:ext>
            </a:extLst>
          </p:cNvPr>
          <p:cNvSpPr txBox="1">
            <a:spLocks/>
          </p:cNvSpPr>
          <p:nvPr/>
        </p:nvSpPr>
        <p:spPr>
          <a:xfrm>
            <a:off x="9449954" y="3645406"/>
            <a:ext cx="2565698" cy="1692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ВСЕГО УПЛАЧЕНО ЧЕРЕЗ ЛК</a:t>
            </a: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xmlns="" id="{5BCBB2B1-1141-3226-F6A2-F8AE9C462433}"/>
              </a:ext>
            </a:extLst>
          </p:cNvPr>
          <p:cNvSpPr txBox="1">
            <a:spLocks/>
          </p:cNvSpPr>
          <p:nvPr/>
        </p:nvSpPr>
        <p:spPr>
          <a:xfrm>
            <a:off x="9456393" y="4838545"/>
            <a:ext cx="1200094" cy="49244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3200" b="1" dirty="0">
                <a:solidFill>
                  <a:srgbClr val="0070C0"/>
                </a:solidFill>
                <a:latin typeface="Roboto Condensed" panose="02000000000000000000" pitchFamily="2" charset="0"/>
              </a:rPr>
              <a:t>60</a:t>
            </a:r>
            <a:r>
              <a:rPr lang="en-US" sz="3200" b="1" dirty="0">
                <a:solidFill>
                  <a:srgbClr val="0070C0"/>
                </a:solidFill>
                <a:latin typeface="Roboto Condensed" panose="02000000000000000000" pitchFamily="2" charset="0"/>
              </a:rPr>
              <a:t>%</a:t>
            </a:r>
            <a:endParaRPr lang="ru-RU" sz="3200" b="1" dirty="0">
              <a:solidFill>
                <a:srgbClr val="0070C0"/>
              </a:solidFill>
              <a:latin typeface="Roboto Condensed" panose="02000000000000000000" pitchFamily="2" charset="0"/>
            </a:endParaRP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xmlns="" id="{A158B38A-E7F4-4003-2B77-52EDD4CD968A}"/>
              </a:ext>
            </a:extLst>
          </p:cNvPr>
          <p:cNvSpPr txBox="1">
            <a:spLocks/>
          </p:cNvSpPr>
          <p:nvPr/>
        </p:nvSpPr>
        <p:spPr>
          <a:xfrm>
            <a:off x="9456394" y="5342983"/>
            <a:ext cx="2460546" cy="3385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имущественных и подоходных налогов администрируются через ЛК</a:t>
            </a:r>
          </a:p>
        </p:txBody>
      </p:sp>
      <p:sp>
        <p:nvSpPr>
          <p:cNvPr id="43" name="Subtitle 2">
            <a:extLst>
              <a:ext uri="{FF2B5EF4-FFF2-40B4-BE49-F238E27FC236}">
                <a16:creationId xmlns:a16="http://schemas.microsoft.com/office/drawing/2014/main" xmlns="" id="{6DABD194-21D8-3EF3-E7DE-80BB2321F65A}"/>
              </a:ext>
            </a:extLst>
          </p:cNvPr>
          <p:cNvSpPr txBox="1">
            <a:spLocks/>
          </p:cNvSpPr>
          <p:nvPr/>
        </p:nvSpPr>
        <p:spPr>
          <a:xfrm>
            <a:off x="6952566" y="5835329"/>
            <a:ext cx="1200094" cy="49244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3200" b="1" dirty="0">
                <a:solidFill>
                  <a:srgbClr val="0070C0"/>
                </a:solidFill>
                <a:latin typeface="Roboto Condensed" panose="02000000000000000000" pitchFamily="2" charset="0"/>
              </a:rPr>
              <a:t>+21,5</a:t>
            </a:r>
            <a:r>
              <a:rPr lang="en-US" sz="3200" b="1" dirty="0">
                <a:solidFill>
                  <a:srgbClr val="0070C0"/>
                </a:solidFill>
                <a:latin typeface="Roboto Condensed" panose="02000000000000000000" pitchFamily="2" charset="0"/>
              </a:rPr>
              <a:t>%</a:t>
            </a:r>
            <a:endParaRPr lang="ru-RU" sz="3200" b="1" dirty="0">
              <a:solidFill>
                <a:srgbClr val="0070C0"/>
              </a:solidFill>
              <a:latin typeface="Roboto Condensed" panose="02000000000000000000" pitchFamily="2" charset="0"/>
            </a:endParaRPr>
          </a:p>
        </p:txBody>
      </p:sp>
      <p:sp>
        <p:nvSpPr>
          <p:cNvPr id="45" name="Subtitle 2">
            <a:extLst>
              <a:ext uri="{FF2B5EF4-FFF2-40B4-BE49-F238E27FC236}">
                <a16:creationId xmlns:a16="http://schemas.microsoft.com/office/drawing/2014/main" xmlns="" id="{BDAA8D7E-F78A-A05D-BC31-6326245FA47F}"/>
              </a:ext>
            </a:extLst>
          </p:cNvPr>
          <p:cNvSpPr txBox="1">
            <a:spLocks/>
          </p:cNvSpPr>
          <p:nvPr/>
        </p:nvSpPr>
        <p:spPr>
          <a:xfrm>
            <a:off x="6952566" y="6339767"/>
            <a:ext cx="2914495" cy="3385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за год увеличилась регистрация новых пользователей старше 60 лет</a:t>
            </a:r>
          </a:p>
        </p:txBody>
      </p:sp>
    </p:spTree>
    <p:extLst>
      <p:ext uri="{BB962C8B-B14F-4D97-AF65-F5344CB8AC3E}">
        <p14:creationId xmlns:p14="http://schemas.microsoft.com/office/powerpoint/2010/main" val="880080087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xmlns="" id="{A7F3E631-8BD2-2A14-4CA9-FD6349D4D3F9}"/>
              </a:ext>
            </a:extLst>
          </p:cNvPr>
          <p:cNvSpPr txBox="1">
            <a:spLocks/>
          </p:cNvSpPr>
          <p:nvPr/>
        </p:nvSpPr>
        <p:spPr>
          <a:xfrm>
            <a:off x="2927647" y="246710"/>
            <a:ext cx="8136901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ТРАНСФОРМАЦИЯ </a:t>
            </a:r>
            <a:r>
              <a:rPr lang="ru-RU" sz="18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ПРОЦЕССОВ</a:t>
            </a: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 </a:t>
            </a:r>
            <a:b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СОЗДАНИЯ СЕРВИСОВ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xmlns="" id="{C8D320A5-24F2-3ADA-2DB9-EA3824F7A6D4}"/>
              </a:ext>
            </a:extLst>
          </p:cNvPr>
          <p:cNvSpPr>
            <a:spLocks/>
          </p:cNvSpPr>
          <p:nvPr/>
        </p:nvSpPr>
        <p:spPr bwMode="auto">
          <a:xfrm>
            <a:off x="1091444" y="5579972"/>
            <a:ext cx="2850564" cy="1014088"/>
          </a:xfrm>
          <a:custGeom>
            <a:avLst/>
            <a:gdLst>
              <a:gd name="T0" fmla="*/ 1026 w 1026"/>
              <a:gd name="T1" fmla="*/ 0 h 365"/>
              <a:gd name="T2" fmla="*/ 1026 w 1026"/>
              <a:gd name="T3" fmla="*/ 365 h 365"/>
              <a:gd name="T4" fmla="*/ 0 w 1026"/>
              <a:gd name="T5" fmla="*/ 365 h 365"/>
              <a:gd name="T6" fmla="*/ 153 w 1026"/>
              <a:gd name="T7" fmla="*/ 0 h 365"/>
              <a:gd name="T8" fmla="*/ 1026 w 1026"/>
              <a:gd name="T9" fmla="*/ 0 h 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26" h="365">
                <a:moveTo>
                  <a:pt x="1026" y="0"/>
                </a:moveTo>
                <a:lnTo>
                  <a:pt x="1026" y="365"/>
                </a:lnTo>
                <a:lnTo>
                  <a:pt x="0" y="365"/>
                </a:lnTo>
                <a:lnTo>
                  <a:pt x="153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xmlns="" id="{73E5F6F6-683B-C3A2-5E8F-49ED98846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1444" y="6594060"/>
            <a:ext cx="2850564" cy="263940"/>
          </a:xfrm>
          <a:prstGeom prst="rect">
            <a:avLst/>
          </a:prstGeom>
          <a:solidFill>
            <a:srgbClr val="0055A2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xmlns="" id="{030AF161-8EA3-9CFB-270B-C820489B3584}"/>
              </a:ext>
            </a:extLst>
          </p:cNvPr>
          <p:cNvSpPr>
            <a:spLocks/>
          </p:cNvSpPr>
          <p:nvPr/>
        </p:nvSpPr>
        <p:spPr bwMode="auto">
          <a:xfrm>
            <a:off x="7732551" y="4012995"/>
            <a:ext cx="470520" cy="1116888"/>
          </a:xfrm>
          <a:custGeom>
            <a:avLst/>
            <a:gdLst>
              <a:gd name="T0" fmla="*/ 166 w 166"/>
              <a:gd name="T1" fmla="*/ 320 h 402"/>
              <a:gd name="T2" fmla="*/ 166 w 166"/>
              <a:gd name="T3" fmla="*/ 402 h 402"/>
              <a:gd name="T4" fmla="*/ 0 w 166"/>
              <a:gd name="T5" fmla="*/ 77 h 402"/>
              <a:gd name="T6" fmla="*/ 0 w 166"/>
              <a:gd name="T7" fmla="*/ 0 h 402"/>
              <a:gd name="T8" fmla="*/ 166 w 166"/>
              <a:gd name="T9" fmla="*/ 320 h 402"/>
              <a:gd name="connsiteX0" fmla="*/ 12779 w 12779"/>
              <a:gd name="connsiteY0" fmla="*/ 7564 h 10000"/>
              <a:gd name="connsiteX1" fmla="*/ 10000 w 12779"/>
              <a:gd name="connsiteY1" fmla="*/ 10000 h 10000"/>
              <a:gd name="connsiteX2" fmla="*/ 0 w 12779"/>
              <a:gd name="connsiteY2" fmla="*/ 1915 h 10000"/>
              <a:gd name="connsiteX3" fmla="*/ 0 w 12779"/>
              <a:gd name="connsiteY3" fmla="*/ 0 h 10000"/>
              <a:gd name="connsiteX4" fmla="*/ 12779 w 12779"/>
              <a:gd name="connsiteY4" fmla="*/ 7564 h 10000"/>
              <a:gd name="connsiteX0" fmla="*/ 10151 w 10151"/>
              <a:gd name="connsiteY0" fmla="*/ 8086 h 10000"/>
              <a:gd name="connsiteX1" fmla="*/ 10000 w 10151"/>
              <a:gd name="connsiteY1" fmla="*/ 10000 h 10000"/>
              <a:gd name="connsiteX2" fmla="*/ 0 w 10151"/>
              <a:gd name="connsiteY2" fmla="*/ 1915 h 10000"/>
              <a:gd name="connsiteX3" fmla="*/ 0 w 10151"/>
              <a:gd name="connsiteY3" fmla="*/ 0 h 10000"/>
              <a:gd name="connsiteX4" fmla="*/ 10151 w 10151"/>
              <a:gd name="connsiteY4" fmla="*/ 8086 h 10000"/>
              <a:gd name="connsiteX0" fmla="*/ 10202 w 10202"/>
              <a:gd name="connsiteY0" fmla="*/ 7919 h 10000"/>
              <a:gd name="connsiteX1" fmla="*/ 10000 w 10202"/>
              <a:gd name="connsiteY1" fmla="*/ 10000 h 10000"/>
              <a:gd name="connsiteX2" fmla="*/ 0 w 10202"/>
              <a:gd name="connsiteY2" fmla="*/ 1915 h 10000"/>
              <a:gd name="connsiteX3" fmla="*/ 0 w 10202"/>
              <a:gd name="connsiteY3" fmla="*/ 0 h 10000"/>
              <a:gd name="connsiteX4" fmla="*/ 10202 w 10202"/>
              <a:gd name="connsiteY4" fmla="*/ 7919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02" h="10000">
                <a:moveTo>
                  <a:pt x="10202" y="7919"/>
                </a:moveTo>
                <a:cubicBezTo>
                  <a:pt x="10152" y="8557"/>
                  <a:pt x="10050" y="9362"/>
                  <a:pt x="10000" y="10000"/>
                </a:cubicBezTo>
                <a:lnTo>
                  <a:pt x="0" y="1915"/>
                </a:lnTo>
                <a:lnTo>
                  <a:pt x="0" y="0"/>
                </a:lnTo>
                <a:lnTo>
                  <a:pt x="10202" y="7919"/>
                </a:lnTo>
                <a:close/>
              </a:path>
            </a:pathLst>
          </a:custGeom>
          <a:solidFill>
            <a:srgbClr val="72AF2F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xmlns="" id="{F790ADE7-46F5-8A22-C9BD-4B683A35E816}"/>
              </a:ext>
            </a:extLst>
          </p:cNvPr>
          <p:cNvSpPr>
            <a:spLocks/>
          </p:cNvSpPr>
          <p:nvPr/>
        </p:nvSpPr>
        <p:spPr bwMode="auto">
          <a:xfrm>
            <a:off x="7732551" y="4012995"/>
            <a:ext cx="3325659" cy="889065"/>
          </a:xfrm>
          <a:custGeom>
            <a:avLst/>
            <a:gdLst>
              <a:gd name="T0" fmla="*/ 0 w 1197"/>
              <a:gd name="T1" fmla="*/ 0 h 320"/>
              <a:gd name="T2" fmla="*/ 166 w 1197"/>
              <a:gd name="T3" fmla="*/ 320 h 320"/>
              <a:gd name="T4" fmla="*/ 1197 w 1197"/>
              <a:gd name="T5" fmla="*/ 320 h 320"/>
              <a:gd name="T6" fmla="*/ 877 w 1197"/>
              <a:gd name="T7" fmla="*/ 0 h 320"/>
              <a:gd name="T8" fmla="*/ 0 w 1197"/>
              <a:gd name="T9" fmla="*/ 0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97" h="320">
                <a:moveTo>
                  <a:pt x="0" y="0"/>
                </a:moveTo>
                <a:lnTo>
                  <a:pt x="166" y="320"/>
                </a:lnTo>
                <a:lnTo>
                  <a:pt x="1197" y="320"/>
                </a:lnTo>
                <a:lnTo>
                  <a:pt x="877" y="0"/>
                </a:lnTo>
                <a:lnTo>
                  <a:pt x="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xmlns="" id="{007CC006-36A4-E2B7-D20B-F84FC3EB79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3753" y="4902060"/>
            <a:ext cx="2864457" cy="227823"/>
          </a:xfrm>
          <a:prstGeom prst="rect">
            <a:avLst/>
          </a:prstGeom>
          <a:solidFill>
            <a:srgbClr val="82C836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xmlns="" id="{81C2C386-92D7-CB84-F6DF-D9C12173213C}"/>
              </a:ext>
            </a:extLst>
          </p:cNvPr>
          <p:cNvSpPr>
            <a:spLocks/>
          </p:cNvSpPr>
          <p:nvPr/>
        </p:nvSpPr>
        <p:spPr bwMode="auto">
          <a:xfrm>
            <a:off x="4612517" y="4775862"/>
            <a:ext cx="2853343" cy="964079"/>
          </a:xfrm>
          <a:custGeom>
            <a:avLst/>
            <a:gdLst>
              <a:gd name="T0" fmla="*/ 0 w 1027"/>
              <a:gd name="T1" fmla="*/ 0 h 347"/>
              <a:gd name="T2" fmla="*/ 0 w 1027"/>
              <a:gd name="T3" fmla="*/ 347 h 347"/>
              <a:gd name="T4" fmla="*/ 1027 w 1027"/>
              <a:gd name="T5" fmla="*/ 347 h 347"/>
              <a:gd name="T6" fmla="*/ 869 w 1027"/>
              <a:gd name="T7" fmla="*/ 0 h 347"/>
              <a:gd name="T8" fmla="*/ 0 w 1027"/>
              <a:gd name="T9" fmla="*/ 0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27" h="347">
                <a:moveTo>
                  <a:pt x="0" y="0"/>
                </a:moveTo>
                <a:lnTo>
                  <a:pt x="0" y="347"/>
                </a:lnTo>
                <a:lnTo>
                  <a:pt x="1027" y="347"/>
                </a:lnTo>
                <a:lnTo>
                  <a:pt x="86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xmlns="" id="{AC9984B3-DF6D-6563-6271-8A3B5A1F48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2517" y="5730000"/>
            <a:ext cx="2853343" cy="263940"/>
          </a:xfrm>
          <a:prstGeom prst="rect">
            <a:avLst/>
          </a:prstGeom>
          <a:solidFill>
            <a:srgbClr val="00A4DE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5279177B-A641-50B3-92ED-429A9A541576}"/>
              </a:ext>
            </a:extLst>
          </p:cNvPr>
          <p:cNvSpPr/>
          <p:nvPr/>
        </p:nvSpPr>
        <p:spPr>
          <a:xfrm>
            <a:off x="1362450" y="2503513"/>
            <a:ext cx="828092" cy="828092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2010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20A24F65-D8D2-CF9B-9889-8F1CBAC4994C}"/>
              </a:ext>
            </a:extLst>
          </p:cNvPr>
          <p:cNvCxnSpPr>
            <a:cxnSpLocks/>
          </p:cNvCxnSpPr>
          <p:nvPr/>
        </p:nvCxnSpPr>
        <p:spPr>
          <a:xfrm>
            <a:off x="1767495" y="3331605"/>
            <a:ext cx="18002" cy="2662335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87AC202E-201B-3FBC-707C-EEBDB2A24283}"/>
              </a:ext>
            </a:extLst>
          </p:cNvPr>
          <p:cNvSpPr/>
          <p:nvPr/>
        </p:nvSpPr>
        <p:spPr>
          <a:xfrm>
            <a:off x="1695487" y="5971080"/>
            <a:ext cx="180020" cy="4571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6210E25C-44F7-7EAF-AE02-9667E1E4E80D}"/>
              </a:ext>
            </a:extLst>
          </p:cNvPr>
          <p:cNvSpPr/>
          <p:nvPr/>
        </p:nvSpPr>
        <p:spPr>
          <a:xfrm>
            <a:off x="4609930" y="1688173"/>
            <a:ext cx="828092" cy="828092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2016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532DB49F-5302-16A6-F345-DEB4AA815377}"/>
              </a:ext>
            </a:extLst>
          </p:cNvPr>
          <p:cNvCxnSpPr>
            <a:cxnSpLocks/>
          </p:cNvCxnSpPr>
          <p:nvPr/>
        </p:nvCxnSpPr>
        <p:spPr>
          <a:xfrm>
            <a:off x="5014975" y="2516265"/>
            <a:ext cx="18002" cy="2662335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61B1E5F9-DDF5-856F-42E4-B67BDB088B10}"/>
              </a:ext>
            </a:extLst>
          </p:cNvPr>
          <p:cNvSpPr/>
          <p:nvPr/>
        </p:nvSpPr>
        <p:spPr>
          <a:xfrm>
            <a:off x="4942967" y="5155740"/>
            <a:ext cx="180020" cy="4571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C9D6B2BC-CDA8-1766-D8A0-78929C6E4AA0}"/>
              </a:ext>
            </a:extLst>
          </p:cNvPr>
          <p:cNvSpPr/>
          <p:nvPr/>
        </p:nvSpPr>
        <p:spPr>
          <a:xfrm>
            <a:off x="8046505" y="877468"/>
            <a:ext cx="828092" cy="828092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2021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6DB51216-7E31-C4AA-C5CD-A8F20785854F}"/>
              </a:ext>
            </a:extLst>
          </p:cNvPr>
          <p:cNvCxnSpPr>
            <a:cxnSpLocks/>
          </p:cNvCxnSpPr>
          <p:nvPr/>
        </p:nvCxnSpPr>
        <p:spPr>
          <a:xfrm>
            <a:off x="8451550" y="1705560"/>
            <a:ext cx="18002" cy="2662335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796C5A93-95D3-3C3E-2CD3-A2A23E948CB1}"/>
              </a:ext>
            </a:extLst>
          </p:cNvPr>
          <p:cNvSpPr/>
          <p:nvPr/>
        </p:nvSpPr>
        <p:spPr>
          <a:xfrm>
            <a:off x="8379542" y="4345035"/>
            <a:ext cx="180020" cy="4571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xmlns="" id="{BCE8FED5-C23A-7037-6077-4E476D72EF96}"/>
              </a:ext>
            </a:extLst>
          </p:cNvPr>
          <p:cNvSpPr txBox="1">
            <a:spLocks/>
          </p:cNvSpPr>
          <p:nvPr/>
        </p:nvSpPr>
        <p:spPr>
          <a:xfrm>
            <a:off x="9216480" y="1160748"/>
            <a:ext cx="2189522" cy="149271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600"/>
              </a:spcAft>
              <a:tabLst>
                <a:tab pos="342900" algn="l"/>
              </a:tabLst>
            </a:pP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РАЗВИТИЕ ПРОДУКТОВ</a:t>
            </a: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Фокус на создание комплексных продуктов </a:t>
            </a:r>
            <a:b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на основе обратной связи </a:t>
            </a:r>
            <a:b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и пользовательского опыта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xmlns="" id="{CAB823E1-7246-33F4-8C86-02E8EC82407F}"/>
              </a:ext>
            </a:extLst>
          </p:cNvPr>
          <p:cNvSpPr txBox="1">
            <a:spLocks/>
          </p:cNvSpPr>
          <p:nvPr/>
        </p:nvSpPr>
        <p:spPr>
          <a:xfrm>
            <a:off x="5675163" y="1936284"/>
            <a:ext cx="2189522" cy="149271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600"/>
              </a:spcAft>
              <a:tabLst>
                <a:tab pos="342900" algn="l"/>
              </a:tabLst>
            </a:pP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РАЗВИТИЕ </a:t>
            </a:r>
            <a:b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СЕРВИСОВ</a:t>
            </a: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Фокус на точку взаимодействия </a:t>
            </a:r>
            <a:b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 налогоплательщиком </a:t>
            </a:r>
            <a:b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и ситуативные сервисы</a:t>
            </a: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xmlns="" id="{A508025D-B8B9-761D-D401-47EAF961FED5}"/>
              </a:ext>
            </a:extLst>
          </p:cNvPr>
          <p:cNvSpPr txBox="1">
            <a:spLocks/>
          </p:cNvSpPr>
          <p:nvPr/>
        </p:nvSpPr>
        <p:spPr>
          <a:xfrm>
            <a:off x="2422995" y="2760704"/>
            <a:ext cx="2057402" cy="149271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600"/>
              </a:spcAft>
              <a:tabLst>
                <a:tab pos="342900" algn="l"/>
              </a:tabLst>
            </a:pP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РАЗВИТИЕ </a:t>
            </a:r>
            <a:b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ФРОНТ-ОФИСОВ</a:t>
            </a: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Фокус на внутренние процессы </a:t>
            </a:r>
            <a:b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и стандартизацию обслуживания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368B902-CD6D-F6CC-4938-5F2463232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0647" y="5383383"/>
            <a:ext cx="713115" cy="71311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9658438-B8B8-7810-78B6-2B7324FE1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5211" y="4298996"/>
            <a:ext cx="1011604" cy="101160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603F0C7C-A498-DC12-F8D3-376CE1FF64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321" y="3073971"/>
            <a:ext cx="1422402" cy="142240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6356836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extLst>
              <a:ext uri="{FF2B5EF4-FFF2-40B4-BE49-F238E27FC236}">
                <a16:creationId xmlns:a16="http://schemas.microsoft.com/office/drawing/2014/main" xmlns="" id="{D7A7B1E5-B65A-7E6E-BFB6-E09B5E4CA2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967"/>
          <a:stretch/>
        </p:blipFill>
        <p:spPr>
          <a:xfrm>
            <a:off x="0" y="-1"/>
            <a:ext cx="2575172" cy="6858000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39B61336-A797-04DF-F816-091151065875}"/>
              </a:ext>
            </a:extLst>
          </p:cNvPr>
          <p:cNvCxnSpPr>
            <a:cxnSpLocks/>
          </p:cNvCxnSpPr>
          <p:nvPr/>
        </p:nvCxnSpPr>
        <p:spPr>
          <a:xfrm flipH="1">
            <a:off x="4727848" y="5985284"/>
            <a:ext cx="198022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41">
            <a:extLst>
              <a:ext uri="{FF2B5EF4-FFF2-40B4-BE49-F238E27FC236}">
                <a16:creationId xmlns:a16="http://schemas.microsoft.com/office/drawing/2014/main" xmlns="" id="{4702982F-4E50-F268-D316-C370358D67C8}"/>
              </a:ext>
            </a:extLst>
          </p:cNvPr>
          <p:cNvSpPr/>
          <p:nvPr/>
        </p:nvSpPr>
        <p:spPr>
          <a:xfrm rot="21380781">
            <a:off x="-581905" y="1520268"/>
            <a:ext cx="5564945" cy="6829289"/>
          </a:xfrm>
          <a:prstGeom prst="roundRect">
            <a:avLst/>
          </a:prstGeom>
          <a:solidFill>
            <a:schemeClr val="tx2">
              <a:lumMod val="75000"/>
              <a:alpha val="80000"/>
            </a:schemeClr>
          </a:solidFill>
          <a:ln>
            <a:noFill/>
          </a:ln>
          <a:effectLst/>
          <a:scene3d>
            <a:camera prst="perspectiveRelaxed" fov="2400000">
              <a:rot lat="19626000" lon="960000" rev="19092000"/>
            </a:camera>
            <a:lightRig rig="threePt" dir="t"/>
          </a:scene3d>
          <a:sp3d prstMaterial="matte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E00B1844-9CB0-2C5B-8C6C-CB7777C3B0BC}"/>
              </a:ext>
            </a:extLst>
          </p:cNvPr>
          <p:cNvCxnSpPr>
            <a:cxnSpLocks/>
          </p:cNvCxnSpPr>
          <p:nvPr/>
        </p:nvCxnSpPr>
        <p:spPr>
          <a:xfrm flipH="1">
            <a:off x="4982480" y="5136871"/>
            <a:ext cx="1725588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42">
            <a:extLst>
              <a:ext uri="{FF2B5EF4-FFF2-40B4-BE49-F238E27FC236}">
                <a16:creationId xmlns:a16="http://schemas.microsoft.com/office/drawing/2014/main" xmlns="" id="{E6521FF3-715D-4552-B785-2738BEE75071}"/>
              </a:ext>
            </a:extLst>
          </p:cNvPr>
          <p:cNvSpPr/>
          <p:nvPr/>
        </p:nvSpPr>
        <p:spPr>
          <a:xfrm rot="21380781">
            <a:off x="518099" y="1894861"/>
            <a:ext cx="4845979" cy="4325939"/>
          </a:xfrm>
          <a:prstGeom prst="roundRect">
            <a:avLst/>
          </a:prstGeom>
          <a:solidFill>
            <a:schemeClr val="tx2">
              <a:lumMod val="60000"/>
              <a:lumOff val="40000"/>
              <a:alpha val="80000"/>
            </a:schemeClr>
          </a:solidFill>
          <a:ln>
            <a:noFill/>
          </a:ln>
          <a:effectLst/>
          <a:scene3d>
            <a:camera prst="perspectiveRelaxed" fov="2400000">
              <a:rot lat="19626000" lon="960000" rev="19092000"/>
            </a:camera>
            <a:lightRig rig="threePt" dir="t"/>
          </a:scene3d>
          <a:sp3d prstMaterial="matte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F05C186F-1303-C827-2732-D6E0B7EF5177}"/>
              </a:ext>
            </a:extLst>
          </p:cNvPr>
          <p:cNvCxnSpPr>
            <a:cxnSpLocks/>
          </p:cNvCxnSpPr>
          <p:nvPr/>
        </p:nvCxnSpPr>
        <p:spPr>
          <a:xfrm flipH="1">
            <a:off x="5159896" y="4297885"/>
            <a:ext cx="1548172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3">
            <a:extLst>
              <a:ext uri="{FF2B5EF4-FFF2-40B4-BE49-F238E27FC236}">
                <a16:creationId xmlns:a16="http://schemas.microsoft.com/office/drawing/2014/main" xmlns="" id="{33768EAD-D555-22F2-EB8A-A98D0B993472}"/>
              </a:ext>
            </a:extLst>
          </p:cNvPr>
          <p:cNvSpPr/>
          <p:nvPr/>
        </p:nvSpPr>
        <p:spPr>
          <a:xfrm rot="21380781">
            <a:off x="1300480" y="1784278"/>
            <a:ext cx="4068299" cy="3731270"/>
          </a:xfrm>
          <a:prstGeom prst="roundRect">
            <a:avLst/>
          </a:prstGeom>
          <a:solidFill>
            <a:schemeClr val="tx2">
              <a:lumMod val="40000"/>
              <a:lumOff val="60000"/>
              <a:alpha val="80000"/>
            </a:schemeClr>
          </a:solidFill>
          <a:ln>
            <a:noFill/>
          </a:ln>
          <a:effectLst/>
          <a:scene3d>
            <a:camera prst="perspectiveRelaxed" fov="2400000">
              <a:rot lat="19626000" lon="960000" rev="19092000"/>
            </a:camera>
            <a:lightRig rig="threePt" dir="t"/>
          </a:scene3d>
          <a:sp3d prstMaterial="matte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41055450-35C5-5630-B68C-288898CAAB51}"/>
              </a:ext>
            </a:extLst>
          </p:cNvPr>
          <p:cNvCxnSpPr>
            <a:cxnSpLocks/>
          </p:cNvCxnSpPr>
          <p:nvPr/>
        </p:nvCxnSpPr>
        <p:spPr>
          <a:xfrm flipH="1">
            <a:off x="5411924" y="3430619"/>
            <a:ext cx="1296144" cy="0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xmlns="" id="{C744FA81-76EE-F61E-B5F1-74CE30F6276E}"/>
              </a:ext>
            </a:extLst>
          </p:cNvPr>
          <p:cNvSpPr txBox="1">
            <a:spLocks/>
          </p:cNvSpPr>
          <p:nvPr/>
        </p:nvSpPr>
        <p:spPr>
          <a:xfrm>
            <a:off x="2927647" y="246710"/>
            <a:ext cx="8136901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ОСНОВЫ </a:t>
            </a:r>
            <a:r>
              <a:rPr lang="ru-RU" sz="18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РАЗВИТИЯ СЕРВИСОВ </a:t>
            </a: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/>
            </a:r>
            <a:b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ФНС РОССИИ</a:t>
            </a:r>
          </a:p>
        </p:txBody>
      </p:sp>
      <p:sp>
        <p:nvSpPr>
          <p:cNvPr id="6" name="Rounded Rectangle 43">
            <a:extLst>
              <a:ext uri="{FF2B5EF4-FFF2-40B4-BE49-F238E27FC236}">
                <a16:creationId xmlns:a16="http://schemas.microsoft.com/office/drawing/2014/main" xmlns="" id="{CE136F73-305D-9E93-E003-B4085AE8BD9E}"/>
              </a:ext>
            </a:extLst>
          </p:cNvPr>
          <p:cNvSpPr/>
          <p:nvPr/>
        </p:nvSpPr>
        <p:spPr>
          <a:xfrm rot="21380781">
            <a:off x="2095456" y="1686883"/>
            <a:ext cx="3248952" cy="3136600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  <a:ln>
            <a:noFill/>
          </a:ln>
          <a:effectLst/>
          <a:scene3d>
            <a:camera prst="perspectiveRelaxed" fov="2400000">
              <a:rot lat="19626000" lon="960000" rev="19092000"/>
            </a:camera>
            <a:lightRig rig="threePt" dir="t"/>
          </a:scene3d>
          <a:sp3d prstMaterial="matte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CCC69538-A079-8343-3516-7632AFDFDBD0}"/>
              </a:ext>
            </a:extLst>
          </p:cNvPr>
          <p:cNvSpPr txBox="1"/>
          <p:nvPr/>
        </p:nvSpPr>
        <p:spPr>
          <a:xfrm>
            <a:off x="6997293" y="5778956"/>
            <a:ext cx="3640911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ОРГСТРУКТУРА СЛУЖБЫ, 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/>
            </a:r>
            <a:br>
              <a:rPr lang="en-US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</a:b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КАДРЫ И ВНУТРЕННЯЯ КУЛЬТУРА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7DD6A99A-E805-71E6-DED0-510DAED15DC8}"/>
              </a:ext>
            </a:extLst>
          </p:cNvPr>
          <p:cNvSpPr txBox="1"/>
          <p:nvPr/>
        </p:nvSpPr>
        <p:spPr>
          <a:xfrm>
            <a:off x="6997293" y="4923822"/>
            <a:ext cx="4834824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БИБЛИОТЕКА ТЕХПРОЦЕССОВ, ПРОЦЕСС-МАЙНИНГ, </a:t>
            </a:r>
          </a:p>
          <a:p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ВНУТРЕННИЙ АУДИТ И КОНТРОЛЬ КАЧЕСТВА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382BD1C7-F403-7637-C623-36C7B745D17A}"/>
              </a:ext>
            </a:extLst>
          </p:cNvPr>
          <p:cNvSpPr txBox="1"/>
          <p:nvPr/>
        </p:nvSpPr>
        <p:spPr>
          <a:xfrm>
            <a:off x="6997293" y="4068689"/>
            <a:ext cx="3640911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ПРИКЛАДНЫЕ ИНФОРМАЦИОННЫЕ СИСТЕМЫ ФНС РОССИИ — ЦИФРОВАЯ ЗРЕЛОСТЬ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B6538B9A-1DD7-B8F1-FBD1-D2DC3340FF7E}"/>
              </a:ext>
            </a:extLst>
          </p:cNvPr>
          <p:cNvSpPr txBox="1"/>
          <p:nvPr/>
        </p:nvSpPr>
        <p:spPr>
          <a:xfrm>
            <a:off x="6997293" y="3213556"/>
            <a:ext cx="389872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ИССЛЕДОВАНИЕ ПОЛЬЗОВАТЕЛЬСКОГО ОПЫТА, ОБРАТНАЯ СВЯЗЬ, МОНИТОРИНГ</a:t>
            </a:r>
          </a:p>
        </p:txBody>
      </p:sp>
      <p:sp>
        <p:nvSpPr>
          <p:cNvPr id="7" name="Rounded Rectangle 43">
            <a:extLst>
              <a:ext uri="{FF2B5EF4-FFF2-40B4-BE49-F238E27FC236}">
                <a16:creationId xmlns:a16="http://schemas.microsoft.com/office/drawing/2014/main" xmlns="" id="{F1C292BD-B6F0-5B8D-E06B-3CB2EB50A22B}"/>
              </a:ext>
            </a:extLst>
          </p:cNvPr>
          <p:cNvSpPr/>
          <p:nvPr/>
        </p:nvSpPr>
        <p:spPr>
          <a:xfrm rot="21380781">
            <a:off x="2823632" y="1596421"/>
            <a:ext cx="2543176" cy="2543176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  <a:effectLst/>
          <a:scene3d>
            <a:camera prst="perspectiveRelaxed" fov="2400000">
              <a:rot lat="19626000" lon="960000" rev="19092000"/>
            </a:camera>
            <a:lightRig rig="threePt" dir="t"/>
          </a:scene3d>
          <a:sp3d prstMaterial="matte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xmlns="" id="{AF3FB030-6133-48CB-355D-4CA86F1A782F}"/>
              </a:ext>
            </a:extLst>
          </p:cNvPr>
          <p:cNvSpPr/>
          <p:nvPr/>
        </p:nvSpPr>
        <p:spPr>
          <a:xfrm>
            <a:off x="3935760" y="1282045"/>
            <a:ext cx="3040075" cy="772624"/>
          </a:xfrm>
          <a:custGeom>
            <a:avLst/>
            <a:gdLst>
              <a:gd name="connsiteX0" fmla="*/ 2677213 w 2677213"/>
              <a:gd name="connsiteY0" fmla="*/ 0 h 838986"/>
              <a:gd name="connsiteX1" fmla="*/ 838986 w 2677213"/>
              <a:gd name="connsiteY1" fmla="*/ 0 h 838986"/>
              <a:gd name="connsiteX2" fmla="*/ 0 w 2677213"/>
              <a:gd name="connsiteY2" fmla="*/ 838986 h 838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77213" h="838986">
                <a:moveTo>
                  <a:pt x="2677213" y="0"/>
                </a:moveTo>
                <a:lnTo>
                  <a:pt x="838986" y="0"/>
                </a:lnTo>
                <a:lnTo>
                  <a:pt x="0" y="838986"/>
                </a:lnTo>
              </a:path>
            </a:pathLst>
          </a:custGeom>
          <a:noFill/>
          <a:ln>
            <a:solidFill>
              <a:srgbClr val="92D050"/>
            </a:solidFill>
            <a:tailEnd type="oval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xmlns="" id="{91398A3D-FFD0-4F68-DC18-60718256BC02}"/>
              </a:ext>
            </a:extLst>
          </p:cNvPr>
          <p:cNvSpPr/>
          <p:nvPr/>
        </p:nvSpPr>
        <p:spPr>
          <a:xfrm>
            <a:off x="4465387" y="1800520"/>
            <a:ext cx="2567009" cy="565609"/>
          </a:xfrm>
          <a:custGeom>
            <a:avLst/>
            <a:gdLst>
              <a:gd name="connsiteX0" fmla="*/ 2234153 w 2234153"/>
              <a:gd name="connsiteY0" fmla="*/ 0 h 565609"/>
              <a:gd name="connsiteX1" fmla="*/ 565609 w 2234153"/>
              <a:gd name="connsiteY1" fmla="*/ 0 h 565609"/>
              <a:gd name="connsiteX2" fmla="*/ 0 w 2234153"/>
              <a:gd name="connsiteY2" fmla="*/ 565609 h 565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34153" h="565609">
                <a:moveTo>
                  <a:pt x="2234153" y="0"/>
                </a:moveTo>
                <a:lnTo>
                  <a:pt x="565609" y="0"/>
                </a:lnTo>
                <a:lnTo>
                  <a:pt x="0" y="565609"/>
                </a:lnTo>
              </a:path>
            </a:pathLst>
          </a:custGeom>
          <a:noFill/>
          <a:ln>
            <a:solidFill>
              <a:srgbClr val="0070C0"/>
            </a:solidFill>
            <a:tailEnd type="oval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xmlns="" id="{139301C2-DB59-100F-5419-ED5982E097FC}"/>
              </a:ext>
            </a:extLst>
          </p:cNvPr>
          <p:cNvSpPr/>
          <p:nvPr/>
        </p:nvSpPr>
        <p:spPr>
          <a:xfrm>
            <a:off x="4982480" y="2300140"/>
            <a:ext cx="2068770" cy="320511"/>
          </a:xfrm>
          <a:custGeom>
            <a:avLst/>
            <a:gdLst>
              <a:gd name="connsiteX0" fmla="*/ 1800519 w 1800519"/>
              <a:gd name="connsiteY0" fmla="*/ 0 h 320511"/>
              <a:gd name="connsiteX1" fmla="*/ 320511 w 1800519"/>
              <a:gd name="connsiteY1" fmla="*/ 0 h 320511"/>
              <a:gd name="connsiteX2" fmla="*/ 0 w 1800519"/>
              <a:gd name="connsiteY2" fmla="*/ 320511 h 32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00519" h="320511">
                <a:moveTo>
                  <a:pt x="1800519" y="0"/>
                </a:moveTo>
                <a:lnTo>
                  <a:pt x="320511" y="0"/>
                </a:lnTo>
                <a:lnTo>
                  <a:pt x="0" y="320511"/>
                </a:lnTo>
              </a:path>
            </a:pathLst>
          </a:custGeom>
          <a:noFill/>
          <a:ln>
            <a:solidFill>
              <a:srgbClr val="00B0F0"/>
            </a:solidFill>
            <a:tailEnd type="oval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ounded Rectangle 38">
            <a:extLst>
              <a:ext uri="{FF2B5EF4-FFF2-40B4-BE49-F238E27FC236}">
                <a16:creationId xmlns:a16="http://schemas.microsoft.com/office/drawing/2014/main" xmlns="" id="{FD048995-B9CE-586D-E95C-839588C8344D}"/>
              </a:ext>
            </a:extLst>
          </p:cNvPr>
          <p:cNvSpPr/>
          <p:nvPr/>
        </p:nvSpPr>
        <p:spPr>
          <a:xfrm flipH="1">
            <a:off x="6931105" y="1090396"/>
            <a:ext cx="2926454" cy="415086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14286"/>
            <a:r>
              <a:rPr lang="ru-RU" sz="20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Продукты</a:t>
            </a:r>
          </a:p>
        </p:txBody>
      </p:sp>
      <p:sp>
        <p:nvSpPr>
          <p:cNvPr id="20" name="Rounded Rectangle 38">
            <a:extLst>
              <a:ext uri="{FF2B5EF4-FFF2-40B4-BE49-F238E27FC236}">
                <a16:creationId xmlns:a16="http://schemas.microsoft.com/office/drawing/2014/main" xmlns="" id="{4809DC30-A3DF-A6ED-84B2-03668C7CEDF8}"/>
              </a:ext>
            </a:extLst>
          </p:cNvPr>
          <p:cNvSpPr/>
          <p:nvPr/>
        </p:nvSpPr>
        <p:spPr>
          <a:xfrm flipH="1">
            <a:off x="6931105" y="2098387"/>
            <a:ext cx="2926454" cy="415086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14286"/>
            <a:r>
              <a:rPr lang="ru-RU" sz="20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Услуги</a:t>
            </a:r>
          </a:p>
        </p:txBody>
      </p:sp>
      <p:sp>
        <p:nvSpPr>
          <p:cNvPr id="21" name="Rounded Rectangle 38">
            <a:extLst>
              <a:ext uri="{FF2B5EF4-FFF2-40B4-BE49-F238E27FC236}">
                <a16:creationId xmlns:a16="http://schemas.microsoft.com/office/drawing/2014/main" xmlns="" id="{58D4345B-9FED-8B51-66D5-DA56609BD4D9}"/>
              </a:ext>
            </a:extLst>
          </p:cNvPr>
          <p:cNvSpPr/>
          <p:nvPr/>
        </p:nvSpPr>
        <p:spPr>
          <a:xfrm flipH="1">
            <a:off x="6931105" y="1587627"/>
            <a:ext cx="2926454" cy="415086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14286"/>
            <a:r>
              <a:rPr lang="ru-RU" sz="20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Сервисы</a:t>
            </a:r>
          </a:p>
        </p:txBody>
      </p:sp>
    </p:spTree>
    <p:extLst>
      <p:ext uri="{BB962C8B-B14F-4D97-AF65-F5344CB8AC3E}">
        <p14:creationId xmlns:p14="http://schemas.microsoft.com/office/powerpoint/2010/main" val="367636436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xmlns="" id="{9CFB1D9A-AFA8-6209-EFF0-A08EF22B5857}"/>
              </a:ext>
            </a:extLst>
          </p:cNvPr>
          <p:cNvSpPr txBox="1">
            <a:spLocks/>
          </p:cNvSpPr>
          <p:nvPr/>
        </p:nvSpPr>
        <p:spPr>
          <a:xfrm>
            <a:off x="2927647" y="246710"/>
            <a:ext cx="8136901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ТРАНСФОРМАЦИЯ </a:t>
            </a:r>
            <a:r>
              <a:rPr lang="ru-RU" sz="18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ПОДХОДА</a:t>
            </a: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 </a:t>
            </a:r>
            <a:b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К ГОСУПРАВЛЕНИЮ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9045A68-E1FC-802B-64EC-76E8BDE57D67}"/>
              </a:ext>
            </a:extLst>
          </p:cNvPr>
          <p:cNvSpPr txBox="1"/>
          <p:nvPr/>
        </p:nvSpPr>
        <p:spPr>
          <a:xfrm>
            <a:off x="1408227" y="1486021"/>
            <a:ext cx="2851569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СЕРВИСНЫЙ</a:t>
            </a:r>
            <a:br>
              <a:rPr lang="ru-RU" sz="16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</a:b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ПОДХОД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223B82E-767E-5CA3-53D1-C6C308F47CEB}"/>
              </a:ext>
            </a:extLst>
          </p:cNvPr>
          <p:cNvSpPr txBox="1"/>
          <p:nvPr/>
        </p:nvSpPr>
        <p:spPr>
          <a:xfrm>
            <a:off x="2027548" y="5756883"/>
            <a:ext cx="3025764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ru-RU" sz="1600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Гражданин взаимодействует, </a:t>
            </a:r>
            <a:r>
              <a:rPr lang="ru-RU" sz="1600" b="1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когда получает госуслуги</a:t>
            </a:r>
            <a:endParaRPr lang="ru-RU" sz="1600" b="1" dirty="0">
              <a:solidFill>
                <a:srgbClr val="00B0F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EECA5DF-163D-7D24-A179-298093F033C8}"/>
              </a:ext>
            </a:extLst>
          </p:cNvPr>
          <p:cNvSpPr txBox="1"/>
          <p:nvPr/>
        </p:nvSpPr>
        <p:spPr>
          <a:xfrm>
            <a:off x="2027549" y="3471141"/>
            <a:ext cx="3204356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ru-RU" sz="1600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Услуги </a:t>
            </a:r>
            <a:r>
              <a:rPr lang="ru-RU" sz="1600" b="1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в точках взаимодействия </a:t>
            </a:r>
            <a:br>
              <a:rPr lang="ru-RU" sz="1600" b="1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</a:br>
            <a:r>
              <a:rPr lang="ru-RU" sz="1600" b="1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с гражданином</a:t>
            </a:r>
            <a:endParaRPr lang="ru-RU" sz="1600" b="1" dirty="0">
              <a:solidFill>
                <a:srgbClr val="00B0F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456E168-E017-AB78-47C4-1E962CD956D6}"/>
              </a:ext>
            </a:extLst>
          </p:cNvPr>
          <p:cNvSpPr txBox="1"/>
          <p:nvPr/>
        </p:nvSpPr>
        <p:spPr>
          <a:xfrm>
            <a:off x="1408227" y="2122457"/>
            <a:ext cx="3535645" cy="9848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ru-RU" sz="1600" b="1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государственные услуги/функции </a:t>
            </a:r>
            <a:r>
              <a:rPr lang="ru-RU" sz="1600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оказываются</a:t>
            </a:r>
            <a:r>
              <a:rPr lang="ru-RU" sz="1600" b="1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600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удобным для гражданина способом на основе анализа клиентского опыта</a:t>
            </a:r>
            <a:endParaRPr lang="ru-RU" sz="1600" b="1" dirty="0">
              <a:solidFill>
                <a:srgbClr val="00B0F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C207EAA-A950-28BB-4EBA-5372C17270E6}"/>
              </a:ext>
            </a:extLst>
          </p:cNvPr>
          <p:cNvSpPr txBox="1"/>
          <p:nvPr/>
        </p:nvSpPr>
        <p:spPr>
          <a:xfrm>
            <a:off x="2027548" y="4517148"/>
            <a:ext cx="3025764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ru-RU" sz="1600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Обратная связь и анализ клиентского опыта </a:t>
            </a:r>
            <a:r>
              <a:rPr lang="ru-RU" sz="1600" b="1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в точках взаимодействия</a:t>
            </a:r>
            <a:r>
              <a:rPr lang="ru-RU" sz="1600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 с гражданином</a:t>
            </a:r>
            <a:endParaRPr lang="ru-RU" sz="1600" b="1" dirty="0">
              <a:solidFill>
                <a:srgbClr val="00B0F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9" name="Graphic 8" descr="Ui Ux with solid fill">
            <a:extLst>
              <a:ext uri="{FF2B5EF4-FFF2-40B4-BE49-F238E27FC236}">
                <a16:creationId xmlns:a16="http://schemas.microsoft.com/office/drawing/2014/main" xmlns="" id="{EBBE59D5-D16F-DCEC-5AB2-4A2D0F8E4F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307467" y="5706867"/>
            <a:ext cx="492443" cy="492443"/>
          </a:xfrm>
          <a:prstGeom prst="rect">
            <a:avLst/>
          </a:prstGeom>
        </p:spPr>
      </p:pic>
      <p:pic>
        <p:nvPicPr>
          <p:cNvPr id="11" name="Graphic 10" descr="Marker with solid fill">
            <a:extLst>
              <a:ext uri="{FF2B5EF4-FFF2-40B4-BE49-F238E27FC236}">
                <a16:creationId xmlns:a16="http://schemas.microsoft.com/office/drawing/2014/main" xmlns="" id="{0BA8E2EA-81D8-8B21-CF3A-B128D38FD2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307467" y="3471141"/>
            <a:ext cx="492443" cy="492443"/>
          </a:xfrm>
          <a:prstGeom prst="rect">
            <a:avLst/>
          </a:prstGeom>
        </p:spPr>
      </p:pic>
      <p:pic>
        <p:nvPicPr>
          <p:cNvPr id="13" name="Graphic 12" descr="Map with pin with solid fill">
            <a:extLst>
              <a:ext uri="{FF2B5EF4-FFF2-40B4-BE49-F238E27FC236}">
                <a16:creationId xmlns:a16="http://schemas.microsoft.com/office/drawing/2014/main" xmlns="" id="{3E14FE7B-3C88-A654-1A33-06C86B598B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307467" y="4434787"/>
            <a:ext cx="492443" cy="492443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3540F448-0C8D-9D86-B871-B57535FBF74F}"/>
              </a:ext>
            </a:extLst>
          </p:cNvPr>
          <p:cNvSpPr/>
          <p:nvPr/>
        </p:nvSpPr>
        <p:spPr>
          <a:xfrm>
            <a:off x="5792348" y="933110"/>
            <a:ext cx="7463907" cy="7248417"/>
          </a:xfrm>
          <a:prstGeom prst="roundRect">
            <a:avLst>
              <a:gd name="adj" fmla="val 12462"/>
            </a:avLst>
          </a:prstGeom>
          <a:solidFill>
            <a:srgbClr val="92D050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17E13E3-F24E-7810-3113-204422FC6FB0}"/>
              </a:ext>
            </a:extLst>
          </p:cNvPr>
          <p:cNvSpPr txBox="1"/>
          <p:nvPr/>
        </p:nvSpPr>
        <p:spPr>
          <a:xfrm>
            <a:off x="7001994" y="1486021"/>
            <a:ext cx="2851569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ЧЕЛОВЕКОЦЕНТРИЧНЫЙ ПОДХОД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E4C087D-CDD2-649D-BF14-C816E549D6D2}"/>
              </a:ext>
            </a:extLst>
          </p:cNvPr>
          <p:cNvSpPr txBox="1"/>
          <p:nvPr/>
        </p:nvSpPr>
        <p:spPr>
          <a:xfrm>
            <a:off x="7437748" y="5756883"/>
            <a:ext cx="3763244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ru-RU" sz="1600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Гражданин доверяет </a:t>
            </a:r>
            <a:r>
              <a:rPr lang="ru-RU" sz="1600" b="1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решение своих проблем и удовлетворение потребностей</a:t>
            </a:r>
            <a:endParaRPr lang="ru-RU" sz="1600" b="1" dirty="0">
              <a:solidFill>
                <a:srgbClr val="00B0F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3124DC5-A3DE-7CB9-F5F9-BDDB39A67859}"/>
              </a:ext>
            </a:extLst>
          </p:cNvPr>
          <p:cNvSpPr txBox="1"/>
          <p:nvPr/>
        </p:nvSpPr>
        <p:spPr>
          <a:xfrm>
            <a:off x="7437748" y="3471141"/>
            <a:ext cx="4310880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ru-RU" sz="1600" b="1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Долгосрочные </a:t>
            </a:r>
            <a:r>
              <a:rPr lang="ru-RU" sz="1600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отношения </a:t>
            </a:r>
            <a:r>
              <a:rPr lang="ru-RU" sz="1600" b="1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с</a:t>
            </a:r>
            <a:r>
              <a:rPr lang="ru-RU" sz="1600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600" b="1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человеком, </a:t>
            </a:r>
            <a:br>
              <a:rPr lang="ru-RU" sz="1600" b="1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</a:br>
            <a:r>
              <a:rPr lang="ru-RU" sz="1600" b="1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у которого есть свои потребности и проблемы</a:t>
            </a:r>
            <a:endParaRPr lang="ru-RU" sz="1600" b="1" dirty="0">
              <a:solidFill>
                <a:srgbClr val="00B0F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4E8BF0E-E05C-A68E-9140-925D50B0FE8F}"/>
              </a:ext>
            </a:extLst>
          </p:cNvPr>
          <p:cNvSpPr txBox="1"/>
          <p:nvPr/>
        </p:nvSpPr>
        <p:spPr>
          <a:xfrm>
            <a:off x="7001994" y="2122457"/>
            <a:ext cx="3535645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ru-RU" sz="1600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отношения с гражданином строятся </a:t>
            </a:r>
            <a:br>
              <a:rPr lang="ru-RU" sz="1600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</a:br>
            <a:r>
              <a:rPr lang="ru-RU" sz="1600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на </a:t>
            </a:r>
            <a:r>
              <a:rPr lang="ru-RU" sz="1600" b="1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взаимном доверии, уважении </a:t>
            </a:r>
            <a:br>
              <a:rPr lang="ru-RU" sz="1600" b="1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</a:br>
            <a:r>
              <a:rPr lang="ru-RU" sz="1600" b="1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и сокращении издержек</a:t>
            </a:r>
            <a:endParaRPr lang="ru-RU" sz="1600" b="1" dirty="0">
              <a:solidFill>
                <a:srgbClr val="00B0F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BECDD93-E529-9484-16BF-15980BDBE45B}"/>
              </a:ext>
            </a:extLst>
          </p:cNvPr>
          <p:cNvSpPr txBox="1"/>
          <p:nvPr/>
        </p:nvSpPr>
        <p:spPr>
          <a:xfrm>
            <a:off x="7437748" y="4517148"/>
            <a:ext cx="3763244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ru-RU" sz="1600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Анализ всего клиентского опыта для </a:t>
            </a:r>
            <a:r>
              <a:rPr lang="ru-RU" sz="1600" b="1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исключения лишнего взаимодействия</a:t>
            </a:r>
            <a:r>
              <a:rPr lang="ru-RU" sz="1600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 </a:t>
            </a:r>
            <a:br>
              <a:rPr lang="ru-RU" sz="1600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</a:br>
            <a:r>
              <a:rPr lang="ru-RU" sz="1600" dirty="0">
                <a:solidFill>
                  <a:srgbClr val="1C1C1C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с гражданином</a:t>
            </a:r>
            <a:endParaRPr lang="ru-RU" sz="1600" b="1" dirty="0">
              <a:solidFill>
                <a:srgbClr val="00B0F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F4BD097-526E-DFAF-C3DA-AAF4AEDF45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5936" y="3399271"/>
            <a:ext cx="676050" cy="67605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B551CA8E-4DB8-F145-2136-C74C90D3C5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5989" y="4517148"/>
            <a:ext cx="695944" cy="69594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E355A565-C5FA-F10B-D20B-BCF687C0E0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834" y="5706867"/>
            <a:ext cx="592254" cy="59225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1E49CDF0-7625-0219-3723-464C2A1C2B1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58504" y="1417071"/>
            <a:ext cx="638660" cy="63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75313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xmlns="" id="{61895E37-071F-2991-8795-EA22903CF733}"/>
              </a:ext>
            </a:extLst>
          </p:cNvPr>
          <p:cNvSpPr txBox="1">
            <a:spLocks/>
          </p:cNvSpPr>
          <p:nvPr/>
        </p:nvSpPr>
        <p:spPr>
          <a:xfrm>
            <a:off x="2927647" y="246710"/>
            <a:ext cx="8136901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ВНЕДРЕНИЕ </a:t>
            </a:r>
            <a:r>
              <a:rPr lang="ru-RU" sz="18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ПРОЦЕСС-МАЙНИНГА</a:t>
            </a: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 </a:t>
            </a:r>
            <a:b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ДЛЯ ПОВЫШЕНИЯ ЭФФЕКТИВНОСТИ ПРОЦЕССОВ ФНС РОССИИ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7AA322A-643B-CADE-5956-E1BDE380E054}"/>
              </a:ext>
            </a:extLst>
          </p:cNvPr>
          <p:cNvSpPr/>
          <p:nvPr/>
        </p:nvSpPr>
        <p:spPr>
          <a:xfrm>
            <a:off x="9069826" y="1284771"/>
            <a:ext cx="3122174" cy="11791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  <a:tabLst>
                <a:tab pos="342900" algn="l"/>
              </a:tabLst>
            </a:pPr>
            <a:r>
              <a:rPr lang="ru-RU" sz="1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~ В 2 РАЗА СОКРАЩЕНО СРЕДНЕЕ ВРЕМЯ ОБРАБОТКИ ДЕКЛАРАЦИЙ </a:t>
            </a:r>
            <a:r>
              <a:rPr lang="en-US" sz="1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/>
            </a:r>
            <a:br>
              <a:rPr lang="en-US" sz="1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3-НДФЛ</a:t>
            </a:r>
            <a:endParaRPr lang="en-US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с 105 до 55 дней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xmlns="" id="{8986A470-6CA5-03D0-B865-59E19F84F39A}"/>
              </a:ext>
            </a:extLst>
          </p:cNvPr>
          <p:cNvSpPr txBox="1">
            <a:spLocks/>
          </p:cNvSpPr>
          <p:nvPr/>
        </p:nvSpPr>
        <p:spPr>
          <a:xfrm>
            <a:off x="9069826" y="1009627"/>
            <a:ext cx="3343769" cy="1692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1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ЭФФЕКТЫ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6F21F470-FCBB-4AA8-B876-82F9C383BE45}"/>
              </a:ext>
            </a:extLst>
          </p:cNvPr>
          <p:cNvSpPr/>
          <p:nvPr/>
        </p:nvSpPr>
        <p:spPr>
          <a:xfrm>
            <a:off x="9069826" y="2528900"/>
            <a:ext cx="3122174" cy="11791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  <a:tabLst>
                <a:tab pos="342900" algn="l"/>
              </a:tabLst>
            </a:pPr>
            <a:r>
              <a:rPr lang="ru-RU" sz="1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~ В 2 РАЗА СОКРАЩЕН СРОК УГЛУБЛЕННОЙ КАМЕРАЛЬНОЙ НАЛОГОВОЙ ПРОВЕРКИ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tabLst>
                <a:tab pos="342900" algn="l"/>
              </a:tabLst>
            </a:pPr>
            <a:r>
              <a:rPr lang="ru-RU" sz="12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с 58 до 32 дней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3A785B52-01C1-BC19-3E4C-27CF4CBFC589}"/>
              </a:ext>
            </a:extLst>
          </p:cNvPr>
          <p:cNvCxnSpPr>
            <a:cxnSpLocks/>
          </p:cNvCxnSpPr>
          <p:nvPr/>
        </p:nvCxnSpPr>
        <p:spPr>
          <a:xfrm>
            <a:off x="9071272" y="1284771"/>
            <a:ext cx="0" cy="5306089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086F7790-F717-E55A-FA0D-407637A33DD4}"/>
              </a:ext>
            </a:extLst>
          </p:cNvPr>
          <p:cNvSpPr/>
          <p:nvPr/>
        </p:nvSpPr>
        <p:spPr>
          <a:xfrm>
            <a:off x="9071272" y="3789040"/>
            <a:ext cx="3122174" cy="11791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  <a:tabLst>
                <a:tab pos="342900" algn="l"/>
              </a:tabLst>
            </a:pPr>
            <a:r>
              <a:rPr lang="ru-RU" sz="1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~ В 3 РАЗА СОКРАЩЕНО ВРЕМЯ ПРОВЕДЕНИЯ ВОЗВРАТА </a:t>
            </a:r>
            <a:br>
              <a:rPr lang="ru-RU" sz="1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</a:br>
            <a:endParaRPr lang="en-US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с 19 до 7 дней</a:t>
            </a:r>
          </a:p>
        </p:txBody>
      </p:sp>
      <p:sp>
        <p:nvSpPr>
          <p:cNvPr id="21" name="Прямоугольник 22">
            <a:extLst>
              <a:ext uri="{FF2B5EF4-FFF2-40B4-BE49-F238E27FC236}">
                <a16:creationId xmlns:a16="http://schemas.microsoft.com/office/drawing/2014/main" xmlns="" id="{FA906ECC-4C91-C423-4620-F5BA3078351C}"/>
              </a:ext>
            </a:extLst>
          </p:cNvPr>
          <p:cNvSpPr/>
          <p:nvPr/>
        </p:nvSpPr>
        <p:spPr>
          <a:xfrm>
            <a:off x="1300865" y="4962060"/>
            <a:ext cx="3253564" cy="1015663"/>
          </a:xfrm>
          <a:prstGeom prst="rect">
            <a:avLst/>
          </a:prstGeom>
          <a:effectLst/>
        </p:spPr>
        <p:txBody>
          <a:bodyPr wrap="square" lIns="0" tIns="0" rIns="0" bIns="0" anchor="t">
            <a:spAutoFit/>
          </a:bodyPr>
          <a:lstStyle/>
          <a:p>
            <a:pPr marL="360000" indent="-360000">
              <a:spcAft>
                <a:spcPts val="1200"/>
              </a:spcAft>
              <a:buClr>
                <a:srgbClr val="92D050"/>
              </a:buClr>
              <a:buFont typeface="FontAwesome" pitchFamily="2" charset="0"/>
              <a:buChar char=""/>
            </a:pP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Microsoft Sans Serif" panose="020B0604020202020204" pitchFamily="34" charset="0"/>
              </a:rPr>
              <a:t>Непрерывный мониторинг, анализ </a:t>
            </a:r>
            <a:b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Microsoft Sans Serif" panose="020B0604020202020204" pitchFamily="34" charset="0"/>
              </a:rPr>
            </a:b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Microsoft Sans Serif" panose="020B0604020202020204" pitchFamily="34" charset="0"/>
              </a:rPr>
              <a:t>и контроль качества процессов </a:t>
            </a:r>
          </a:p>
          <a:p>
            <a:pPr marL="360000" indent="-360000">
              <a:spcAft>
                <a:spcPts val="1200"/>
              </a:spcAft>
              <a:buClr>
                <a:srgbClr val="92D050"/>
              </a:buClr>
              <a:buFont typeface="FontAwesome" pitchFamily="2" charset="0"/>
              <a:buChar char=""/>
            </a:pP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Microsoft Sans Serif" panose="020B0604020202020204" pitchFamily="34" charset="0"/>
              </a:rPr>
              <a:t>Прозрачность процессов — честный взгляд на процессы как они есть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8105AF01-C868-6ED3-0C3A-380EF6250BB0}"/>
              </a:ext>
            </a:extLst>
          </p:cNvPr>
          <p:cNvSpPr/>
          <p:nvPr/>
        </p:nvSpPr>
        <p:spPr>
          <a:xfrm>
            <a:off x="623401" y="1284771"/>
            <a:ext cx="1822359" cy="121855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  <a:tabLst>
                <a:tab pos="342900" algn="l"/>
              </a:tabLst>
            </a:pPr>
            <a:r>
              <a:rPr lang="ru-RU" sz="16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Рабочие</a:t>
            </a:r>
            <a:br>
              <a:rPr lang="ru-RU" sz="1600" b="1" dirty="0">
                <a:solidFill>
                  <a:schemeClr val="bg1"/>
                </a:solidFill>
                <a:latin typeface="Roboto Condensed" panose="02000000000000000000" pitchFamily="2" charset="0"/>
              </a:rPr>
            </a:br>
            <a:r>
              <a:rPr lang="ru-RU" sz="16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процессы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A3E36831-82A9-65BC-3B24-E182C1C5D3C7}"/>
              </a:ext>
            </a:extLst>
          </p:cNvPr>
          <p:cNvSpPr/>
          <p:nvPr/>
        </p:nvSpPr>
        <p:spPr>
          <a:xfrm>
            <a:off x="2747633" y="1284771"/>
            <a:ext cx="1822359" cy="121855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  <a:tabLst>
                <a:tab pos="342900" algn="l"/>
              </a:tabLst>
            </a:pPr>
            <a:r>
              <a:rPr lang="ru-RU" sz="16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Журнал </a:t>
            </a:r>
            <a:br>
              <a:rPr lang="ru-RU" sz="1600" b="1" dirty="0">
                <a:solidFill>
                  <a:schemeClr val="bg1"/>
                </a:solidFill>
                <a:latin typeface="Roboto Condensed" panose="02000000000000000000" pitchFamily="2" charset="0"/>
              </a:rPr>
            </a:br>
            <a:r>
              <a:rPr lang="ru-RU" sz="16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данных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7551630D-885D-170D-23CF-451D9EC494D6}"/>
              </a:ext>
            </a:extLst>
          </p:cNvPr>
          <p:cNvSpPr/>
          <p:nvPr/>
        </p:nvSpPr>
        <p:spPr>
          <a:xfrm>
            <a:off x="4871865" y="1284771"/>
            <a:ext cx="1822359" cy="121855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  <a:tabLst>
                <a:tab pos="342900" algn="l"/>
              </a:tabLst>
            </a:pPr>
            <a:r>
              <a:rPr lang="ru-RU" sz="16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Процесс-</a:t>
            </a:r>
            <a:br>
              <a:rPr lang="ru-RU" sz="1600" b="1" dirty="0">
                <a:solidFill>
                  <a:schemeClr val="bg1"/>
                </a:solidFill>
                <a:latin typeface="Roboto Condensed" panose="02000000000000000000" pitchFamily="2" charset="0"/>
              </a:rPr>
            </a:br>
            <a:r>
              <a:rPr lang="ru-RU" sz="16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майнинг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7C81A8D7-E53D-D73F-927A-8EBD3A59799F}"/>
              </a:ext>
            </a:extLst>
          </p:cNvPr>
          <p:cNvSpPr/>
          <p:nvPr/>
        </p:nvSpPr>
        <p:spPr>
          <a:xfrm>
            <a:off x="6996097" y="1284771"/>
            <a:ext cx="1822359" cy="1218554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31750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  <a:tabLst>
                <a:tab pos="342900" algn="l"/>
              </a:tabLst>
            </a:pPr>
            <a:r>
              <a:rPr lang="ru-RU" sz="16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Реальная</a:t>
            </a:r>
            <a:br>
              <a:rPr lang="ru-RU" sz="1600" b="1" dirty="0">
                <a:solidFill>
                  <a:schemeClr val="bg1"/>
                </a:solidFill>
                <a:latin typeface="Roboto Condensed" panose="02000000000000000000" pitchFamily="2" charset="0"/>
              </a:rPr>
            </a:br>
            <a:r>
              <a:rPr lang="ru-RU" sz="16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модель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B5D3A758-ABE2-AE65-0F33-44D187C01044}"/>
              </a:ext>
            </a:extLst>
          </p:cNvPr>
          <p:cNvSpPr/>
          <p:nvPr/>
        </p:nvSpPr>
        <p:spPr>
          <a:xfrm>
            <a:off x="1762463" y="3254528"/>
            <a:ext cx="2802774" cy="1218554"/>
          </a:xfrm>
          <a:prstGeom prst="round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  <a:tabLst>
                <a:tab pos="342900" algn="l"/>
              </a:tabLst>
            </a:pPr>
            <a:r>
              <a:rPr lang="ru-RU" sz="16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РЕСУРСЫ</a:t>
            </a:r>
            <a:br>
              <a:rPr lang="ru-RU" sz="1600" b="1" dirty="0">
                <a:solidFill>
                  <a:schemeClr val="bg1"/>
                </a:solidFill>
                <a:latin typeface="Roboto Condensed" panose="02000000000000000000" pitchFamily="2" charset="0"/>
              </a:rPr>
            </a:br>
            <a:r>
              <a:rPr lang="ru-RU" sz="16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ФУНКЦИИ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C3B9889C-DA47-4B3A-97B9-724D8DAE5EEA}"/>
              </a:ext>
            </a:extLst>
          </p:cNvPr>
          <p:cNvSpPr/>
          <p:nvPr/>
        </p:nvSpPr>
        <p:spPr>
          <a:xfrm>
            <a:off x="4873915" y="3254528"/>
            <a:ext cx="2802770" cy="1218554"/>
          </a:xfrm>
          <a:prstGeom prst="round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  <a:tabLst>
                <a:tab pos="342900" algn="l"/>
              </a:tabLst>
            </a:pPr>
            <a:r>
              <a:rPr lang="ru-RU" sz="16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АНАЛИЗ  ЭФФЕКТИВНОСТИ</a:t>
            </a:r>
            <a:br>
              <a:rPr lang="ru-RU" sz="1600" b="1" dirty="0">
                <a:solidFill>
                  <a:schemeClr val="bg1"/>
                </a:solidFill>
                <a:latin typeface="Roboto Condensed" panose="02000000000000000000" pitchFamily="2" charset="0"/>
              </a:rPr>
            </a:br>
            <a:r>
              <a:rPr lang="ru-RU" sz="16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 И ОПТИМИЗАЦИЯ</a:t>
            </a:r>
          </a:p>
        </p:txBody>
      </p:sp>
      <p:sp>
        <p:nvSpPr>
          <p:cNvPr id="32" name="Прямоугольник 22">
            <a:extLst>
              <a:ext uri="{FF2B5EF4-FFF2-40B4-BE49-F238E27FC236}">
                <a16:creationId xmlns:a16="http://schemas.microsoft.com/office/drawing/2014/main" xmlns="" id="{A92A57C0-239B-CFA4-74BB-9DC3874450AB}"/>
              </a:ext>
            </a:extLst>
          </p:cNvPr>
          <p:cNvSpPr/>
          <p:nvPr/>
        </p:nvSpPr>
        <p:spPr>
          <a:xfrm>
            <a:off x="4828936" y="4962060"/>
            <a:ext cx="4032447" cy="1169551"/>
          </a:xfrm>
          <a:prstGeom prst="rect">
            <a:avLst/>
          </a:prstGeom>
          <a:effectLst/>
        </p:spPr>
        <p:txBody>
          <a:bodyPr wrap="square" lIns="0" tIns="0" rIns="0" bIns="0" anchor="t">
            <a:spAutoFit/>
          </a:bodyPr>
          <a:lstStyle/>
          <a:p>
            <a:pPr marL="360000" indent="-360000">
              <a:spcAft>
                <a:spcPts val="1200"/>
              </a:spcAft>
              <a:buClr>
                <a:srgbClr val="92D050"/>
              </a:buClr>
              <a:buFont typeface="FontAwesome" pitchFamily="2" charset="0"/>
              <a:buChar char=""/>
            </a:pP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Microsoft Sans Serif" panose="020B0604020202020204" pitchFamily="34" charset="0"/>
              </a:rPr>
              <a:t>Устранение «узких мест» и снижение издержек</a:t>
            </a:r>
          </a:p>
          <a:p>
            <a:pPr marL="360000" indent="-360000">
              <a:spcAft>
                <a:spcPts val="1200"/>
              </a:spcAft>
              <a:buClr>
                <a:srgbClr val="92D050"/>
              </a:buClr>
              <a:buFont typeface="FontAwesome" pitchFamily="2" charset="0"/>
              <a:buChar char=""/>
            </a:pP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Microsoft Sans Serif" panose="020B0604020202020204" pitchFamily="34" charset="0"/>
              </a:rPr>
              <a:t>Новая культура описания и управления процессами </a:t>
            </a:r>
          </a:p>
          <a:p>
            <a:pPr marL="360000" indent="-360000">
              <a:spcAft>
                <a:spcPts val="1200"/>
              </a:spcAft>
              <a:buClr>
                <a:srgbClr val="92D050"/>
              </a:buClr>
              <a:buFont typeface="FontAwesome" pitchFamily="2" charset="0"/>
              <a:buChar char=""/>
            </a:pP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Microsoft Sans Serif" panose="020B0604020202020204" pitchFamily="34" charset="0"/>
              </a:rPr>
              <a:t>Новая культура разработки ПО</a:t>
            </a:r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xmlns="" id="{A0E75AC0-D0CF-B8CF-9C62-76964050CB37}"/>
              </a:ext>
            </a:extLst>
          </p:cNvPr>
          <p:cNvSpPr txBox="1">
            <a:spLocks/>
          </p:cNvSpPr>
          <p:nvPr/>
        </p:nvSpPr>
        <p:spPr>
          <a:xfrm>
            <a:off x="1300865" y="6395846"/>
            <a:ext cx="7260729" cy="21544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В среднем на 10% сокращено общее количество трудовых издержек исследуемых техпроцессов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xmlns="" id="{3741A37A-25DC-24C6-A239-0BEAD07297E8}"/>
              </a:ext>
            </a:extLst>
          </p:cNvPr>
          <p:cNvCxnSpPr>
            <a:stCxn id="22" idx="3"/>
            <a:endCxn id="23" idx="1"/>
          </p:cNvCxnSpPr>
          <p:nvPr/>
        </p:nvCxnSpPr>
        <p:spPr>
          <a:xfrm>
            <a:off x="2445760" y="1894048"/>
            <a:ext cx="301873" cy="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xmlns="" id="{62D1B23C-FB6D-78B5-5CE1-61A47FFCEF70}"/>
              </a:ext>
            </a:extLst>
          </p:cNvPr>
          <p:cNvCxnSpPr>
            <a:cxnSpLocks/>
            <a:stCxn id="23" idx="3"/>
            <a:endCxn id="24" idx="1"/>
          </p:cNvCxnSpPr>
          <p:nvPr/>
        </p:nvCxnSpPr>
        <p:spPr>
          <a:xfrm>
            <a:off x="4569992" y="1894048"/>
            <a:ext cx="301873" cy="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xmlns="" id="{09CB4083-40B1-B64C-EAF8-4EB3F0D2EA44}"/>
              </a:ext>
            </a:extLst>
          </p:cNvPr>
          <p:cNvCxnSpPr>
            <a:cxnSpLocks/>
            <a:stCxn id="24" idx="3"/>
            <a:endCxn id="25" idx="1"/>
          </p:cNvCxnSpPr>
          <p:nvPr/>
        </p:nvCxnSpPr>
        <p:spPr>
          <a:xfrm>
            <a:off x="6694224" y="1894048"/>
            <a:ext cx="301873" cy="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xmlns="" id="{BA1A61CE-DA3C-CC0F-11AF-CC9226996EBA}"/>
              </a:ext>
            </a:extLst>
          </p:cNvPr>
          <p:cNvCxnSpPr>
            <a:cxnSpLocks/>
            <a:stCxn id="25" idx="2"/>
            <a:endCxn id="26" idx="0"/>
          </p:cNvCxnSpPr>
          <p:nvPr/>
        </p:nvCxnSpPr>
        <p:spPr>
          <a:xfrm rot="5400000">
            <a:off x="5159963" y="507213"/>
            <a:ext cx="751203" cy="4743427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xmlns="" id="{59342C3D-0E94-70BA-2AD8-C56A3FD0CB79}"/>
              </a:ext>
            </a:extLst>
          </p:cNvPr>
          <p:cNvCxnSpPr>
            <a:cxnSpLocks/>
            <a:stCxn id="25" idx="2"/>
            <a:endCxn id="27" idx="0"/>
          </p:cNvCxnSpPr>
          <p:nvPr/>
        </p:nvCxnSpPr>
        <p:spPr>
          <a:xfrm rot="5400000">
            <a:off x="6715688" y="2062938"/>
            <a:ext cx="751203" cy="1631977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5">
            <a:extLst>
              <a:ext uri="{FF2B5EF4-FFF2-40B4-BE49-F238E27FC236}">
                <a16:creationId xmlns:a16="http://schemas.microsoft.com/office/drawing/2014/main" xmlns="" id="{4BF3A980-97A3-A6C4-C797-EE0387B82B8D}"/>
              </a:ext>
            </a:extLst>
          </p:cNvPr>
          <p:cNvSpPr/>
          <p:nvPr/>
        </p:nvSpPr>
        <p:spPr>
          <a:xfrm>
            <a:off x="9069826" y="5049180"/>
            <a:ext cx="3122174" cy="13637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  <a:tabLst>
                <a:tab pos="342900" algn="l"/>
              </a:tabLst>
            </a:pPr>
            <a:r>
              <a:rPr lang="ru-RU" sz="1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~ НА 15% СНИЖЕНА СТОИМОСТЬ ИСПОЛНЕНИЯ ИССЛЕДУЕМЫХ ТЕХПРОЦЕССОВ</a:t>
            </a:r>
            <a:br>
              <a:rPr lang="ru-RU" sz="1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</a:b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  <a:p>
            <a:pPr algn="l">
              <a:spcBef>
                <a:spcPts val="0"/>
              </a:spcBef>
              <a:spcAft>
                <a:spcPts val="600"/>
              </a:spcAft>
              <a:tabLst>
                <a:tab pos="342900" algn="l"/>
              </a:tabLs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592293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xmlns="" id="{26B57B86-9D78-E33A-EB34-BF86C8640B01}"/>
              </a:ext>
            </a:extLst>
          </p:cNvPr>
          <p:cNvCxnSpPr>
            <a:cxnSpLocks/>
          </p:cNvCxnSpPr>
          <p:nvPr/>
        </p:nvCxnSpPr>
        <p:spPr>
          <a:xfrm>
            <a:off x="6056368" y="2252286"/>
            <a:ext cx="847225" cy="0"/>
          </a:xfrm>
          <a:prstGeom prst="straightConnector1">
            <a:avLst/>
          </a:prstGeom>
          <a:ln w="22225">
            <a:solidFill>
              <a:schemeClr val="bg1">
                <a:lumMod val="8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Arc 25">
            <a:extLst>
              <a:ext uri="{FF2B5EF4-FFF2-40B4-BE49-F238E27FC236}">
                <a16:creationId xmlns:a16="http://schemas.microsoft.com/office/drawing/2014/main" xmlns="" id="{95BACE51-E845-337A-66D6-272E5B672D38}"/>
              </a:ext>
            </a:extLst>
          </p:cNvPr>
          <p:cNvSpPr/>
          <p:nvPr/>
        </p:nvSpPr>
        <p:spPr>
          <a:xfrm>
            <a:off x="5404896" y="2245337"/>
            <a:ext cx="3492388" cy="3492388"/>
          </a:xfrm>
          <a:prstGeom prst="arc">
            <a:avLst>
              <a:gd name="adj1" fmla="val 16200000"/>
              <a:gd name="adj2" fmla="val 19310640"/>
            </a:avLst>
          </a:prstGeom>
          <a:ln w="3492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5426709-C318-9422-343C-8D5E6F5A48F5}"/>
              </a:ext>
            </a:extLst>
          </p:cNvPr>
          <p:cNvSpPr/>
          <p:nvPr/>
        </p:nvSpPr>
        <p:spPr>
          <a:xfrm>
            <a:off x="9768408" y="1551911"/>
            <a:ext cx="2423592" cy="11791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  <a:tabLst>
                <a:tab pos="342900" algn="l"/>
              </a:tabLst>
            </a:pPr>
            <a:r>
              <a:rPr lang="ru-RU" sz="1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ЛИЧНЫЙ КАБИНЕТ </a:t>
            </a:r>
            <a:br>
              <a:rPr lang="ru-RU" sz="1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ДЛЯ ФИЗИЧЕСКИХ ЛИЦ</a:t>
            </a:r>
            <a:endParaRPr lang="en-US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Google Play –  </a:t>
            </a:r>
            <a:r>
              <a:rPr lang="en-US" sz="12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4,8</a:t>
            </a: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 </a:t>
            </a:r>
            <a:r>
              <a:rPr lang="ru-RU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из</a:t>
            </a: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 5</a:t>
            </a: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AppStore – </a:t>
            </a:r>
            <a:r>
              <a:rPr lang="en-US" sz="12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4,9</a:t>
            </a: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 </a:t>
            </a:r>
            <a:r>
              <a:rPr lang="ru-RU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из</a:t>
            </a: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 5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03D889A3-C222-E5A9-B219-B1223B273EC5}"/>
              </a:ext>
            </a:extLst>
          </p:cNvPr>
          <p:cNvSpPr txBox="1">
            <a:spLocks/>
          </p:cNvSpPr>
          <p:nvPr/>
        </p:nvSpPr>
        <p:spPr>
          <a:xfrm>
            <a:off x="9768409" y="1211864"/>
            <a:ext cx="2423592" cy="1692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1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РЕЙТИНГИ СЕРВИСОВ ФНС РОССИИ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F01BEF1-18FA-D409-7CE7-CA2FAD2CFF8E}"/>
              </a:ext>
            </a:extLst>
          </p:cNvPr>
          <p:cNvSpPr/>
          <p:nvPr/>
        </p:nvSpPr>
        <p:spPr>
          <a:xfrm>
            <a:off x="9768408" y="2799392"/>
            <a:ext cx="2423592" cy="11791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  <a:tabLst>
                <a:tab pos="342900" algn="l"/>
              </a:tabLst>
            </a:pPr>
            <a:r>
              <a:rPr lang="ru-RU" sz="1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СЕРВИС </a:t>
            </a:r>
            <a:br>
              <a:rPr lang="ru-RU" sz="1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«МОЙ НАЛОГ»</a:t>
            </a:r>
            <a:endParaRPr lang="en-US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Google Play –  </a:t>
            </a:r>
            <a:r>
              <a:rPr lang="en-US" sz="12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4,8</a:t>
            </a: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 </a:t>
            </a:r>
            <a:r>
              <a:rPr lang="ru-RU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из</a:t>
            </a: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 5</a:t>
            </a: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AppStore – </a:t>
            </a:r>
            <a:r>
              <a:rPr lang="en-US" sz="12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4,</a:t>
            </a:r>
            <a:r>
              <a:rPr lang="ru-RU" sz="12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6</a:t>
            </a: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 </a:t>
            </a:r>
            <a:r>
              <a:rPr lang="ru-RU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из</a:t>
            </a: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 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35EB761-18A7-89E1-6FDF-73A5727E7AA5}"/>
              </a:ext>
            </a:extLst>
          </p:cNvPr>
          <p:cNvSpPr/>
          <p:nvPr/>
        </p:nvSpPr>
        <p:spPr>
          <a:xfrm>
            <a:off x="9768408" y="4046873"/>
            <a:ext cx="2423592" cy="11791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  <a:tabLst>
                <a:tab pos="342900" algn="l"/>
              </a:tabLst>
            </a:pPr>
            <a:r>
              <a:rPr lang="ru-RU" sz="1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ЛИЧНЫЙ КАБИНЕТ </a:t>
            </a:r>
            <a:br>
              <a:rPr lang="ru-RU" sz="1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ДЛЯ ЮРИДИЧЕСКИХ ЛИЦ</a:t>
            </a:r>
            <a:endParaRPr lang="en-US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Google Play –  </a:t>
            </a:r>
            <a:r>
              <a:rPr lang="en-US" sz="12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4,</a:t>
            </a:r>
            <a:r>
              <a:rPr lang="ru-RU" sz="12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9</a:t>
            </a: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 </a:t>
            </a:r>
            <a:r>
              <a:rPr lang="ru-RU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из</a:t>
            </a: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 5</a:t>
            </a: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AppStore – </a:t>
            </a:r>
            <a:r>
              <a:rPr lang="en-US" sz="12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4,</a:t>
            </a:r>
            <a:r>
              <a:rPr lang="ru-RU" sz="12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8</a:t>
            </a: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 </a:t>
            </a:r>
            <a:r>
              <a:rPr lang="ru-RU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из</a:t>
            </a: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 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404D524-62D3-75CD-DAA9-B0A508F7F8D2}"/>
              </a:ext>
            </a:extLst>
          </p:cNvPr>
          <p:cNvSpPr/>
          <p:nvPr/>
        </p:nvSpPr>
        <p:spPr>
          <a:xfrm>
            <a:off x="9768408" y="5294352"/>
            <a:ext cx="2423592" cy="11791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  <a:tabLst>
                <a:tab pos="342900" algn="l"/>
              </a:tabLst>
            </a:pPr>
            <a:r>
              <a:rPr lang="ru-RU" sz="1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СЕРВИС</a:t>
            </a:r>
            <a:br>
              <a:rPr lang="ru-RU" sz="1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«ПРОВЕРКА ЧЕКОВ»</a:t>
            </a:r>
            <a:endParaRPr lang="en-US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Google Play –  </a:t>
            </a:r>
            <a:r>
              <a:rPr lang="en-US" sz="12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4,8</a:t>
            </a: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 </a:t>
            </a:r>
            <a:r>
              <a:rPr lang="ru-RU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из</a:t>
            </a: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 5</a:t>
            </a: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AppStore – </a:t>
            </a:r>
            <a:r>
              <a:rPr lang="en-US" sz="12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4,</a:t>
            </a:r>
            <a:r>
              <a:rPr lang="ru-RU" sz="12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7</a:t>
            </a: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 </a:t>
            </a:r>
            <a:r>
              <a:rPr lang="ru-RU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из</a:t>
            </a:r>
            <a:r>
              <a:rPr lang="en-US" sz="1200" dirty="0">
                <a:solidFill>
                  <a:srgbClr val="92D050"/>
                </a:solidFill>
                <a:latin typeface="Roboto Condensed" panose="02000000000000000000" pitchFamily="2" charset="0"/>
              </a:rPr>
              <a:t> 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FAF7FE3-48A0-C695-B087-DFAA6F5360E9}"/>
              </a:ext>
            </a:extLst>
          </p:cNvPr>
          <p:cNvSpPr txBox="1"/>
          <p:nvPr/>
        </p:nvSpPr>
        <p:spPr>
          <a:xfrm>
            <a:off x="907520" y="4671999"/>
            <a:ext cx="3492388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ПОДДЕРЖКА </a:t>
            </a:r>
            <a:br>
              <a:rPr lang="ru-RU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</a:b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И РАЗВИТИЕ ЗРЕЛОСТИ ОРГАНИЗАЦИИ</a:t>
            </a: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xmlns="" id="{0E238186-8016-AFDC-4A4D-4230EDB35000}"/>
              </a:ext>
            </a:extLst>
          </p:cNvPr>
          <p:cNvSpPr/>
          <p:nvPr/>
        </p:nvSpPr>
        <p:spPr>
          <a:xfrm>
            <a:off x="5404896" y="2245337"/>
            <a:ext cx="3492388" cy="3492388"/>
          </a:xfrm>
          <a:prstGeom prst="arc">
            <a:avLst>
              <a:gd name="adj1" fmla="val 20037962"/>
              <a:gd name="adj2" fmla="val 1312140"/>
            </a:avLst>
          </a:prstGeom>
          <a:ln w="3492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xmlns="" id="{15AFBBFE-38B8-DF1A-E3D2-A52806A798AC}"/>
              </a:ext>
            </a:extLst>
          </p:cNvPr>
          <p:cNvSpPr/>
          <p:nvPr/>
        </p:nvSpPr>
        <p:spPr>
          <a:xfrm>
            <a:off x="5404896" y="2245337"/>
            <a:ext cx="3492388" cy="3492388"/>
          </a:xfrm>
          <a:prstGeom prst="arc">
            <a:avLst>
              <a:gd name="adj1" fmla="val 2249873"/>
              <a:gd name="adj2" fmla="val 4870669"/>
            </a:avLst>
          </a:prstGeom>
          <a:ln w="3492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xmlns="" id="{ECFE7C25-6C54-FAD4-7724-2A533F1C934A}"/>
              </a:ext>
            </a:extLst>
          </p:cNvPr>
          <p:cNvSpPr/>
          <p:nvPr/>
        </p:nvSpPr>
        <p:spPr>
          <a:xfrm>
            <a:off x="5404896" y="2245337"/>
            <a:ext cx="3492388" cy="3492388"/>
          </a:xfrm>
          <a:prstGeom prst="arc">
            <a:avLst>
              <a:gd name="adj1" fmla="val 5851930"/>
              <a:gd name="adj2" fmla="val 8465168"/>
            </a:avLst>
          </a:prstGeom>
          <a:ln w="3492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xmlns="" id="{EAEC2306-D4A5-761A-B11C-A64CC2067690}"/>
              </a:ext>
            </a:extLst>
          </p:cNvPr>
          <p:cNvSpPr/>
          <p:nvPr/>
        </p:nvSpPr>
        <p:spPr>
          <a:xfrm>
            <a:off x="5404896" y="2245337"/>
            <a:ext cx="3492388" cy="3492388"/>
          </a:xfrm>
          <a:prstGeom prst="arc">
            <a:avLst>
              <a:gd name="adj1" fmla="val 9390418"/>
              <a:gd name="adj2" fmla="val 12088693"/>
            </a:avLst>
          </a:prstGeom>
          <a:ln w="3492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xmlns="" id="{BE758422-CF5A-009E-D99B-CFEDF57C44E3}"/>
              </a:ext>
            </a:extLst>
          </p:cNvPr>
          <p:cNvSpPr/>
          <p:nvPr/>
        </p:nvSpPr>
        <p:spPr>
          <a:xfrm>
            <a:off x="5404896" y="2245337"/>
            <a:ext cx="3492388" cy="3492388"/>
          </a:xfrm>
          <a:prstGeom prst="arc">
            <a:avLst>
              <a:gd name="adj1" fmla="val 12787816"/>
              <a:gd name="adj2" fmla="val 15110348"/>
            </a:avLst>
          </a:prstGeom>
          <a:ln w="3492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C5BCEBB4-C695-135F-C1C8-BB8DB6C9657C}"/>
              </a:ext>
            </a:extLst>
          </p:cNvPr>
          <p:cNvSpPr txBox="1"/>
          <p:nvPr/>
        </p:nvSpPr>
        <p:spPr>
          <a:xfrm>
            <a:off x="6064208" y="3499089"/>
            <a:ext cx="2173764" cy="98488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 defTabSz="914400">
              <a:spcAft>
                <a:spcPts val="600"/>
              </a:spcAft>
            </a:pP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ЦЕННОСТИ</a:t>
            </a:r>
          </a:p>
          <a:p>
            <a:pPr algn="ctr" defTabSz="914400">
              <a:spcAft>
                <a:spcPts val="600"/>
              </a:spcAft>
            </a:pP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ПРИНЦИПЫ </a:t>
            </a:r>
          </a:p>
          <a:p>
            <a:pPr algn="ctr" defTabSz="914400">
              <a:spcAft>
                <a:spcPts val="600"/>
              </a:spcAft>
            </a:pP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СТАНДАРТЫ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696BCC80-24FF-8F28-7029-87970D085DC2}"/>
              </a:ext>
            </a:extLst>
          </p:cNvPr>
          <p:cNvSpPr txBox="1"/>
          <p:nvPr/>
        </p:nvSpPr>
        <p:spPr>
          <a:xfrm rot="18900000">
            <a:off x="792427" y="1193497"/>
            <a:ext cx="128886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ЦИФРОВАЯ </a:t>
            </a:r>
            <a:b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</a:br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ЗРЕЛОСТЬ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4DE9901B-823A-5B07-8080-DD470BBF7E17}"/>
              </a:ext>
            </a:extLst>
          </p:cNvPr>
          <p:cNvSpPr txBox="1"/>
          <p:nvPr/>
        </p:nvSpPr>
        <p:spPr>
          <a:xfrm rot="18900000">
            <a:off x="1843394" y="1170961"/>
            <a:ext cx="128886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КУЛЬТУРА УПРАВЛЕНИЯ ТЕХПРОЦЕССАМИ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9B0A43A5-1AE0-AA9B-B282-3FAC4D3ABF55}"/>
              </a:ext>
            </a:extLst>
          </p:cNvPr>
          <p:cNvSpPr txBox="1"/>
          <p:nvPr/>
        </p:nvSpPr>
        <p:spPr>
          <a:xfrm rot="18900000">
            <a:off x="2832606" y="1193497"/>
            <a:ext cx="128886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ВНУТРЕННЯЯ КУЛЬТУРА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075D964C-65C2-D16E-F2EE-E5112ECB53E5}"/>
              </a:ext>
            </a:extLst>
          </p:cNvPr>
          <p:cNvSpPr txBox="1"/>
          <p:nvPr/>
        </p:nvSpPr>
        <p:spPr>
          <a:xfrm rot="18900000">
            <a:off x="3804131" y="1269196"/>
            <a:ext cx="1288860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ОРГСТРУКТУРА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81953731-6829-64EB-B9E6-5F626867D420}"/>
              </a:ext>
            </a:extLst>
          </p:cNvPr>
          <p:cNvSpPr txBox="1"/>
          <p:nvPr/>
        </p:nvSpPr>
        <p:spPr>
          <a:xfrm rot="18900000">
            <a:off x="4736951" y="1038619"/>
            <a:ext cx="135540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ПРОФРАЗВИТИЕ </a:t>
            </a:r>
          </a:p>
          <a:p>
            <a:pPr defTabSz="914400"/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КАДРОВ И КАДРОВЫЙ ПОТЕНЦИАЛ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AB67BC3C-7142-D53C-C13B-663D660B7DA6}"/>
              </a:ext>
            </a:extLst>
          </p:cNvPr>
          <p:cNvSpPr txBox="1"/>
          <p:nvPr/>
        </p:nvSpPr>
        <p:spPr>
          <a:xfrm rot="18900000">
            <a:off x="5799293" y="1123910"/>
            <a:ext cx="1114161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ИССЛЕДОВАНИЯ, ОБРАТНАЯ СВЯЗЬ </a:t>
            </a:r>
            <a:b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</a:br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И МОНИТОРИНГ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5AEB6D32-5091-81DC-43A8-191584EB93FC}"/>
              </a:ext>
            </a:extLst>
          </p:cNvPr>
          <p:cNvSpPr txBox="1"/>
          <p:nvPr/>
        </p:nvSpPr>
        <p:spPr>
          <a:xfrm rot="18900000">
            <a:off x="6992844" y="1255262"/>
            <a:ext cx="1114161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ПОСТАНОВКА </a:t>
            </a:r>
            <a:b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</a:br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ЗАДАЧИ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E1803BFA-A961-B5E5-8D5F-A4DF5B29F036}"/>
              </a:ext>
            </a:extLst>
          </p:cNvPr>
          <p:cNvSpPr txBox="1"/>
          <p:nvPr/>
        </p:nvSpPr>
        <p:spPr>
          <a:xfrm rot="18900000">
            <a:off x="8359957" y="1924383"/>
            <a:ext cx="1290149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ДИЗАЙН </a:t>
            </a:r>
            <a:b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</a:br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И ПРОТО-ТИПИРОВАНИЕ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37F8ECC8-BB93-52EE-5BD5-2EF75EAD75F5}"/>
              </a:ext>
            </a:extLst>
          </p:cNvPr>
          <p:cNvSpPr txBox="1"/>
          <p:nvPr/>
        </p:nvSpPr>
        <p:spPr>
          <a:xfrm rot="18900000">
            <a:off x="8548564" y="4943860"/>
            <a:ext cx="1114161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РАЗРАБОТКА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CAAB5DB3-7CB4-45A4-CFC5-3836C4F3B13D}"/>
              </a:ext>
            </a:extLst>
          </p:cNvPr>
          <p:cNvSpPr txBox="1"/>
          <p:nvPr/>
        </p:nvSpPr>
        <p:spPr>
          <a:xfrm rot="18900000">
            <a:off x="5977510" y="6264768"/>
            <a:ext cx="1114161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914400"/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ОЦЕНКА И ТЕСТИРОВАНИЕ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45052C79-BCA9-DB2B-7C9C-2358CB34F94F}"/>
              </a:ext>
            </a:extLst>
          </p:cNvPr>
          <p:cNvSpPr txBox="1"/>
          <p:nvPr/>
        </p:nvSpPr>
        <p:spPr>
          <a:xfrm rot="18900000">
            <a:off x="4388192" y="5416230"/>
            <a:ext cx="1114161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914400"/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ИСПОЛЬЗОВАНИЕ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E47376EA-069B-10E9-E2BB-53FBDA341822}"/>
              </a:ext>
            </a:extLst>
          </p:cNvPr>
          <p:cNvSpPr txBox="1"/>
          <p:nvPr/>
        </p:nvSpPr>
        <p:spPr>
          <a:xfrm rot="18900000">
            <a:off x="4224765" y="3289091"/>
            <a:ext cx="1114161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914400"/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ИССЛЕДОВАНИЯ, ОБРАТНАЯ СВЯЗЬ </a:t>
            </a:r>
            <a:b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</a:br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" panose="02000000000000000000" pitchFamily="2" charset="0"/>
              </a:rPr>
              <a:t>И МОНИТОРИНГ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xmlns="" id="{09705A3F-8F68-6532-A947-4ABAEE6728A3}"/>
              </a:ext>
            </a:extLst>
          </p:cNvPr>
          <p:cNvCxnSpPr>
            <a:cxnSpLocks/>
          </p:cNvCxnSpPr>
          <p:nvPr/>
        </p:nvCxnSpPr>
        <p:spPr>
          <a:xfrm>
            <a:off x="5311378" y="2252286"/>
            <a:ext cx="497493" cy="0"/>
          </a:xfrm>
          <a:prstGeom prst="straightConnector1">
            <a:avLst/>
          </a:prstGeom>
          <a:ln w="22225">
            <a:solidFill>
              <a:schemeClr val="bg1">
                <a:lumMod val="8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xmlns="" id="{6AB6D0F3-462C-BB61-C5A9-F6D6B246148B}"/>
              </a:ext>
            </a:extLst>
          </p:cNvPr>
          <p:cNvCxnSpPr>
            <a:cxnSpLocks/>
          </p:cNvCxnSpPr>
          <p:nvPr/>
        </p:nvCxnSpPr>
        <p:spPr>
          <a:xfrm>
            <a:off x="4318889" y="2252286"/>
            <a:ext cx="497495" cy="0"/>
          </a:xfrm>
          <a:prstGeom prst="straightConnector1">
            <a:avLst/>
          </a:prstGeom>
          <a:ln w="22225">
            <a:solidFill>
              <a:schemeClr val="bg1">
                <a:lumMod val="8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xmlns="" id="{5B01E44D-F052-F510-450E-B5DF0D4AC221}"/>
              </a:ext>
            </a:extLst>
          </p:cNvPr>
          <p:cNvCxnSpPr>
            <a:cxnSpLocks/>
          </p:cNvCxnSpPr>
          <p:nvPr/>
        </p:nvCxnSpPr>
        <p:spPr>
          <a:xfrm>
            <a:off x="3326400" y="2252286"/>
            <a:ext cx="497495" cy="0"/>
          </a:xfrm>
          <a:prstGeom prst="straightConnector1">
            <a:avLst/>
          </a:prstGeom>
          <a:ln w="22225">
            <a:solidFill>
              <a:schemeClr val="bg1">
                <a:lumMod val="8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xmlns="" id="{19AB3059-004D-B6E6-B12D-49460984DCE3}"/>
              </a:ext>
            </a:extLst>
          </p:cNvPr>
          <p:cNvCxnSpPr>
            <a:cxnSpLocks/>
          </p:cNvCxnSpPr>
          <p:nvPr/>
        </p:nvCxnSpPr>
        <p:spPr>
          <a:xfrm>
            <a:off x="2333911" y="2252286"/>
            <a:ext cx="497495" cy="0"/>
          </a:xfrm>
          <a:prstGeom prst="straightConnector1">
            <a:avLst/>
          </a:prstGeom>
          <a:ln w="22225">
            <a:solidFill>
              <a:schemeClr val="bg1">
                <a:lumMod val="8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xmlns="" id="{D35F65BC-B208-CB72-9E53-95A69AE9CCB0}"/>
              </a:ext>
            </a:extLst>
          </p:cNvPr>
          <p:cNvCxnSpPr>
            <a:cxnSpLocks/>
          </p:cNvCxnSpPr>
          <p:nvPr/>
        </p:nvCxnSpPr>
        <p:spPr>
          <a:xfrm>
            <a:off x="1341422" y="2252286"/>
            <a:ext cx="497495" cy="0"/>
          </a:xfrm>
          <a:prstGeom prst="straightConnector1">
            <a:avLst/>
          </a:prstGeom>
          <a:ln w="22225">
            <a:solidFill>
              <a:schemeClr val="bg1">
                <a:lumMod val="8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8533F102-EC5D-115A-8693-2807C00F4497}"/>
              </a:ext>
            </a:extLst>
          </p:cNvPr>
          <p:cNvSpPr/>
          <p:nvPr/>
        </p:nvSpPr>
        <p:spPr>
          <a:xfrm>
            <a:off x="6903593" y="2004789"/>
            <a:ext cx="494994" cy="494994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ru-RU" sz="1400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BF846424-C459-6DEB-6D57-D12847A778F4}"/>
              </a:ext>
            </a:extLst>
          </p:cNvPr>
          <p:cNvSpPr/>
          <p:nvPr/>
        </p:nvSpPr>
        <p:spPr>
          <a:xfrm>
            <a:off x="6903593" y="5483280"/>
            <a:ext cx="494994" cy="494994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ru-RU" sz="1400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B22D0209-3657-7AA6-4609-D65CEDDBA4C9}"/>
              </a:ext>
            </a:extLst>
          </p:cNvPr>
          <p:cNvSpPr/>
          <p:nvPr/>
        </p:nvSpPr>
        <p:spPr>
          <a:xfrm>
            <a:off x="8409824" y="2874412"/>
            <a:ext cx="494994" cy="494994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ru-RU" sz="1400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6F35E50F-5B59-E626-B14B-B0FD1D5BDB95}"/>
              </a:ext>
            </a:extLst>
          </p:cNvPr>
          <p:cNvSpPr/>
          <p:nvPr/>
        </p:nvSpPr>
        <p:spPr>
          <a:xfrm>
            <a:off x="5397362" y="4613657"/>
            <a:ext cx="494994" cy="494994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ru-RU" sz="1400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B7366D7D-3883-436E-0192-42A659023225}"/>
              </a:ext>
            </a:extLst>
          </p:cNvPr>
          <p:cNvSpPr/>
          <p:nvPr/>
        </p:nvSpPr>
        <p:spPr>
          <a:xfrm>
            <a:off x="8409824" y="4613657"/>
            <a:ext cx="494994" cy="494994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ru-RU" sz="1400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D0192797-C3AF-D506-D69A-A94767301719}"/>
              </a:ext>
            </a:extLst>
          </p:cNvPr>
          <p:cNvSpPr/>
          <p:nvPr/>
        </p:nvSpPr>
        <p:spPr>
          <a:xfrm>
            <a:off x="5397362" y="2874412"/>
            <a:ext cx="494994" cy="494994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ru-RU" sz="1400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xmlns="" id="{EFE37C44-0DD4-04BA-FDA4-955F1B05DA3F}"/>
              </a:ext>
            </a:extLst>
          </p:cNvPr>
          <p:cNvSpPr/>
          <p:nvPr/>
        </p:nvSpPr>
        <p:spPr>
          <a:xfrm>
            <a:off x="5808871" y="2004789"/>
            <a:ext cx="494994" cy="49499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ru-RU" sz="1400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xmlns="" id="{AD830E36-F8B4-42C9-4AF0-11D6330DAA54}"/>
              </a:ext>
            </a:extLst>
          </p:cNvPr>
          <p:cNvSpPr/>
          <p:nvPr/>
        </p:nvSpPr>
        <p:spPr>
          <a:xfrm>
            <a:off x="4816384" y="2004789"/>
            <a:ext cx="494994" cy="49499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ru-RU" sz="1400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xmlns="" id="{BFA6B264-DCDE-60F6-475E-4D46ECCC8430}"/>
              </a:ext>
            </a:extLst>
          </p:cNvPr>
          <p:cNvSpPr/>
          <p:nvPr/>
        </p:nvSpPr>
        <p:spPr>
          <a:xfrm>
            <a:off x="3823895" y="2004789"/>
            <a:ext cx="494994" cy="49499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ru-RU" sz="1400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xmlns="" id="{ED562236-FB9B-ABD8-794F-73B1CF3A6793}"/>
              </a:ext>
            </a:extLst>
          </p:cNvPr>
          <p:cNvSpPr/>
          <p:nvPr/>
        </p:nvSpPr>
        <p:spPr>
          <a:xfrm>
            <a:off x="2831406" y="2004789"/>
            <a:ext cx="494994" cy="49499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ru-RU" sz="1400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xmlns="" id="{D6804B5E-ED6A-54E6-CD64-2C2B5371DCA5}"/>
              </a:ext>
            </a:extLst>
          </p:cNvPr>
          <p:cNvSpPr/>
          <p:nvPr/>
        </p:nvSpPr>
        <p:spPr>
          <a:xfrm>
            <a:off x="1838917" y="2004789"/>
            <a:ext cx="494994" cy="49499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ru-RU" sz="1400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xmlns="" id="{07A10A2F-93AD-C6CC-285E-62A98385A552}"/>
              </a:ext>
            </a:extLst>
          </p:cNvPr>
          <p:cNvSpPr/>
          <p:nvPr/>
        </p:nvSpPr>
        <p:spPr>
          <a:xfrm>
            <a:off x="846428" y="2004789"/>
            <a:ext cx="494994" cy="49499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ru-RU" sz="1400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1335B0B-F40A-DB5A-1889-433E2123A621}"/>
              </a:ext>
            </a:extLst>
          </p:cNvPr>
          <p:cNvSpPr txBox="1">
            <a:spLocks/>
          </p:cNvSpPr>
          <p:nvPr/>
        </p:nvSpPr>
        <p:spPr>
          <a:xfrm>
            <a:off x="2927647" y="246710"/>
            <a:ext cx="8136901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8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НЕПРЕРЫВНОЕ УЛУЧШЕНИЕ </a:t>
            </a:r>
            <a:br>
              <a:rPr lang="ru-RU" sz="1800" b="1" dirty="0">
                <a:solidFill>
                  <a:srgbClr val="92D050"/>
                </a:solidFill>
                <a:latin typeface="Roboto Condensed" panose="02000000000000000000" pitchFamily="2" charset="0"/>
              </a:rPr>
            </a:b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СЕРВИСОВ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D450DAD-6939-7E7B-69DF-8D92F7A5B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626" y="3557156"/>
            <a:ext cx="900581" cy="90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98540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AD16D40-181D-C78D-69AD-3D2818AF439B}"/>
              </a:ext>
            </a:extLst>
          </p:cNvPr>
          <p:cNvSpPr txBox="1">
            <a:spLocks/>
          </p:cNvSpPr>
          <p:nvPr/>
        </p:nvSpPr>
        <p:spPr>
          <a:xfrm>
            <a:off x="2927647" y="246710"/>
            <a:ext cx="8136901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СЕРВИС </a:t>
            </a:r>
            <a:b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8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МОЙ НАЛОГ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8DC85D2-A81A-9F39-2A83-BB0CD8A9C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489" y="1938529"/>
            <a:ext cx="1737624" cy="3762672"/>
          </a:xfrm>
          <a:prstGeom prst="rect">
            <a:avLst/>
          </a:prstGeom>
          <a:noFill/>
          <a:ln w="6350">
            <a:solidFill>
              <a:schemeClr val="tx1">
                <a:lumMod val="20000"/>
                <a:lumOff val="80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xmlns="" id="{3678F125-16EC-E0EB-1C20-6141778E0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03" y="1938529"/>
            <a:ext cx="1737624" cy="3762672"/>
          </a:xfrm>
          <a:prstGeom prst="rect">
            <a:avLst/>
          </a:prstGeom>
          <a:noFill/>
          <a:ln w="6350">
            <a:solidFill>
              <a:schemeClr val="tx1">
                <a:lumMod val="20000"/>
                <a:lumOff val="80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21">
            <a:extLst>
              <a:ext uri="{FF2B5EF4-FFF2-40B4-BE49-F238E27FC236}">
                <a16:creationId xmlns:a16="http://schemas.microsoft.com/office/drawing/2014/main" xmlns="" id="{E0F3FDF8-B478-D463-AC21-E7CAEC7BB8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6131" y="1938528"/>
            <a:ext cx="1737686" cy="3762672"/>
          </a:xfrm>
          <a:prstGeom prst="rect">
            <a:avLst/>
          </a:prstGeom>
          <a:ln w="6350">
            <a:solidFill>
              <a:schemeClr val="tx1">
                <a:lumMod val="20000"/>
                <a:lumOff val="80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"/>
              </a:prstClr>
            </a:outerShdw>
          </a:effectLst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xmlns="" id="{69CB9BCA-05C5-8AF9-7874-646FE7E7D4EB}"/>
              </a:ext>
            </a:extLst>
          </p:cNvPr>
          <p:cNvCxnSpPr>
            <a:endCxn id="5" idx="1"/>
          </p:cNvCxnSpPr>
          <p:nvPr/>
        </p:nvCxnSpPr>
        <p:spPr>
          <a:xfrm>
            <a:off x="2946798" y="3819864"/>
            <a:ext cx="1094691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786A79C9-0D38-3463-3F49-1B0680D48A8E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5779113" y="3819865"/>
            <a:ext cx="1094690" cy="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xmlns="" id="{4AB37BB4-6D87-F422-290B-703956378030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 flipV="1">
            <a:off x="8611427" y="3819864"/>
            <a:ext cx="109470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77C9C78F-5F79-06C0-EDE1-78C59ECA8E0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-1795552" y="1346010"/>
            <a:ext cx="7364246" cy="4952456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xmlns="" id="{77226571-5801-7FF3-543B-706324E21C1E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11443817" y="3819864"/>
            <a:ext cx="1288978" cy="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5461101"/>
      </p:ext>
    </p:extLst>
  </p:cSld>
  <p:clrMapOvr>
    <a:masterClrMapping/>
  </p:clrMapOvr>
  <p:transition spd="slow">
    <p:strips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B314C01-17C7-EB8C-6307-B79390175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1205337" y="1927684"/>
            <a:ext cx="1745298" cy="3784360"/>
          </a:xfrm>
          <a:prstGeom prst="rect">
            <a:avLst/>
          </a:prstGeom>
          <a:ln w="6350">
            <a:solidFill>
              <a:schemeClr val="tx1">
                <a:lumMod val="20000"/>
                <a:lumOff val="80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B29148D-98AE-9AD9-46BA-96EBA5EB5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4036480" y="1928941"/>
            <a:ext cx="1747642" cy="3781846"/>
          </a:xfrm>
          <a:prstGeom prst="rect">
            <a:avLst/>
          </a:prstGeom>
          <a:ln w="6350">
            <a:solidFill>
              <a:schemeClr val="tx1">
                <a:lumMod val="20000"/>
                <a:lumOff val="80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xmlns="" id="{5298A031-440F-32AC-8EF7-2E965843E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6868795" y="1928942"/>
            <a:ext cx="1747640" cy="3781844"/>
          </a:xfrm>
          <a:prstGeom prst="rect">
            <a:avLst/>
          </a:prstGeom>
          <a:ln w="6350">
            <a:solidFill>
              <a:schemeClr val="tx1">
                <a:lumMod val="20000"/>
                <a:lumOff val="80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21">
            <a:extLst>
              <a:ext uri="{FF2B5EF4-FFF2-40B4-BE49-F238E27FC236}">
                <a16:creationId xmlns:a16="http://schemas.microsoft.com/office/drawing/2014/main" xmlns="" id="{BA957543-C329-552E-8D4F-B486DC8829E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701660" y="1927683"/>
            <a:ext cx="1746628" cy="3784362"/>
          </a:xfrm>
          <a:prstGeom prst="rect">
            <a:avLst/>
          </a:prstGeom>
          <a:ln w="6350">
            <a:solidFill>
              <a:schemeClr val="tx1">
                <a:lumMod val="20000"/>
                <a:lumOff val="80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"/>
              </a:prstClr>
            </a:outerShdw>
          </a:effec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6E30C0A-DF08-5D06-818B-D9C6DAECD87D}"/>
              </a:ext>
            </a:extLst>
          </p:cNvPr>
          <p:cNvSpPr txBox="1">
            <a:spLocks/>
          </p:cNvSpPr>
          <p:nvPr/>
        </p:nvSpPr>
        <p:spPr>
          <a:xfrm>
            <a:off x="2927647" y="246710"/>
            <a:ext cx="8136901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СЕРВИС </a:t>
            </a:r>
            <a:b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800" b="1" dirty="0">
                <a:solidFill>
                  <a:srgbClr val="92D050"/>
                </a:solidFill>
                <a:latin typeface="Roboto Condensed" panose="02000000000000000000" pitchFamily="2" charset="0"/>
              </a:rPr>
              <a:t>МОЙ НАЛОГ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xmlns="" id="{2ABE0C71-3024-4DFA-EB7D-434EE0CA6181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8616435" y="3819864"/>
            <a:ext cx="1085225" cy="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E142A611-E14B-0467-65CC-7EB614ECD3EC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5784122" y="3819864"/>
            <a:ext cx="1084673" cy="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BE974448-4F7D-22D3-E452-8A5EA70E2739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>
          <a:xfrm>
            <a:off x="2950635" y="3819864"/>
            <a:ext cx="1085845" cy="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xmlns="" id="{2461EDDE-9FD2-993F-1088-4239C7684CB9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11448288" y="3819864"/>
            <a:ext cx="1284507" cy="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xmlns="" id="{72611DAB-A472-0AF8-8B31-263CA679FC58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-77623" y="3819864"/>
            <a:ext cx="1282960" cy="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7212090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173409</TotalTime>
  <Words>397</Words>
  <Application>Microsoft Office PowerPoint</Application>
  <PresentationFormat>Широкоэкранный</PresentationFormat>
  <Paragraphs>130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Open Sans Light</vt:lpstr>
      <vt:lpstr>FontAwesome</vt:lpstr>
      <vt:lpstr>Microsoft Sans Serif</vt:lpstr>
      <vt:lpstr>Roboto</vt:lpstr>
      <vt:lpstr>Calibri</vt:lpstr>
      <vt:lpstr>Roboto Condensed</vt:lpstr>
      <vt:lpstr>Arial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2464</cp:revision>
  <cp:lastPrinted>2022-10-04T18:13:32Z</cp:lastPrinted>
  <dcterms:created xsi:type="dcterms:W3CDTF">2014-10-08T23:03:32Z</dcterms:created>
  <dcterms:modified xsi:type="dcterms:W3CDTF">2022-10-06T12:49:55Z</dcterms:modified>
</cp:coreProperties>
</file>