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fif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4" r:id="rId1"/>
  </p:sldMasterIdLst>
  <p:notesMasterIdLst>
    <p:notesMasterId r:id="rId29"/>
  </p:notesMasterIdLst>
  <p:sldIdLst>
    <p:sldId id="394" r:id="rId2"/>
    <p:sldId id="424" r:id="rId3"/>
    <p:sldId id="425" r:id="rId4"/>
    <p:sldId id="426" r:id="rId5"/>
    <p:sldId id="427" r:id="rId6"/>
    <p:sldId id="428" r:id="rId7"/>
    <p:sldId id="429" r:id="rId8"/>
    <p:sldId id="430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31" r:id="rId23"/>
    <p:sldId id="432" r:id="rId24"/>
    <p:sldId id="433" r:id="rId25"/>
    <p:sldId id="422" r:id="rId26"/>
    <p:sldId id="423" r:id="rId27"/>
    <p:sldId id="410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Segoe UI" panose="020B0502040204020203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 B. Karimov" initials="EB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E1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68617F7-BD45-45D3-9494-08AB8ACE10ED}">
  <a:tblStyle styleId="{668617F7-BD45-45D3-9494-08AB8ACE10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89E5840-C12E-4C8B-9978-033B50F8BF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504" autoAdjust="0"/>
  </p:normalViewPr>
  <p:slideViewPr>
    <p:cSldViewPr>
      <p:cViewPr varScale="1">
        <p:scale>
          <a:sx n="95" d="100"/>
          <a:sy n="95" d="100"/>
        </p:scale>
        <p:origin x="89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0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538120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0315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4685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7871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345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8098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763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985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1865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1524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5312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538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6042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CAF47294-675C-4190-A447-51F07E1B5A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73"/>
            <a:ext cx="9144000" cy="515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2F9C05BC-4EC0-460A-9196-AC5C406EB3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519" y="2565798"/>
            <a:ext cx="2707481" cy="257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EBB01FD-A40B-41D8-BA81-C19A808466C1}"/>
              </a:ext>
            </a:extLst>
          </p:cNvPr>
          <p:cNvSpPr/>
          <p:nvPr userDrawn="1"/>
        </p:nvSpPr>
        <p:spPr>
          <a:xfrm>
            <a:off x="0" y="0"/>
            <a:ext cx="200025" cy="5143500"/>
          </a:xfrm>
          <a:prstGeom prst="rect">
            <a:avLst/>
          </a:prstGeom>
          <a:solidFill>
            <a:srgbClr val="A19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buClrTx/>
              <a:buFontTx/>
              <a:buNone/>
              <a:defRPr/>
            </a:pPr>
            <a:endParaRPr lang="ru-RU" sz="1800" kern="1200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6989705-B15D-4E13-8853-A1696E947259}"/>
              </a:ext>
            </a:extLst>
          </p:cNvPr>
          <p:cNvCxnSpPr>
            <a:cxnSpLocks/>
          </p:cNvCxnSpPr>
          <p:nvPr userDrawn="1"/>
        </p:nvCxnSpPr>
        <p:spPr>
          <a:xfrm>
            <a:off x="1239441" y="2109788"/>
            <a:ext cx="5772150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99713-D948-4EA7-9846-29FFAB09B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4444" y="2397057"/>
            <a:ext cx="6858000" cy="373726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700" b="1">
                <a:solidFill>
                  <a:srgbClr val="A1936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26BBDC-ACC8-4B5C-A292-21F0DA5B2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4444" y="2785349"/>
            <a:ext cx="6858000" cy="29417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buNone/>
              <a:defRPr sz="1800">
                <a:solidFill>
                  <a:srgbClr val="A1936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E6C5A5-4F8F-497B-93A3-051AF4F612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9441" y="774982"/>
            <a:ext cx="53721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02050" y="1223200"/>
            <a:ext cx="4539900" cy="2697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464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‹#›</a:t>
            </a:fld>
            <a:endParaRPr dirty="0"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862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844325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5524777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7205229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‹#›</a:t>
            </a:fld>
            <a:endParaRPr dirty="0"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21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B7B7B7"/>
                </a:solidFill>
              </a:rPr>
              <a:pPr/>
              <a:t>‹#›</a:t>
            </a:fld>
            <a:endParaRPr dirty="0">
              <a:solidFill>
                <a:srgbClr val="B7B7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2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323E3AD-860C-4BB9-AAD8-18720A91AB41}"/>
              </a:ext>
            </a:extLst>
          </p:cNvPr>
          <p:cNvCxnSpPr>
            <a:cxnSpLocks/>
          </p:cNvCxnSpPr>
          <p:nvPr userDrawn="1"/>
        </p:nvCxnSpPr>
        <p:spPr>
          <a:xfrm>
            <a:off x="1" y="4823222"/>
            <a:ext cx="8393906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BCF5E4E-E9EA-45DC-824E-DBA3915A4CC5}"/>
              </a:ext>
            </a:extLst>
          </p:cNvPr>
          <p:cNvCxnSpPr>
            <a:cxnSpLocks/>
          </p:cNvCxnSpPr>
          <p:nvPr userDrawn="1"/>
        </p:nvCxnSpPr>
        <p:spPr>
          <a:xfrm>
            <a:off x="8786812" y="402431"/>
            <a:ext cx="357188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8AC6CA8E-C11A-4D4B-B02E-DEBB9A807D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960" y="4600576"/>
            <a:ext cx="427434" cy="44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9D82BB1-4A77-41BA-90AD-40641A24C04A}"/>
              </a:ext>
            </a:extLst>
          </p:cNvPr>
          <p:cNvCxnSpPr>
            <a:cxnSpLocks/>
          </p:cNvCxnSpPr>
          <p:nvPr userDrawn="1"/>
        </p:nvCxnSpPr>
        <p:spPr>
          <a:xfrm>
            <a:off x="8907066" y="4823222"/>
            <a:ext cx="236934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83361-801A-4DD1-94E5-02997AC45011}"/>
              </a:ext>
            </a:extLst>
          </p:cNvPr>
          <p:cNvCxnSpPr>
            <a:cxnSpLocks/>
          </p:cNvCxnSpPr>
          <p:nvPr userDrawn="1"/>
        </p:nvCxnSpPr>
        <p:spPr>
          <a:xfrm>
            <a:off x="0" y="402432"/>
            <a:ext cx="6629400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CCE80-B68D-48F6-AF70-4BF351F4F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561" y="629371"/>
            <a:ext cx="7886700" cy="350159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1800" b="1" i="0">
                <a:solidFill>
                  <a:srgbClr val="A1936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95C212-D937-4935-A9BB-47C1F9F2D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561" y="1113865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800">
                <a:solidFill>
                  <a:srgbClr val="5A5B5A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3B1B16A5-8839-49AE-A478-611F57CFB6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 lIns="0" tIns="0" rIns="0" bIns="0" anchor="ctr" anchorCtr="0"/>
          <a:lstStyle>
            <a:lvl1pPr>
              <a:defRPr sz="1200"/>
            </a:lvl1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‹#›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DB0ACF0-61B4-43EC-8A74-63672F7F84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6464" y="206476"/>
            <a:ext cx="1974000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7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CB7A7A03-305D-4002-85AD-417396C7E5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B39FE26-7850-4AFA-90E2-308F8D5889B9}"/>
              </a:ext>
            </a:extLst>
          </p:cNvPr>
          <p:cNvCxnSpPr/>
          <p:nvPr userDrawn="1"/>
        </p:nvCxnSpPr>
        <p:spPr>
          <a:xfrm>
            <a:off x="671513" y="2475310"/>
            <a:ext cx="3936206" cy="0"/>
          </a:xfrm>
          <a:prstGeom prst="line">
            <a:avLst/>
          </a:prstGeom>
          <a:ln w="28575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2371A3F-C7DD-4436-8081-CE9CDD634092}"/>
              </a:ext>
            </a:extLst>
          </p:cNvPr>
          <p:cNvCxnSpPr/>
          <p:nvPr userDrawn="1"/>
        </p:nvCxnSpPr>
        <p:spPr>
          <a:xfrm>
            <a:off x="694135" y="3650456"/>
            <a:ext cx="0" cy="563166"/>
          </a:xfrm>
          <a:prstGeom prst="line">
            <a:avLst/>
          </a:prstGeom>
          <a:ln w="57150">
            <a:solidFill>
              <a:srgbClr val="A193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B7C05F-B162-4D91-8020-AA76868CBEBC}"/>
              </a:ext>
            </a:extLst>
          </p:cNvPr>
          <p:cNvSpPr/>
          <p:nvPr userDrawn="1"/>
        </p:nvSpPr>
        <p:spPr>
          <a:xfrm>
            <a:off x="0" y="0"/>
            <a:ext cx="200025" cy="5143500"/>
          </a:xfrm>
          <a:prstGeom prst="rect">
            <a:avLst/>
          </a:prstGeom>
          <a:solidFill>
            <a:srgbClr val="A19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buClrTx/>
              <a:buFontTx/>
              <a:buNone/>
              <a:defRPr/>
            </a:pPr>
            <a:endParaRPr lang="ru-RU" sz="1800" kern="1200">
              <a:solidFill>
                <a:prstClr val="white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7D04120-9103-4972-925F-C503F4C2B1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72729" y="4544617"/>
            <a:ext cx="2062296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ru-RU" sz="1800" b="1" kern="1200">
                <a:solidFill>
                  <a:srgbClr val="A1936C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www.taxes.gov.az</a:t>
            </a:r>
            <a:endParaRPr lang="ru-RU" altLang="ru-RU" sz="1800" b="1" kern="1200">
              <a:solidFill>
                <a:srgbClr val="A1936C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4CCA0C-D546-4271-B31F-60C2937A8F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72728" y="3974307"/>
            <a:ext cx="825098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Тел</a:t>
            </a:r>
            <a:r>
              <a:rPr lang="en-US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.:</a:t>
            </a:r>
            <a:b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Факс</a:t>
            </a:r>
            <a:r>
              <a:rPr lang="en-US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</a:t>
            </a:r>
            <a:b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Э</a:t>
            </a:r>
            <a:r>
              <a:rPr lang="en-US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ru-RU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почта</a:t>
            </a:r>
            <a:r>
              <a:rPr lang="en-US" altLang="ru-RU" sz="1200" b="1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</a:t>
            </a:r>
            <a:endParaRPr lang="ru-RU" altLang="ru-RU" sz="1200" b="1" kern="1200" dirty="0">
              <a:solidFill>
                <a:srgbClr val="5A5B5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A954A5A-C5CC-465A-8C19-8DD6FB055F4F}"/>
              </a:ext>
            </a:extLst>
          </p:cNvPr>
          <p:cNvSpPr/>
          <p:nvPr userDrawn="1"/>
        </p:nvSpPr>
        <p:spPr>
          <a:xfrm>
            <a:off x="872728" y="3570685"/>
            <a:ext cx="2942810" cy="47320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ru-RU" sz="1300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Азербайджан, Баку, </a:t>
            </a:r>
            <a:r>
              <a:rPr lang="en-US" sz="1300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AZ1073</a:t>
            </a:r>
            <a:endParaRPr lang="az-Latn-AZ" sz="1300" kern="1200" dirty="0">
              <a:solidFill>
                <a:srgbClr val="5A5B5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>
              <a:buClrTx/>
              <a:buFontTx/>
              <a:buNone/>
              <a:defRPr/>
            </a:pPr>
            <a:r>
              <a:rPr lang="ru-RU" sz="1300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Ул. </a:t>
            </a:r>
            <a:r>
              <a:rPr lang="ru-RU" sz="1300" kern="1200" dirty="0" err="1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Л.Ландау</a:t>
            </a:r>
            <a:r>
              <a:rPr lang="ru-RU" sz="1300" kern="1200" dirty="0">
                <a:solidFill>
                  <a:srgbClr val="5A5B5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16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30B893-BB5A-48EE-957E-99D3A732F530}"/>
              </a:ext>
            </a:extLst>
          </p:cNvPr>
          <p:cNvSpPr/>
          <p:nvPr userDrawn="1"/>
        </p:nvSpPr>
        <p:spPr>
          <a:xfrm>
            <a:off x="1326375" y="3960582"/>
            <a:ext cx="1503759" cy="485775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300" kern="1200" dirty="0">
                <a:solidFill>
                  <a:srgbClr val="5A5B5A"/>
                </a:solidFill>
                <a:latin typeface="Calibri" panose="020F0502020204030204"/>
                <a:ea typeface="+mn-ea"/>
                <a:cs typeface="+mn-cs"/>
              </a:rPr>
              <a:t>+994 12 403 89 70</a:t>
            </a:r>
            <a:br>
              <a:rPr lang="ru-RU" sz="1300" kern="1200" dirty="0">
                <a:solidFill>
                  <a:srgbClr val="5A5B5A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300" kern="1200" dirty="0">
                <a:solidFill>
                  <a:srgbClr val="5A5B5A"/>
                </a:solidFill>
                <a:latin typeface="Calibri" panose="020F0502020204030204"/>
                <a:ea typeface="+mn-ea"/>
                <a:cs typeface="+mn-cs"/>
              </a:rPr>
              <a:t>+994 12 403 89 71</a:t>
            </a:r>
            <a:endParaRPr lang="ru-RU" sz="1300" kern="1200" dirty="0">
              <a:solidFill>
                <a:srgbClr val="5A5B5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4CD61D-8A8F-4234-A617-311C7AD0BC99}"/>
              </a:ext>
            </a:extLst>
          </p:cNvPr>
          <p:cNvSpPr/>
          <p:nvPr userDrawn="1"/>
        </p:nvSpPr>
        <p:spPr>
          <a:xfrm>
            <a:off x="1566650" y="4337448"/>
            <a:ext cx="1524000" cy="2774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300" kern="1200" dirty="0">
                <a:solidFill>
                  <a:srgbClr val="5A5B5A"/>
                </a:solidFill>
                <a:latin typeface="Calibri" panose="020F0502020204030204"/>
                <a:ea typeface="+mn-ea"/>
                <a:cs typeface="+mn-cs"/>
              </a:rPr>
              <a:t>office@taxes.gov.az</a:t>
            </a:r>
            <a:endParaRPr lang="ru-RU" sz="1300" kern="1200" dirty="0">
              <a:solidFill>
                <a:srgbClr val="5A5B5A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0">
            <a:extLst>
              <a:ext uri="{FF2B5EF4-FFF2-40B4-BE49-F238E27FC236}">
                <a16:creationId xmlns:a16="http://schemas.microsoft.com/office/drawing/2014/main" id="{638F00C9-B669-4D3B-95C5-B8A1E0D956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519" y="2565798"/>
            <a:ext cx="2707481" cy="257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94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dark">
  <p:cSld name="Blank dark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marL="914400" lvl="1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marL="1371600" lvl="2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marL="1828800" lvl="3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marL="2286000" lvl="4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marL="2743200" lvl="5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marL="3200400" lvl="6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marL="3657600" lvl="7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marL="4114800" lvl="8" indent="-431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5936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31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id="{BC2E6663-0BDA-4A23-8B6D-668DDCB62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2006" y="4683919"/>
            <a:ext cx="433388" cy="273844"/>
          </a:xfrm>
          <a:prstGeom prst="rect">
            <a:avLst/>
          </a:prstGeom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ctr"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83E0D03-B94F-4BF9-AA17-CB1B54F9DF23}" type="slidenum">
              <a:rPr lang="ru-RU" altLang="ru-RU" sz="1800" kern="1200">
                <a:solidFill>
                  <a:prstClr val="white"/>
                </a:solidFill>
                <a:ea typeface="+mn-ea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‹#›</a:t>
            </a:fld>
            <a:endParaRPr lang="ru-RU" altLang="ru-RU" sz="1800" kern="1200">
              <a:solidFill>
                <a:prstClr val="white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866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995686"/>
            <a:ext cx="5976664" cy="1800200"/>
          </a:xfrm>
        </p:spPr>
        <p:txBody>
          <a:bodyPr/>
          <a:lstStyle/>
          <a:p>
            <a:pPr algn="ctr">
              <a:lnSpc>
                <a:spcPts val="3500"/>
              </a:lnSpc>
            </a:pPr>
            <a:r>
              <a:rPr lang="ru-RU" sz="2000" dirty="0"/>
              <a:t>Повышение качества обслуживания налогоплательщиков. Развитие интерактивных услуг на основе обратной связи и исследовании пользовательского опыта</a:t>
            </a:r>
            <a:endParaRPr lang="en-US" sz="2000" dirty="0"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 bwMode="auto">
          <a:xfrm>
            <a:off x="272371" y="423886"/>
            <a:ext cx="8186720" cy="43801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u="sng" dirty="0">
                <a:solidFill>
                  <a:srgbClr val="C00000"/>
                </a:solidFill>
              </a:rPr>
              <a:t>Регистрация и учет: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приостановление</a:t>
            </a:r>
            <a:r>
              <a:rPr lang="az-Latn-AZ" sz="1400" dirty="0"/>
              <a:t> деятельности юридического 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</a:t>
            </a:r>
            <a:r>
              <a:rPr lang="ru-RU" sz="1400" dirty="0"/>
              <a:t>нлайн-</a:t>
            </a:r>
            <a:r>
              <a:rPr lang="az-Latn-AZ" sz="1400" dirty="0"/>
              <a:t>приостановление деятельности филиала, представительства юридического лица</a:t>
            </a:r>
            <a:r>
              <a:rPr lang="ru-RU" sz="1400" dirty="0"/>
              <a:t>.</a:t>
            </a:r>
            <a:r>
              <a:rPr lang="az-Latn-AZ" sz="1400" dirty="0"/>
              <a:t>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</a:t>
            </a:r>
            <a:r>
              <a:rPr lang="ru-RU" sz="1400" dirty="0" err="1"/>
              <a:t>нлайн</a:t>
            </a:r>
            <a:r>
              <a:rPr lang="ru-RU" sz="1400" dirty="0"/>
              <a:t> </a:t>
            </a:r>
            <a:r>
              <a:rPr lang="az-Latn-AZ" sz="1400" dirty="0" err="1"/>
              <a:t>приостановление</a:t>
            </a:r>
            <a:r>
              <a:rPr lang="az-Latn-AZ" sz="1400" dirty="0"/>
              <a:t> деятельности субъекта (объекта) хозяйств</a:t>
            </a:r>
            <a:r>
              <a:rPr lang="ru-RU" sz="1400" dirty="0"/>
              <a:t>ования</a:t>
            </a:r>
            <a:r>
              <a:rPr lang="az-Latn-AZ" sz="1400" dirty="0"/>
              <a:t> налогоплательщика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восстановление</a:t>
            </a:r>
            <a:r>
              <a:rPr lang="az-Latn-AZ" sz="1400" dirty="0"/>
              <a:t> </a:t>
            </a:r>
            <a:r>
              <a:rPr lang="ru-RU" sz="1400" dirty="0"/>
              <a:t>деятельности</a:t>
            </a:r>
            <a:r>
              <a:rPr lang="az-Latn-AZ" sz="1400" dirty="0"/>
              <a:t> физического 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восстановление</a:t>
            </a:r>
            <a:r>
              <a:rPr lang="az-Latn-AZ" sz="1400" dirty="0"/>
              <a:t> </a:t>
            </a:r>
            <a:r>
              <a:rPr lang="ru-RU" sz="1400" dirty="0"/>
              <a:t>прекращенной </a:t>
            </a:r>
            <a:r>
              <a:rPr lang="az-Latn-AZ" sz="1400" dirty="0" err="1"/>
              <a:t>деятельности</a:t>
            </a:r>
            <a:r>
              <a:rPr lang="az-Latn-AZ" sz="1400" dirty="0"/>
              <a:t> </a:t>
            </a:r>
            <a:r>
              <a:rPr lang="ru-RU" sz="1400" dirty="0"/>
              <a:t>(повторная регистрация) </a:t>
            </a:r>
            <a:r>
              <a:rPr lang="az-Latn-AZ" sz="1400" dirty="0" err="1"/>
              <a:t>физического</a:t>
            </a:r>
            <a:r>
              <a:rPr lang="az-Latn-AZ" sz="1400" dirty="0"/>
              <a:t> </a:t>
            </a:r>
            <a:r>
              <a:rPr lang="az-Latn-AZ" sz="1400" dirty="0" err="1"/>
              <a:t>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Онлайн-восстановление деятельности юридического 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</a:t>
            </a:r>
            <a:r>
              <a:rPr lang="ru-RU" sz="1400" dirty="0"/>
              <a:t>нлайн-</a:t>
            </a:r>
            <a:r>
              <a:rPr lang="az-Latn-AZ" sz="1400" dirty="0"/>
              <a:t>восстановление деятельности филиала, представительства юридического 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</a:t>
            </a:r>
            <a:r>
              <a:rPr lang="ru-RU" sz="1400" dirty="0"/>
              <a:t>нлайн-</a:t>
            </a:r>
            <a:r>
              <a:rPr lang="az-Latn-AZ" sz="1400" dirty="0"/>
              <a:t>восстановление деятельности субъекта (объекта) хозяйствования  налогоплательщика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с</a:t>
            </a:r>
            <a:r>
              <a:rPr lang="az-Latn-AZ" sz="1400" dirty="0" err="1"/>
              <a:t>нятие</a:t>
            </a:r>
            <a:r>
              <a:rPr lang="az-Latn-AZ" sz="1400" dirty="0"/>
              <a:t> физического лица с налогового учета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с</a:t>
            </a:r>
            <a:r>
              <a:rPr lang="az-Latn-AZ" sz="1400" dirty="0" err="1"/>
              <a:t>нятие</a:t>
            </a:r>
            <a:r>
              <a:rPr lang="ru-RU" sz="1400" dirty="0"/>
              <a:t> с</a:t>
            </a:r>
            <a:r>
              <a:rPr lang="az-Latn-AZ" sz="1400" dirty="0"/>
              <a:t> </a:t>
            </a:r>
            <a:r>
              <a:rPr lang="ru-RU" sz="1400" dirty="0"/>
              <a:t>регистрации </a:t>
            </a:r>
            <a:r>
              <a:rPr lang="az-Latn-AZ" sz="1400" dirty="0"/>
              <a:t>филиала, представительства налогоплательщика;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с</a:t>
            </a:r>
            <a:r>
              <a:rPr lang="az-Latn-AZ" sz="1400" dirty="0" err="1"/>
              <a:t>нятие</a:t>
            </a:r>
            <a:r>
              <a:rPr lang="ru-RU" sz="1400" dirty="0"/>
              <a:t> с</a:t>
            </a:r>
            <a:r>
              <a:rPr lang="az-Latn-AZ" sz="1400" dirty="0"/>
              <a:t> </a:t>
            </a:r>
            <a:r>
              <a:rPr lang="ru-RU" sz="1400" dirty="0"/>
              <a:t>регистрации </a:t>
            </a:r>
            <a:r>
              <a:rPr lang="az-Latn-AZ" sz="1400" dirty="0"/>
              <a:t>субъекта (объекта) хозяйствования  налогоплательщика;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с</a:t>
            </a:r>
            <a:r>
              <a:rPr lang="az-Latn-AZ" sz="1400" dirty="0" err="1"/>
              <a:t>нятие</a:t>
            </a:r>
            <a:r>
              <a:rPr lang="ru-RU" sz="1400" dirty="0"/>
              <a:t> с</a:t>
            </a:r>
            <a:r>
              <a:rPr lang="az-Latn-AZ" sz="1400" dirty="0"/>
              <a:t> </a:t>
            </a:r>
            <a:r>
              <a:rPr lang="az-Latn-AZ" sz="1400" dirty="0" err="1"/>
              <a:t>регистрации</a:t>
            </a:r>
            <a:r>
              <a:rPr lang="az-Latn-AZ" sz="1400" dirty="0"/>
              <a:t> </a:t>
            </a:r>
            <a:r>
              <a:rPr lang="ru-RU" sz="1400" dirty="0"/>
              <a:t>в целях </a:t>
            </a:r>
            <a:r>
              <a:rPr lang="az-Latn-AZ" sz="1400" dirty="0"/>
              <a:t>НДС;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с</a:t>
            </a:r>
            <a:r>
              <a:rPr lang="az-Latn-AZ" sz="1400" dirty="0" err="1"/>
              <a:t>нятие</a:t>
            </a:r>
            <a:r>
              <a:rPr lang="az-Latn-AZ" sz="1400" dirty="0"/>
              <a:t> </a:t>
            </a:r>
            <a:r>
              <a:rPr lang="ru-RU" sz="1400" dirty="0"/>
              <a:t>с регистрации</a:t>
            </a:r>
            <a:r>
              <a:rPr lang="az-Latn-AZ" sz="1400" dirty="0"/>
              <a:t> касс</a:t>
            </a:r>
            <a:r>
              <a:rPr lang="ru-RU" sz="1400" dirty="0"/>
              <a:t>ового аппарата</a:t>
            </a:r>
            <a:r>
              <a:rPr lang="az-Latn-AZ" sz="1400" dirty="0"/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с</a:t>
            </a:r>
            <a:r>
              <a:rPr lang="az-Latn-AZ" sz="1400" dirty="0" err="1"/>
              <a:t>нятие</a:t>
            </a:r>
            <a:r>
              <a:rPr lang="az-Latn-AZ" sz="1400" dirty="0"/>
              <a:t> </a:t>
            </a:r>
            <a:r>
              <a:rPr lang="ru-RU" sz="1400" dirty="0"/>
              <a:t>с регистрации</a:t>
            </a:r>
            <a:r>
              <a:rPr lang="az-Latn-AZ" sz="1400" dirty="0"/>
              <a:t> POS-терминала.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6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 bwMode="auto">
          <a:xfrm>
            <a:off x="107504" y="495610"/>
            <a:ext cx="8856983" cy="4308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dirty="0">
                <a:solidFill>
                  <a:srgbClr val="C00000"/>
                </a:solidFill>
              </a:rPr>
              <a:t>Доступные интерактивные услуги</a:t>
            </a:r>
          </a:p>
          <a:p>
            <a:r>
              <a:rPr lang="ru-RU" altLang="en-US" sz="1600" b="1" u="sng" dirty="0">
                <a:solidFill>
                  <a:srgbClr val="C00000"/>
                </a:solidFill>
              </a:rPr>
              <a:t>Декларации и расчеты: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Отправка</a:t>
            </a:r>
            <a:r>
              <a:rPr lang="az-Latn-AZ" sz="1400" dirty="0"/>
              <a:t> электронной декларации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заполнение</a:t>
            </a:r>
            <a:r>
              <a:rPr lang="az-Latn-AZ" sz="1400" dirty="0"/>
              <a:t> декларации</a:t>
            </a:r>
            <a:r>
              <a:rPr lang="ru-RU" sz="1400" dirty="0"/>
              <a:t> по упрощенному налогу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заполнение</a:t>
            </a:r>
            <a:r>
              <a:rPr lang="az-Latn-AZ" sz="1400" dirty="0"/>
              <a:t> </a:t>
            </a:r>
            <a:r>
              <a:rPr lang="ru-RU" sz="1400" dirty="0"/>
              <a:t>единой декларации (</a:t>
            </a:r>
            <a:r>
              <a:rPr lang="az-Latn-AZ" sz="1400" dirty="0" err="1"/>
              <a:t>отчета</a:t>
            </a:r>
            <a:r>
              <a:rPr lang="ru-RU" sz="1400" dirty="0"/>
              <a:t>)</a:t>
            </a:r>
            <a:r>
              <a:rPr lang="az-Latn-AZ" sz="1400" dirty="0"/>
              <a:t> об </a:t>
            </a:r>
            <a:r>
              <a:rPr lang="az-Latn-AZ" sz="1400" dirty="0" err="1"/>
              <a:t>удержаниях</a:t>
            </a:r>
            <a:r>
              <a:rPr lang="az-Latn-AZ" sz="1400" dirty="0"/>
              <a:t> </a:t>
            </a:r>
            <a:r>
              <a:rPr lang="ru-RU" sz="1400" dirty="0"/>
              <a:t>из</a:t>
            </a:r>
            <a:r>
              <a:rPr lang="az-Latn-AZ" sz="1400" dirty="0"/>
              <a:t> источника выплат, связанных с </a:t>
            </a:r>
            <a:r>
              <a:rPr lang="az-Latn-AZ" sz="1400" dirty="0" err="1"/>
              <a:t>наемным</a:t>
            </a:r>
            <a:r>
              <a:rPr lang="az-Latn-AZ" sz="1400" dirty="0"/>
              <a:t> </a:t>
            </a:r>
            <a:r>
              <a:rPr lang="az-Latn-AZ" sz="1400" dirty="0" err="1"/>
              <a:t>трудом</a:t>
            </a:r>
            <a:r>
              <a:rPr lang="ru-RU" sz="1400" dirty="0"/>
              <a:t>, страховыми отчислениями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Представление Справки по исчислению текущих налоговых платежей</a:t>
            </a:r>
            <a:r>
              <a:rPr lang="ru-RU" sz="1400" dirty="0"/>
              <a:t>.</a:t>
            </a:r>
          </a:p>
          <a:p>
            <a:r>
              <a:rPr lang="ru-RU" sz="1600" b="1" u="sng" dirty="0">
                <a:solidFill>
                  <a:srgbClr val="C00000"/>
                </a:solidFill>
              </a:rPr>
              <a:t>Ф</a:t>
            </a:r>
            <a:r>
              <a:rPr lang="az-Latn-AZ" sz="1600" b="1" u="sng" dirty="0">
                <a:solidFill>
                  <a:srgbClr val="C00000"/>
                </a:solidFill>
              </a:rPr>
              <a:t>ормы ДТА</a:t>
            </a:r>
            <a:r>
              <a:rPr lang="ru-RU" sz="1600" b="1" u="sng" dirty="0">
                <a:solidFill>
                  <a:srgbClr val="C00000"/>
                </a:solidFill>
              </a:rPr>
              <a:t>:</a:t>
            </a:r>
            <a:endParaRPr lang="en-US" sz="1600" b="1" u="sng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Заявление на получение </a:t>
            </a:r>
            <a:r>
              <a:rPr lang="ru-RU" sz="1400" dirty="0"/>
              <a:t>сертификата резидентства</a:t>
            </a:r>
            <a:r>
              <a:rPr lang="az-Latn-AZ" sz="1400" dirty="0"/>
              <a:t> </a:t>
            </a:r>
            <a:r>
              <a:rPr lang="az-Latn-AZ" sz="1400" b="1" i="1" dirty="0">
                <a:solidFill>
                  <a:srgbClr val="C00000"/>
                </a:solidFill>
              </a:rPr>
              <a:t>(ДТА-01)</a:t>
            </a:r>
            <a:r>
              <a:rPr lang="az-Latn-AZ" altLang="en-US" sz="1400" b="1" i="1" dirty="0">
                <a:solidFill>
                  <a:srgbClr val="C00000"/>
                </a:solidFill>
              </a:rPr>
              <a:t>;</a:t>
            </a:r>
            <a:endParaRPr lang="ru-RU" altLang="en-US" sz="1400" b="1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Заявление </a:t>
            </a:r>
            <a:r>
              <a:rPr lang="en-US" sz="1400" dirty="0"/>
              <a:t>“</a:t>
            </a:r>
            <a:r>
              <a:rPr lang="az-Latn-AZ" sz="1400" dirty="0"/>
              <a:t>О вычете налога, уплаченного в иностранном государстве, из налога, </a:t>
            </a:r>
            <a:r>
              <a:rPr lang="ru-RU" sz="1400" dirty="0"/>
              <a:t>на</a:t>
            </a:r>
            <a:r>
              <a:rPr lang="az-Latn-AZ" sz="1400" dirty="0"/>
              <a:t>численного в Азербайджанской Республике</a:t>
            </a:r>
            <a:r>
              <a:rPr lang="en-US" sz="1400" dirty="0"/>
              <a:t>”</a:t>
            </a:r>
            <a:r>
              <a:rPr lang="az-Latn-AZ" sz="1400" dirty="0"/>
              <a:t> </a:t>
            </a:r>
            <a:r>
              <a:rPr lang="az-Latn-AZ" sz="1400" b="1" i="1" dirty="0">
                <a:solidFill>
                  <a:srgbClr val="C00000"/>
                </a:solidFill>
              </a:rPr>
              <a:t>(ДТА-0</a:t>
            </a:r>
            <a:r>
              <a:rPr lang="en-US" sz="1400" b="1" i="1" dirty="0">
                <a:solidFill>
                  <a:srgbClr val="C00000"/>
                </a:solidFill>
              </a:rPr>
              <a:t>2</a:t>
            </a:r>
            <a:r>
              <a:rPr lang="az-Latn-AZ" sz="1400" b="1" i="1" dirty="0">
                <a:solidFill>
                  <a:srgbClr val="C00000"/>
                </a:solidFill>
              </a:rPr>
              <a:t>)</a:t>
            </a:r>
            <a:r>
              <a:rPr lang="az-Latn-AZ" altLang="en-US" sz="1400" b="1" i="1" dirty="0">
                <a:solidFill>
                  <a:srgbClr val="C00000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Заявление </a:t>
            </a:r>
            <a:r>
              <a:rPr lang="en-US" sz="1400" dirty="0"/>
              <a:t>“</a:t>
            </a:r>
            <a:r>
              <a:rPr lang="az-Latn-AZ" sz="1400" dirty="0"/>
              <a:t>О применении льготы или более низкой </a:t>
            </a:r>
            <a:r>
              <a:rPr lang="ru-RU" sz="1400" dirty="0"/>
              <a:t>налоговой </a:t>
            </a:r>
            <a:r>
              <a:rPr lang="az-Latn-AZ" sz="1400" dirty="0"/>
              <a:t>ставки, предусмотренной международным договором, к доходу, полученному нерезидентом </a:t>
            </a:r>
            <a:r>
              <a:rPr lang="ru-RU" sz="1400" dirty="0"/>
              <a:t>в</a:t>
            </a:r>
            <a:r>
              <a:rPr lang="az-Latn-AZ" sz="1400" dirty="0"/>
              <a:t> Азербайджанской Республик</a:t>
            </a:r>
            <a:r>
              <a:rPr lang="ru-RU" sz="1400" dirty="0"/>
              <a:t>е</a:t>
            </a:r>
            <a:r>
              <a:rPr lang="en-US" sz="1400" dirty="0"/>
              <a:t>”</a:t>
            </a:r>
            <a:r>
              <a:rPr lang="az-Latn-AZ" sz="1400" dirty="0"/>
              <a:t> </a:t>
            </a:r>
            <a:r>
              <a:rPr lang="az-Latn-AZ" sz="1400" b="1" i="1" dirty="0">
                <a:solidFill>
                  <a:srgbClr val="C00000"/>
                </a:solidFill>
              </a:rPr>
              <a:t>(ДТА-0</a:t>
            </a:r>
            <a:r>
              <a:rPr lang="en-US" sz="1400" b="1" i="1" dirty="0">
                <a:solidFill>
                  <a:srgbClr val="C00000"/>
                </a:solidFill>
              </a:rPr>
              <a:t>3</a:t>
            </a:r>
            <a:r>
              <a:rPr lang="az-Latn-AZ" sz="1400" b="1" i="1" dirty="0">
                <a:solidFill>
                  <a:srgbClr val="C00000"/>
                </a:solidFill>
              </a:rPr>
              <a:t>)</a:t>
            </a:r>
            <a:r>
              <a:rPr lang="az-Latn-AZ" altLang="en-US" sz="1400" b="1" i="1" dirty="0">
                <a:solidFill>
                  <a:srgbClr val="C00000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Заявление </a:t>
            </a:r>
            <a:r>
              <a:rPr lang="en-US" sz="1400" dirty="0"/>
              <a:t>“</a:t>
            </a:r>
            <a:r>
              <a:rPr lang="ru-RU" sz="1400" dirty="0"/>
              <a:t>О</a:t>
            </a:r>
            <a:r>
              <a:rPr lang="az-Latn-AZ" sz="1400" dirty="0"/>
              <a:t> подтверждении уплаты налогов нерезидентом в Азербайджанской Республике</a:t>
            </a:r>
            <a:r>
              <a:rPr lang="en-US" sz="1400" dirty="0"/>
              <a:t>”</a:t>
            </a:r>
            <a:r>
              <a:rPr lang="az-Latn-AZ" sz="1400" dirty="0"/>
              <a:t> </a:t>
            </a:r>
            <a:r>
              <a:rPr lang="az-Latn-AZ" sz="1400" b="1" i="1" dirty="0">
                <a:solidFill>
                  <a:srgbClr val="C00000"/>
                </a:solidFill>
              </a:rPr>
              <a:t>(ДТА-0</a:t>
            </a:r>
            <a:r>
              <a:rPr lang="en-US" sz="1400" b="1" i="1" dirty="0">
                <a:solidFill>
                  <a:srgbClr val="C00000"/>
                </a:solidFill>
              </a:rPr>
              <a:t>4</a:t>
            </a:r>
            <a:r>
              <a:rPr lang="az-Latn-AZ" sz="1400" b="1" i="1" dirty="0">
                <a:solidFill>
                  <a:srgbClr val="C00000"/>
                </a:solidFill>
              </a:rPr>
              <a:t>)</a:t>
            </a:r>
            <a:r>
              <a:rPr lang="az-Latn-AZ" altLang="en-US" sz="1400" b="1" i="1" dirty="0">
                <a:solidFill>
                  <a:srgbClr val="C00000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Заявление </a:t>
            </a:r>
            <a:r>
              <a:rPr lang="en-US" sz="1400" dirty="0"/>
              <a:t>“</a:t>
            </a:r>
            <a:r>
              <a:rPr lang="ru-RU" sz="1400" dirty="0"/>
              <a:t>О</a:t>
            </a:r>
            <a:r>
              <a:rPr lang="az-Latn-AZ" sz="1400" dirty="0"/>
              <a:t> возврате излишне уплаченных налогов с доходов нерезидента Азербайджанской Республики</a:t>
            </a:r>
            <a:r>
              <a:rPr lang="en-US" sz="1400" dirty="0"/>
              <a:t>”</a:t>
            </a:r>
            <a:r>
              <a:rPr lang="az-Latn-AZ" sz="1400" dirty="0"/>
              <a:t> </a:t>
            </a:r>
            <a:r>
              <a:rPr lang="az-Latn-AZ" sz="1400" b="1" i="1" dirty="0">
                <a:solidFill>
                  <a:srgbClr val="C00000"/>
                </a:solidFill>
              </a:rPr>
              <a:t>(ДТА-0</a:t>
            </a:r>
            <a:r>
              <a:rPr lang="en-US" sz="1400" b="1" i="1" dirty="0">
                <a:solidFill>
                  <a:srgbClr val="C00000"/>
                </a:solidFill>
              </a:rPr>
              <a:t>5</a:t>
            </a:r>
            <a:r>
              <a:rPr lang="az-Latn-AZ" sz="1400" b="1" i="1" dirty="0">
                <a:solidFill>
                  <a:srgbClr val="C00000"/>
                </a:solidFill>
              </a:rPr>
              <a:t>)</a:t>
            </a:r>
            <a:r>
              <a:rPr lang="en-US" sz="1400" b="1" i="1" dirty="0">
                <a:solidFill>
                  <a:srgbClr val="C00000"/>
                </a:solidFill>
              </a:rPr>
              <a:t>.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95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12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12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 bwMode="auto">
          <a:xfrm>
            <a:off x="107504" y="627534"/>
            <a:ext cx="8764125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dirty="0">
                <a:solidFill>
                  <a:srgbClr val="C00000"/>
                </a:solidFill>
              </a:rPr>
              <a:t>Доступные интерактивные услуги</a:t>
            </a:r>
          </a:p>
          <a:p>
            <a:r>
              <a:rPr lang="ru-RU" altLang="en-US" sz="1600" b="1" u="sng" dirty="0">
                <a:solidFill>
                  <a:srgbClr val="C00000"/>
                </a:solidFill>
              </a:rPr>
              <a:t>Другие: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Осуществление</a:t>
            </a:r>
            <a:r>
              <a:rPr lang="az-Latn-AZ" sz="1400" dirty="0"/>
              <a:t> электронных платежей и </a:t>
            </a:r>
            <a:r>
              <a:rPr lang="ru-RU" sz="1400" dirty="0"/>
              <a:t>возмещений по </a:t>
            </a:r>
            <a:r>
              <a:rPr lang="az-Latn-AZ" sz="1400" dirty="0"/>
              <a:t>НДС </a:t>
            </a:r>
            <a:r>
              <a:rPr lang="ru-RU" sz="1400" dirty="0"/>
              <a:t>посредством </a:t>
            </a:r>
            <a:r>
              <a:rPr lang="ru-RU" sz="1400" i="1" dirty="0"/>
              <a:t>Е</a:t>
            </a:r>
            <a:r>
              <a:rPr lang="az-Latn-AZ" sz="1400" i="1" dirty="0"/>
              <a:t>дин</a:t>
            </a:r>
            <a:r>
              <a:rPr lang="ru-RU" sz="1400" i="1" dirty="0"/>
              <a:t>ого</a:t>
            </a:r>
            <a:r>
              <a:rPr lang="az-Latn-AZ" sz="1400" i="1" dirty="0"/>
              <a:t> депозитн</a:t>
            </a:r>
            <a:r>
              <a:rPr lang="ru-RU" sz="1400" i="1" dirty="0"/>
              <a:t>ого</a:t>
            </a:r>
            <a:r>
              <a:rPr lang="az-Latn-AZ" sz="1400" i="1" dirty="0"/>
              <a:t> счет</a:t>
            </a:r>
            <a:r>
              <a:rPr lang="ru-RU" sz="1400" i="1" dirty="0"/>
              <a:t>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Оплата налогов и других поступлений в бюджет </a:t>
            </a:r>
            <a:r>
              <a:rPr lang="ru-RU" sz="1400" dirty="0"/>
              <a:t>посредством и</a:t>
            </a:r>
            <a:r>
              <a:rPr lang="az-Latn-AZ" sz="1400" dirty="0"/>
              <a:t>нтернет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Прием электронно</a:t>
            </a:r>
            <a:r>
              <a:rPr lang="ru-RU" sz="1400" dirty="0"/>
              <a:t>й</a:t>
            </a:r>
            <a:r>
              <a:rPr lang="az-Latn-AZ" sz="1400" dirty="0"/>
              <a:t> счет</a:t>
            </a:r>
            <a:r>
              <a:rPr lang="ru-RU" sz="1400" dirty="0"/>
              <a:t>-фактуры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Выдача </a:t>
            </a:r>
            <a:r>
              <a:rPr lang="ru-RU" sz="1400" dirty="0"/>
              <a:t>свидетельства</a:t>
            </a:r>
            <a:r>
              <a:rPr lang="az-Latn-AZ" sz="1400" dirty="0"/>
              <a:t>-дубликата для открытия банковских счетов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Выдача документа, подтверждающего факт приема и публикации в средстве массовой информации, публикующем сведения о государственной регистрации коммерческих юридических лиц в Азербайджанской Республике, обращений, связанных с публикацией первичных сведений о ликвидации коммерческого юридического лица</a:t>
            </a:r>
            <a:r>
              <a:rPr lang="az-Latn-AZ" sz="1400" dirty="0"/>
              <a:t>, порядке и сроках уведомления </a:t>
            </a:r>
            <a:r>
              <a:rPr lang="ru-RU" sz="1400" dirty="0"/>
              <a:t>о </a:t>
            </a:r>
            <a:r>
              <a:rPr lang="az-Latn-AZ" sz="1400" dirty="0"/>
              <a:t>требовани</a:t>
            </a:r>
            <a:r>
              <a:rPr lang="ru-RU" sz="1400" dirty="0"/>
              <a:t>ях</a:t>
            </a:r>
            <a:r>
              <a:rPr lang="az-Latn-AZ" sz="1400" dirty="0"/>
              <a:t> кредиторов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И</a:t>
            </a:r>
            <a:r>
              <a:rPr lang="az-Latn-AZ" sz="1400" dirty="0"/>
              <a:t>зменение идентификатора пользователя </a:t>
            </a:r>
            <a:r>
              <a:rPr lang="az-Latn-AZ" sz="1400" i="1" dirty="0"/>
              <a:t>Asan İmza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Онлайн-отслеживание </a:t>
            </a:r>
            <a:r>
              <a:rPr lang="ru-RU" sz="1400" dirty="0"/>
              <a:t>исполнения обращений</a:t>
            </a:r>
            <a:r>
              <a:rPr lang="az-Latn-AZ" sz="1400" dirty="0"/>
              <a:t>, запросов и писем, направленных в ГНС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Прием </a:t>
            </a:r>
            <a:r>
              <a:rPr lang="ru-RU" sz="1400" dirty="0"/>
              <a:t>обращения о</a:t>
            </a:r>
            <a:r>
              <a:rPr lang="az-Latn-AZ" sz="1400" dirty="0"/>
              <a:t> выдач</a:t>
            </a:r>
            <a:r>
              <a:rPr lang="ru-RU" sz="1400" dirty="0"/>
              <a:t>е</a:t>
            </a:r>
            <a:r>
              <a:rPr lang="az-Latn-AZ" sz="1400" dirty="0"/>
              <a:t> выписки по лицевому счету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Прием </a:t>
            </a:r>
            <a:r>
              <a:rPr lang="ru-RU" sz="1400" dirty="0"/>
              <a:t>обращения</a:t>
            </a:r>
            <a:r>
              <a:rPr lang="az-Latn-AZ" sz="1400" dirty="0"/>
              <a:t> о выдаче акта сверки;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Онлайн</a:t>
            </a:r>
            <a:r>
              <a:rPr lang="ru-RU" sz="1400" dirty="0"/>
              <a:t>-предоставление</a:t>
            </a:r>
            <a:r>
              <a:rPr lang="az-Latn-AZ" sz="1400" dirty="0"/>
              <a:t> информации о </a:t>
            </a:r>
            <a:r>
              <a:rPr lang="ru-RU" sz="1400" dirty="0"/>
              <a:t>за</a:t>
            </a:r>
            <a:r>
              <a:rPr lang="az-Latn-AZ" sz="1400" dirty="0"/>
              <a:t>купках;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8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13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13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13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 bwMode="auto">
          <a:xfrm>
            <a:off x="107504" y="627534"/>
            <a:ext cx="8764125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dirty="0">
                <a:solidFill>
                  <a:srgbClr val="C00000"/>
                </a:solidFill>
              </a:rPr>
              <a:t>Доступные интерактивные услуги</a:t>
            </a:r>
          </a:p>
          <a:p>
            <a:r>
              <a:rPr lang="ru-RU" altLang="en-US" sz="1600" b="1" u="sng" dirty="0">
                <a:solidFill>
                  <a:srgbClr val="C00000"/>
                </a:solidFill>
              </a:rPr>
              <a:t>Другие: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Прием</a:t>
            </a:r>
            <a:r>
              <a:rPr lang="az-Latn-AZ" sz="1400" dirty="0"/>
              <a:t> заявлений о продлении срока </a:t>
            </a:r>
            <a:r>
              <a:rPr lang="ru-RU" sz="1400" dirty="0"/>
              <a:t>представления</a:t>
            </a:r>
            <a:r>
              <a:rPr lang="az-Latn-AZ" sz="1400" dirty="0"/>
              <a:t> отчета по налогу </a:t>
            </a:r>
            <a:r>
              <a:rPr lang="az-Latn-AZ" sz="1400" dirty="0" err="1"/>
              <a:t>на</a:t>
            </a:r>
            <a:r>
              <a:rPr lang="az-Latn-AZ" sz="1400" dirty="0"/>
              <a:t> </a:t>
            </a:r>
            <a:r>
              <a:rPr lang="az-Latn-AZ" sz="1400" dirty="0" err="1"/>
              <a:t>прибыль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Выдача квитанции об уплате фиксированной суммы по упрощенному налогу, обязательному государственному социальному страхованию и обязательному медицинскому страхованию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</a:t>
            </a:r>
            <a:r>
              <a:rPr lang="ru-RU" sz="1400" dirty="0"/>
              <a:t>редставление обращения с целью</a:t>
            </a:r>
            <a:r>
              <a:rPr lang="az-Latn-AZ" sz="1400" dirty="0"/>
              <a:t> возврат</a:t>
            </a:r>
            <a:r>
              <a:rPr lang="ru-RU" sz="1400" dirty="0"/>
              <a:t>а излишне</a:t>
            </a:r>
            <a:r>
              <a:rPr lang="az-Latn-AZ" sz="1400" dirty="0"/>
              <a:t> уплаченных налогов, процентов и финансовых санкций налогоплательщику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Предоставление сертификата</a:t>
            </a:r>
            <a:r>
              <a:rPr lang="az-Latn-AZ" sz="1400" dirty="0"/>
              <a:t> </a:t>
            </a:r>
            <a:r>
              <a:rPr lang="en-US" sz="1400" i="1" dirty="0"/>
              <a:t>“</a:t>
            </a:r>
            <a:r>
              <a:rPr lang="az-Latn-AZ" sz="1400" i="1" dirty="0"/>
              <a:t>О привлечении к НДС по нулевой (0%) ставке</a:t>
            </a:r>
            <a:r>
              <a:rPr lang="en-US" sz="1400" i="1" dirty="0"/>
              <a:t>”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Обращение</a:t>
            </a:r>
            <a:r>
              <a:rPr lang="az-Latn-AZ" sz="1400" dirty="0"/>
              <a:t> в Государственную налоговую службу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Онлайн-п</a:t>
            </a:r>
            <a:r>
              <a:rPr lang="az-Latn-AZ" sz="1400" dirty="0"/>
              <a:t>редоставление информации о коррупционных и иных противоправных действиях сотрудников налоговых органов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Онлайн-предоставление информации </a:t>
            </a:r>
            <a:r>
              <a:rPr lang="az-Latn-AZ" sz="1400" dirty="0"/>
              <a:t>о неэтичном поведении сотрудников налоговых органов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За</a:t>
            </a:r>
            <a:r>
              <a:rPr lang="ru-RU" sz="1400" dirty="0"/>
              <a:t>пись</a:t>
            </a:r>
            <a:r>
              <a:rPr lang="az-Latn-AZ" sz="1400" dirty="0"/>
              <a:t> граждан </a:t>
            </a:r>
            <a:r>
              <a:rPr lang="ru-RU" sz="1400" dirty="0"/>
              <a:t>на прием </a:t>
            </a:r>
            <a:r>
              <a:rPr lang="az-Latn-AZ" sz="1400" dirty="0"/>
              <a:t>в налоговы</a:t>
            </a:r>
            <a:r>
              <a:rPr lang="ru-RU" sz="1400" dirty="0"/>
              <a:t>х</a:t>
            </a:r>
            <a:r>
              <a:rPr lang="az-Latn-AZ" sz="1400" dirty="0"/>
              <a:t> орган</a:t>
            </a:r>
            <a:r>
              <a:rPr lang="ru-RU" sz="1400" dirty="0"/>
              <a:t>ах</a:t>
            </a:r>
            <a:r>
              <a:rPr lang="az-Latn-AZ" sz="1400" dirty="0"/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Прием </a:t>
            </a:r>
            <a:r>
              <a:rPr lang="ru-RU" sz="1400" dirty="0"/>
              <a:t>обращений</a:t>
            </a:r>
            <a:r>
              <a:rPr lang="az-Latn-AZ" sz="1400" dirty="0"/>
              <a:t> и документов о приеме </a:t>
            </a:r>
            <a:r>
              <a:rPr lang="ru-RU" sz="1400" dirty="0"/>
              <a:t>на службу </a:t>
            </a:r>
            <a:r>
              <a:rPr lang="az-Latn-AZ" sz="1400" dirty="0"/>
              <a:t>в налоговы</a:t>
            </a:r>
            <a:r>
              <a:rPr lang="ru-RU" sz="1400" dirty="0"/>
              <a:t>х </a:t>
            </a:r>
            <a:r>
              <a:rPr lang="az-Latn-AZ" sz="1400" dirty="0"/>
              <a:t>орган</a:t>
            </a:r>
            <a:r>
              <a:rPr lang="ru-RU" sz="1400" dirty="0"/>
              <a:t>ах</a:t>
            </a:r>
            <a:r>
              <a:rPr lang="az-Latn-AZ" sz="1400" dirty="0"/>
              <a:t>.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53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14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14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14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14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 bwMode="auto">
          <a:xfrm>
            <a:off x="107504" y="627534"/>
            <a:ext cx="8764125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z-Latn-AZ" sz="1600" b="1" dirty="0">
                <a:solidFill>
                  <a:srgbClr val="C00000"/>
                </a:solidFill>
              </a:rPr>
              <a:t>Интерактивные электронные сервисы,</a:t>
            </a:r>
            <a:r>
              <a:rPr lang="ru-RU" sz="1600" b="1" dirty="0">
                <a:solidFill>
                  <a:srgbClr val="C00000"/>
                </a:solidFill>
              </a:rPr>
              <a:t> находящиеся</a:t>
            </a:r>
            <a:r>
              <a:rPr lang="az-Latn-AZ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на</a:t>
            </a:r>
            <a:r>
              <a:rPr lang="az-Latn-AZ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стадии </a:t>
            </a:r>
            <a:r>
              <a:rPr lang="az-Latn-AZ" sz="1600" b="1" dirty="0">
                <a:solidFill>
                  <a:srgbClr val="C00000"/>
                </a:solidFill>
              </a:rPr>
              <a:t>разработк</a:t>
            </a:r>
            <a:r>
              <a:rPr lang="ru-RU" sz="1600" b="1" dirty="0">
                <a:solidFill>
                  <a:srgbClr val="C00000"/>
                </a:solidFill>
              </a:rPr>
              <a:t>и</a:t>
            </a:r>
            <a:endParaRPr lang="en-US" sz="1600" b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Предварительное заполнение деклараций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Электронное налоговое консультирование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Исследова</a:t>
            </a:r>
            <a:r>
              <a:rPr lang="ru-RU" sz="1400" dirty="0"/>
              <a:t>ние</a:t>
            </a:r>
            <a:r>
              <a:rPr lang="az-Latn-AZ" sz="1400" dirty="0"/>
              <a:t> бизнес-сред</a:t>
            </a:r>
            <a:r>
              <a:rPr lang="ru-RU" sz="1400" dirty="0"/>
              <a:t>ы</a:t>
            </a:r>
            <a:r>
              <a:rPr lang="az-Latn-AZ" sz="1400" dirty="0"/>
              <a:t> и налогов</a:t>
            </a:r>
            <a:r>
              <a:rPr lang="ru-RU" sz="1400" dirty="0"/>
              <a:t>ой</a:t>
            </a:r>
            <a:r>
              <a:rPr lang="az-Latn-AZ" sz="1400" dirty="0"/>
              <a:t> нагрузк</a:t>
            </a:r>
            <a:r>
              <a:rPr lang="ru-RU" sz="1400" dirty="0"/>
              <a:t>и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Рейтинг</a:t>
            </a:r>
            <a:r>
              <a:rPr lang="az-Latn-AZ" sz="1400" dirty="0"/>
              <a:t> (</a:t>
            </a:r>
            <a:r>
              <a:rPr lang="az-Latn-AZ" sz="1400" dirty="0" err="1"/>
              <a:t>Оценка</a:t>
            </a:r>
            <a:r>
              <a:rPr lang="az-Latn-AZ" sz="1400" dirty="0"/>
              <a:t> </a:t>
            </a:r>
            <a:r>
              <a:rPr lang="az-Latn-AZ" sz="1400" dirty="0" err="1"/>
              <a:t>налогового</a:t>
            </a:r>
            <a:r>
              <a:rPr lang="az-Latn-AZ" sz="1400" dirty="0"/>
              <a:t> </a:t>
            </a:r>
            <a:r>
              <a:rPr lang="ru-RU" sz="1400" dirty="0"/>
              <a:t>поведения</a:t>
            </a:r>
            <a:r>
              <a:rPr lang="az-Latn-AZ" sz="1400" dirty="0"/>
              <a:t>)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1400" dirty="0"/>
              <a:t>“</a:t>
            </a:r>
            <a:r>
              <a:rPr lang="ru-RU" sz="1400" dirty="0"/>
              <a:t>Исследуй</a:t>
            </a:r>
            <a:r>
              <a:rPr lang="az-Latn-AZ" sz="1400" dirty="0"/>
              <a:t> </a:t>
            </a:r>
            <a:r>
              <a:rPr lang="az-Latn-AZ" sz="1400" dirty="0" err="1"/>
              <a:t>контрагентов</a:t>
            </a:r>
            <a:r>
              <a:rPr lang="en-US" sz="1400" dirty="0"/>
              <a:t>”</a:t>
            </a:r>
            <a:r>
              <a:rPr lang="ru-RU" sz="1400" dirty="0"/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Аннулирование</a:t>
            </a:r>
            <a:r>
              <a:rPr lang="az-Latn-AZ" sz="1400" dirty="0"/>
              <a:t> </a:t>
            </a:r>
            <a:r>
              <a:rPr lang="az-Latn-AZ" sz="1400" dirty="0" err="1"/>
              <a:t>сертификата</a:t>
            </a:r>
            <a:r>
              <a:rPr lang="az-Latn-AZ" sz="1400" dirty="0"/>
              <a:t> </a:t>
            </a:r>
            <a:r>
              <a:rPr lang="az-Latn-AZ" sz="1400" i="1" dirty="0"/>
              <a:t>Asan İmza</a:t>
            </a:r>
            <a:r>
              <a:rPr lang="ru-RU" sz="1400" i="1" dirty="0"/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Временная (48 часов) приостановка </a:t>
            </a:r>
            <a:r>
              <a:rPr lang="az-Latn-AZ" sz="1400" dirty="0" err="1"/>
              <a:t>действия</a:t>
            </a:r>
            <a:r>
              <a:rPr lang="az-Latn-AZ" sz="1400" dirty="0"/>
              <a:t> </a:t>
            </a:r>
            <a:r>
              <a:rPr lang="az-Latn-AZ" sz="1400" dirty="0" err="1"/>
              <a:t>сертификата</a:t>
            </a:r>
            <a:r>
              <a:rPr lang="az-Latn-AZ" sz="1400" dirty="0"/>
              <a:t> </a:t>
            </a:r>
            <a:r>
              <a:rPr lang="az-Latn-AZ" sz="1400" i="1" dirty="0"/>
              <a:t>Asan İmza</a:t>
            </a:r>
            <a:r>
              <a:rPr lang="ru-RU" sz="1400" i="1" dirty="0"/>
              <a:t>;</a:t>
            </a:r>
            <a:r>
              <a:rPr lang="az-Latn-AZ" sz="1400" dirty="0"/>
              <a:t> </a:t>
            </a:r>
            <a:endParaRPr lang="ru-RU" sz="14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Изменение информации о сертификате </a:t>
            </a:r>
            <a:r>
              <a:rPr lang="az-Latn-AZ" sz="1400" i="1" dirty="0"/>
              <a:t>Asan İmza</a:t>
            </a:r>
            <a:r>
              <a:rPr lang="ru-RU" sz="1400" i="1" dirty="0"/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Выдача следующих </a:t>
            </a:r>
            <a:r>
              <a:rPr lang="az-Latn-AZ" sz="1400" dirty="0" err="1"/>
              <a:t>справок</a:t>
            </a:r>
            <a:r>
              <a:rPr lang="az-Latn-AZ" sz="1400" dirty="0"/>
              <a:t> (</a:t>
            </a:r>
            <a:r>
              <a:rPr lang="ru-RU" sz="1400" dirty="0"/>
              <a:t>автоматически, с проверкой подлинности по</a:t>
            </a:r>
            <a:r>
              <a:rPr lang="az-Latn-AZ" sz="1400" dirty="0"/>
              <a:t> </a:t>
            </a:r>
            <a:r>
              <a:rPr lang="az-Latn-AZ" sz="1400" i="1" dirty="0"/>
              <a:t>QR-</a:t>
            </a:r>
            <a:r>
              <a:rPr lang="az-Latn-AZ" sz="1400" i="1" dirty="0" err="1"/>
              <a:t>код</a:t>
            </a:r>
            <a:r>
              <a:rPr lang="ru-RU" sz="1400" i="1" dirty="0"/>
              <a:t>у</a:t>
            </a:r>
            <a:r>
              <a:rPr lang="az-Latn-AZ" sz="1400" dirty="0"/>
              <a:t>)</a:t>
            </a:r>
            <a:r>
              <a:rPr lang="ru-RU" sz="1400" dirty="0"/>
              <a:t>:</a:t>
            </a:r>
          </a:p>
          <a:p>
            <a:pPr marL="685800" lvl="2" indent="-342900" algn="just">
              <a:spcBef>
                <a:spcPts val="750"/>
              </a:spcBef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 </a:t>
            </a:r>
            <a:r>
              <a:rPr lang="ru-RU" sz="1400" dirty="0">
                <a:solidFill>
                  <a:srgbClr val="5A5B5A"/>
                </a:solidFill>
              </a:rPr>
              <a:t>регистрации</a:t>
            </a:r>
            <a:r>
              <a:rPr lang="az-Latn-AZ" sz="1400" dirty="0">
                <a:solidFill>
                  <a:srgbClr val="5A5B5A"/>
                </a:solidFill>
              </a:rPr>
              <a:t> налогоплательщика в налоговом органе</a:t>
            </a:r>
            <a:r>
              <a:rPr lang="ru-RU" sz="1400" dirty="0">
                <a:solidFill>
                  <a:srgbClr val="5A5B5A"/>
                </a:solidFill>
              </a:rPr>
              <a:t>;</a:t>
            </a:r>
          </a:p>
          <a:p>
            <a:pPr marL="685800" lvl="2" indent="-342900" algn="just">
              <a:spcBef>
                <a:spcPts val="750"/>
              </a:spcBef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 </a:t>
            </a:r>
            <a:r>
              <a:rPr lang="ru-RU" sz="1400" dirty="0">
                <a:solidFill>
                  <a:srgbClr val="5A5B5A"/>
                </a:solidFill>
              </a:rPr>
              <a:t>статусе </a:t>
            </a:r>
            <a:r>
              <a:rPr lang="az-Latn-AZ" sz="1400" dirty="0" err="1">
                <a:solidFill>
                  <a:srgbClr val="5A5B5A"/>
                </a:solidFill>
              </a:rPr>
              <a:t>деятельност</a:t>
            </a:r>
            <a:r>
              <a:rPr lang="ru-RU" sz="1400" dirty="0">
                <a:solidFill>
                  <a:srgbClr val="5A5B5A"/>
                </a:solidFill>
              </a:rPr>
              <a:t>и</a:t>
            </a:r>
            <a:r>
              <a:rPr lang="az-Latn-AZ" sz="1400" dirty="0">
                <a:solidFill>
                  <a:srgbClr val="5A5B5A"/>
                </a:solidFill>
              </a:rPr>
              <a:t> </a:t>
            </a:r>
            <a:r>
              <a:rPr lang="az-Latn-AZ" sz="1400" dirty="0" err="1">
                <a:solidFill>
                  <a:srgbClr val="5A5B5A"/>
                </a:solidFill>
              </a:rPr>
              <a:t>налогоплательщика</a:t>
            </a:r>
            <a:r>
              <a:rPr lang="ru-RU" sz="1400" dirty="0">
                <a:solidFill>
                  <a:srgbClr val="5A5B5A"/>
                </a:solidFill>
              </a:rPr>
              <a:t>;</a:t>
            </a:r>
          </a:p>
          <a:p>
            <a:pPr marL="685800" lvl="2" indent="-342900" algn="just">
              <a:spcBef>
                <a:spcPts val="750"/>
              </a:spcBef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Об обороте налогоплательщика</a:t>
            </a:r>
            <a:r>
              <a:rPr lang="ru-RU" sz="1400" dirty="0"/>
              <a:t>;</a:t>
            </a:r>
            <a:r>
              <a:rPr lang="az-Latn-AZ" sz="1400" dirty="0"/>
              <a:t> 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112" y="2578582"/>
            <a:ext cx="1865376" cy="18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02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15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15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15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15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15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6696743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600" b="1" dirty="0">
              <a:solidFill>
                <a:srgbClr val="C00000"/>
              </a:solidFill>
            </a:endParaRPr>
          </a:p>
          <a:p>
            <a:r>
              <a:rPr lang="az-Latn-AZ" sz="1600" b="1" dirty="0">
                <a:solidFill>
                  <a:srgbClr val="C00000"/>
                </a:solidFill>
              </a:rPr>
              <a:t>Интерактивные электронные сервисы,</a:t>
            </a:r>
            <a:r>
              <a:rPr lang="ru-RU" sz="1600" b="1" dirty="0">
                <a:solidFill>
                  <a:srgbClr val="C00000"/>
                </a:solidFill>
              </a:rPr>
              <a:t> находящиеся</a:t>
            </a:r>
            <a:r>
              <a:rPr lang="az-Latn-AZ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на</a:t>
            </a:r>
            <a:r>
              <a:rPr lang="az-Latn-AZ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стадии </a:t>
            </a:r>
            <a:r>
              <a:rPr lang="az-Latn-AZ" sz="1600" b="1" dirty="0">
                <a:solidFill>
                  <a:srgbClr val="C00000"/>
                </a:solidFill>
              </a:rPr>
              <a:t>разработк</a:t>
            </a:r>
            <a:r>
              <a:rPr lang="ru-RU" sz="1600" b="1" dirty="0">
                <a:solidFill>
                  <a:srgbClr val="C00000"/>
                </a:solidFill>
              </a:rPr>
              <a:t>и</a:t>
            </a:r>
            <a:endParaRPr lang="en-US" sz="1600" b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Выдача следующих </a:t>
            </a:r>
            <a:r>
              <a:rPr lang="az-Latn-AZ" sz="1400" dirty="0" err="1"/>
              <a:t>справок</a:t>
            </a:r>
            <a:r>
              <a:rPr lang="az-Latn-AZ" sz="1400" dirty="0"/>
              <a:t> (</a:t>
            </a:r>
            <a:r>
              <a:rPr lang="ru-RU" sz="1400" dirty="0"/>
              <a:t>автоматически, с проверкой подлинности по</a:t>
            </a:r>
            <a:r>
              <a:rPr lang="az-Latn-AZ" sz="1400" dirty="0"/>
              <a:t> </a:t>
            </a:r>
            <a:r>
              <a:rPr lang="az-Latn-AZ" sz="1400" i="1" dirty="0"/>
              <a:t>QR-</a:t>
            </a:r>
            <a:r>
              <a:rPr lang="az-Latn-AZ" sz="1400" i="1" dirty="0" err="1"/>
              <a:t>код</a:t>
            </a:r>
            <a:r>
              <a:rPr lang="ru-RU" sz="1400" i="1" dirty="0"/>
              <a:t>у</a:t>
            </a:r>
            <a:r>
              <a:rPr lang="az-Latn-AZ" sz="1400" dirty="0"/>
              <a:t>)</a:t>
            </a:r>
            <a:r>
              <a:rPr lang="ru-RU" sz="1400" dirty="0"/>
              <a:t>:</a:t>
            </a:r>
          </a:p>
          <a:p>
            <a:pPr marL="857250" lvl="1" indent="-342900" algn="just"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Об обяза</a:t>
            </a:r>
            <a:r>
              <a:rPr lang="ru-RU" sz="1400" dirty="0">
                <a:solidFill>
                  <a:srgbClr val="5A5B5A"/>
                </a:solidFill>
              </a:rPr>
              <a:t>тельствах</a:t>
            </a:r>
            <a:r>
              <a:rPr lang="az-Latn-AZ" sz="1400" dirty="0">
                <a:solidFill>
                  <a:srgbClr val="5A5B5A"/>
                </a:solidFill>
              </a:rPr>
              <a:t> налогоплательщика</a:t>
            </a:r>
            <a:r>
              <a:rPr lang="ru-RU" sz="1400" dirty="0">
                <a:solidFill>
                  <a:srgbClr val="5A5B5A"/>
                </a:solidFill>
              </a:rPr>
              <a:t>;</a:t>
            </a:r>
          </a:p>
          <a:p>
            <a:pPr marL="857250" lvl="1" indent="-342900" algn="just"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 виде (видах) деятельности налогоплательщика</a:t>
            </a:r>
            <a:r>
              <a:rPr lang="ru-RU" sz="1400" dirty="0">
                <a:solidFill>
                  <a:srgbClr val="5A5B5A"/>
                </a:solidFill>
              </a:rPr>
              <a:t>;</a:t>
            </a:r>
          </a:p>
          <a:p>
            <a:pPr marL="857250" lvl="1" indent="-342900" algn="just"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</a:t>
            </a:r>
            <a:r>
              <a:rPr lang="ru-RU" sz="1400" dirty="0">
                <a:solidFill>
                  <a:srgbClr val="5A5B5A"/>
                </a:solidFill>
              </a:rPr>
              <a:t>б</a:t>
            </a:r>
            <a:r>
              <a:rPr lang="az-Latn-AZ" sz="1400" dirty="0">
                <a:solidFill>
                  <a:srgbClr val="5A5B5A"/>
                </a:solidFill>
              </a:rPr>
              <a:t> уплач</a:t>
            </a:r>
            <a:r>
              <a:rPr lang="ru-RU" sz="1400" dirty="0">
                <a:solidFill>
                  <a:srgbClr val="5A5B5A"/>
                </a:solidFill>
              </a:rPr>
              <a:t>енн</a:t>
            </a:r>
            <a:r>
              <a:rPr lang="az-Latn-AZ" sz="1400" dirty="0">
                <a:solidFill>
                  <a:srgbClr val="5A5B5A"/>
                </a:solidFill>
              </a:rPr>
              <a:t>ых налогоплательщиком</a:t>
            </a:r>
            <a:r>
              <a:rPr lang="ru-RU" sz="1400" dirty="0">
                <a:solidFill>
                  <a:srgbClr val="5A5B5A"/>
                </a:solidFill>
              </a:rPr>
              <a:t> налогах и</a:t>
            </a:r>
            <a:r>
              <a:rPr lang="az-Latn-AZ" sz="1400" dirty="0">
                <a:solidFill>
                  <a:srgbClr val="5A5B5A"/>
                </a:solidFill>
              </a:rPr>
              <a:t> взносах </a:t>
            </a:r>
            <a:r>
              <a:rPr lang="ru-RU" sz="1400" dirty="0">
                <a:solidFill>
                  <a:srgbClr val="5A5B5A"/>
                </a:solidFill>
              </a:rPr>
              <a:t>по</a:t>
            </a:r>
            <a:r>
              <a:rPr lang="az-Latn-AZ" sz="1400" dirty="0">
                <a:solidFill>
                  <a:srgbClr val="5A5B5A"/>
                </a:solidFill>
              </a:rPr>
              <a:t> обязательно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государственно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социально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страховани</a:t>
            </a:r>
            <a:r>
              <a:rPr lang="ru-RU" sz="1400" dirty="0">
                <a:solidFill>
                  <a:srgbClr val="5A5B5A"/>
                </a:solidFill>
              </a:rPr>
              <a:t>ю</a:t>
            </a:r>
            <a:r>
              <a:rPr lang="az-Latn-AZ" sz="1400" dirty="0">
                <a:solidFill>
                  <a:srgbClr val="5A5B5A"/>
                </a:solidFill>
              </a:rPr>
              <a:t>, страховани</a:t>
            </a:r>
            <a:r>
              <a:rPr lang="ru-RU" sz="1400" dirty="0">
                <a:solidFill>
                  <a:srgbClr val="5A5B5A"/>
                </a:solidFill>
              </a:rPr>
              <a:t>ю</a:t>
            </a:r>
            <a:r>
              <a:rPr lang="az-Latn-AZ" sz="1400" dirty="0">
                <a:solidFill>
                  <a:srgbClr val="5A5B5A"/>
                </a:solidFill>
              </a:rPr>
              <a:t> от безработицы и обязательно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медицинско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страховани</a:t>
            </a:r>
            <a:r>
              <a:rPr lang="ru-RU" sz="1400" dirty="0">
                <a:solidFill>
                  <a:srgbClr val="5A5B5A"/>
                </a:solidFill>
              </a:rPr>
              <a:t>ю;</a:t>
            </a:r>
          </a:p>
          <a:p>
            <a:pPr marL="857250" lvl="1" indent="-342900" algn="just">
              <a:buFont typeface="Wingdings" pitchFamily="2" charset="2"/>
              <a:buChar char="v"/>
            </a:pPr>
            <a:r>
              <a:rPr lang="az-Latn-AZ" sz="1400" dirty="0">
                <a:solidFill>
                  <a:srgbClr val="5A5B5A"/>
                </a:solidFill>
              </a:rPr>
              <a:t>О задолженности налогоплательщика по налогам</a:t>
            </a:r>
            <a:r>
              <a:rPr lang="ru-RU" sz="1400" dirty="0">
                <a:solidFill>
                  <a:srgbClr val="5A5B5A"/>
                </a:solidFill>
              </a:rPr>
              <a:t> и взносам по</a:t>
            </a:r>
            <a:r>
              <a:rPr lang="az-Latn-AZ" sz="1400" dirty="0">
                <a:solidFill>
                  <a:srgbClr val="5A5B5A"/>
                </a:solidFill>
              </a:rPr>
              <a:t> обязательному государственному социальному страхованию, страхованию от безработицы и обязательно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медицинско</a:t>
            </a:r>
            <a:r>
              <a:rPr lang="ru-RU" sz="1400" dirty="0">
                <a:solidFill>
                  <a:srgbClr val="5A5B5A"/>
                </a:solidFill>
              </a:rPr>
              <a:t>му</a:t>
            </a:r>
            <a:r>
              <a:rPr lang="az-Latn-AZ" sz="1400" dirty="0">
                <a:solidFill>
                  <a:srgbClr val="5A5B5A"/>
                </a:solidFill>
              </a:rPr>
              <a:t> </a:t>
            </a:r>
            <a:r>
              <a:rPr lang="az-Latn-AZ" sz="1400" dirty="0" err="1">
                <a:solidFill>
                  <a:srgbClr val="5A5B5A"/>
                </a:solidFill>
              </a:rPr>
              <a:t>страховани</a:t>
            </a:r>
            <a:r>
              <a:rPr lang="ru-RU" sz="1400" dirty="0">
                <a:solidFill>
                  <a:srgbClr val="5A5B5A"/>
                </a:solidFill>
              </a:rPr>
              <a:t>ю;</a:t>
            </a:r>
          </a:p>
          <a:p>
            <a:pPr marL="857250" lvl="1" indent="-342900" algn="just">
              <a:buFont typeface="Wingdings" pitchFamily="2" charset="2"/>
              <a:buChar char="v"/>
            </a:pPr>
            <a:r>
              <a:rPr lang="ru-RU" sz="1400" dirty="0">
                <a:solidFill>
                  <a:srgbClr val="5A5B5A"/>
                </a:solidFill>
              </a:rPr>
              <a:t>О наличии регистрации в целях НДС</a:t>
            </a:r>
            <a:r>
              <a:rPr lang="az-Latn-AZ" sz="1400" dirty="0">
                <a:solidFill>
                  <a:srgbClr val="5A5B5A"/>
                </a:solidFill>
              </a:rPr>
              <a:t>.</a:t>
            </a:r>
            <a:endParaRPr lang="ru-RU" sz="1400" dirty="0">
              <a:solidFill>
                <a:srgbClr val="5A5B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242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16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7200799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az-Latn-AZ" sz="1400" dirty="0"/>
              <a:t>	</a:t>
            </a:r>
            <a:r>
              <a:rPr lang="ru-RU" sz="1400" dirty="0"/>
              <a:t>На основе обратной связи и изучения пользовательского опыта по развитию интерактивных услуг, оказываемых налогоплательщикам в Азербайджанской Республике и других государствах – участниках СНГ</a:t>
            </a:r>
            <a:r>
              <a:rPr lang="az-Latn-AZ" sz="1400" dirty="0"/>
              <a:t>,</a:t>
            </a:r>
            <a:r>
              <a:rPr lang="ru-RU" sz="1400" dirty="0"/>
              <a:t> были разработаны  </a:t>
            </a:r>
            <a:r>
              <a:rPr lang="ru-RU" sz="1400" i="1" dirty="0">
                <a:solidFill>
                  <a:srgbClr val="C00000"/>
                </a:solidFill>
              </a:rPr>
              <a:t>Методические указания</a:t>
            </a:r>
            <a:r>
              <a:rPr lang="ru-RU" sz="1400" b="1" dirty="0">
                <a:solidFill>
                  <a:srgbClr val="C00000"/>
                </a:solidFill>
              </a:rPr>
              <a:t> </a:t>
            </a:r>
            <a:r>
              <a:rPr lang="ru-RU" sz="1400" i="1" dirty="0">
                <a:solidFill>
                  <a:srgbClr val="C00000"/>
                </a:solidFill>
              </a:rPr>
              <a:t>по Организации электронных услуг</a:t>
            </a:r>
            <a:r>
              <a:rPr lang="ru-RU" sz="1400" dirty="0"/>
              <a:t>, оказываемых Министерством экономики Азербайджанской Республики, подведомственными учреждениями, не входящими в его структуру, юридическими лицами, учрежденными Министерством, акции которых принадлежат и управляются Министерством.</a:t>
            </a:r>
            <a:endParaRPr lang="ru-RU" sz="1400" b="1" dirty="0">
              <a:solidFill>
                <a:srgbClr val="C00000"/>
              </a:solidFill>
            </a:endParaRPr>
          </a:p>
          <a:p>
            <a:r>
              <a:rPr lang="az-Latn-AZ" sz="1600" b="1" dirty="0">
                <a:solidFill>
                  <a:srgbClr val="C00000"/>
                </a:solidFill>
              </a:rPr>
              <a:t>	</a:t>
            </a:r>
            <a:r>
              <a:rPr lang="ru-RU" sz="1600" b="1" dirty="0">
                <a:solidFill>
                  <a:srgbClr val="C00000"/>
                </a:solidFill>
              </a:rPr>
              <a:t>Эти Методические указания определяют:</a:t>
            </a:r>
            <a:endParaRPr lang="en-US" sz="1600" b="1" dirty="0">
              <a:solidFill>
                <a:srgbClr val="C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i="1" dirty="0"/>
              <a:t>Организационные принципы;</a:t>
            </a:r>
            <a:endParaRPr lang="en-US" sz="1400" i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i="1" dirty="0"/>
              <a:t>Механизмы разработки новых электронных услуг и усовершенствования уже существующих;</a:t>
            </a:r>
            <a:endParaRPr lang="en-US" sz="1400" i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i="1" dirty="0"/>
              <a:t>Ведение статистики электронных услуг;</a:t>
            </a:r>
            <a:endParaRPr lang="en-US" sz="1400" i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i="1" dirty="0"/>
              <a:t>Основные показатели деятельности и порядок их расчета;</a:t>
            </a:r>
            <a:endParaRPr lang="en-US" sz="1400" i="1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i="1" dirty="0"/>
              <a:t>Мониторинг</a:t>
            </a:r>
            <a:r>
              <a:rPr lang="az-Latn-AZ" sz="1400" i="1" dirty="0"/>
              <a:t> </a:t>
            </a:r>
            <a:r>
              <a:rPr lang="ru-RU" sz="1400" i="1" dirty="0"/>
              <a:t>электронных услуг.</a:t>
            </a:r>
            <a:endParaRPr lang="en-US" sz="14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03798"/>
            <a:ext cx="2492125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39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17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7200799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Ведение статистики электронных услуг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Номер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Наименование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Поставщик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Индивидуальный идентификационный номер (</a:t>
            </a:r>
            <a:r>
              <a:rPr lang="az-Latn-AZ" sz="1400" dirty="0"/>
              <a:t>FİN</a:t>
            </a:r>
            <a:r>
              <a:rPr lang="ru-RU" sz="1400" dirty="0"/>
              <a:t>) пользователя;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Имя, фамилия, отчество пользователя;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ИНН пользователя;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/>
              <a:t>İP</a:t>
            </a:r>
            <a:r>
              <a:rPr lang="ru-RU" sz="1400" dirty="0"/>
              <a:t>-адрес пользователя;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Тип идентификации;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Дата начала использования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Время начала использования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Статус использования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Дата окончания использования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32224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18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18</a:t>
            </a:fld>
            <a:endParaRPr lang="en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7200799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</a:rPr>
              <a:t>Ведение статистики электронных услуг</a:t>
            </a:r>
          </a:p>
          <a:p>
            <a:pPr algn="just"/>
            <a:endParaRPr lang="ru-RU" sz="14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Время окончания использования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Номер документа, сгенерированного в результате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Текст ошибки (ограничения);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Ячейка (графа) сообщения об ошибке;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Причина неполного завершения электронной услуги со стороны пользователей;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Примечание пользователя о неполном завершении электронной услуги;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Данные оценивания;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Примечание о предложениях и замечаниях;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Причина отклонения зарегистрированного документа;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Номер документа об отказе.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25436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19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19</a:t>
            </a:fld>
            <a:endParaRPr lang="en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8764124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Мониторинг электронных услуг </a:t>
            </a:r>
          </a:p>
          <a:p>
            <a:r>
              <a:rPr lang="ru-RU" sz="1400" i="1" dirty="0">
                <a:solidFill>
                  <a:srgbClr val="FF0000"/>
                </a:solidFill>
              </a:rPr>
              <a:t>При наблюдении роста следующих показателей на 20% по сравнению с предыдущим отчетным периодом</a:t>
            </a:r>
            <a:endParaRPr lang="en-US" sz="1400" i="1" dirty="0">
              <a:solidFill>
                <a:srgbClr val="FF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средний период использования электронной услуги (по каждому типу электронных услуг);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удельный вес попыток, завершенных вследствие применения ограничений (контроля) (по каждому виду ограничений);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удельный вес попыток, завершенных по причине, вызванной пользователем (по каждой причине);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среднее количество попыток использования (по каждому виду электронных услуг);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1400" dirty="0"/>
              <a:t> </a:t>
            </a:r>
            <a:r>
              <a:rPr lang="ru-RU" sz="1400" dirty="0"/>
              <a:t>удельный вес отказов по электронным услугам (по каждому виду отказов);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среднее время выполнения электронных услуг </a:t>
            </a:r>
            <a:r>
              <a:rPr lang="az-Latn-AZ" sz="1400" dirty="0"/>
              <a:t>(</a:t>
            </a:r>
            <a:r>
              <a:rPr lang="ru-RU" sz="1400" dirty="0"/>
              <a:t>для каждого вида электронных услуг</a:t>
            </a:r>
            <a:r>
              <a:rPr lang="az-Latn-AZ" sz="1400" dirty="0"/>
              <a:t>)</a:t>
            </a:r>
            <a:endParaRPr lang="ru-RU" sz="1400" dirty="0"/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и снижения следующих показателей по сравнению с предыдущим отчетным периодом</a:t>
            </a:r>
            <a:endParaRPr lang="en-US" sz="1400" i="1" dirty="0">
              <a:solidFill>
                <a:srgbClr val="FF0000"/>
              </a:solidFill>
            </a:endParaRPr>
          </a:p>
          <a:p>
            <a:pPr marL="342900" indent="-342900" algn="just">
              <a:buFont typeface="Courier New" pitchFamily="49" charset="0"/>
              <a:buChar char="o"/>
            </a:pPr>
            <a:r>
              <a:rPr lang="ru-RU" sz="1400" i="1" dirty="0"/>
              <a:t>уровень использования электронных услуг (по каждой электронной услуге);</a:t>
            </a:r>
          </a:p>
          <a:p>
            <a:pPr marL="342900" indent="-342900" algn="just">
              <a:buFont typeface="Courier New" pitchFamily="49" charset="0"/>
              <a:buChar char="o"/>
            </a:pPr>
            <a:r>
              <a:rPr lang="ru-RU" sz="1400" i="1" dirty="0"/>
              <a:t>уровень удовлетворенности пользователей по электронным услугам;</a:t>
            </a:r>
          </a:p>
          <a:p>
            <a:pPr marL="342900" indent="-342900" algn="just">
              <a:buFont typeface="Courier New" pitchFamily="49" charset="0"/>
              <a:buChar char="o"/>
            </a:pPr>
            <a:r>
              <a:rPr lang="ru-RU" sz="1400" i="1" dirty="0"/>
              <a:t>доступность электронных услуг</a:t>
            </a: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расследуются причины и принимаются необходимые меры.</a:t>
            </a:r>
          </a:p>
          <a:p>
            <a:pPr algn="just"/>
            <a:endParaRPr lang="ru-RU" sz="1400" i="1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518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26352" y="7864"/>
            <a:ext cx="4128655" cy="3343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Содержание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203598"/>
            <a:ext cx="66247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Общая информация</a:t>
            </a:r>
          </a:p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Порядок оценивания услуг</a:t>
            </a:r>
          </a:p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altLang="en-US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Проверка соответствия ОПД целям </a:t>
            </a:r>
            <a:endParaRPr lang="az-Latn-AZ" altLang="en-US" sz="2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altLang="en-US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Интерактивные услуги</a:t>
            </a:r>
          </a:p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ru-RU" altLang="en-US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Повышение качества оказываемых услуг</a:t>
            </a:r>
            <a:endParaRPr lang="en-US" altLang="en-US" sz="2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457200" indent="-457200">
              <a:buClr>
                <a:schemeClr val="tx1">
                  <a:lumMod val="75000"/>
                  <a:lumOff val="25000"/>
                </a:schemeClr>
              </a:buClr>
              <a:buFont typeface="Courier New" panose="02070309020205020404" pitchFamily="49" charset="0"/>
              <a:buChar char="o"/>
            </a:pPr>
            <a:r>
              <a:rPr lang="az-Latn-AZ" altLang="en-US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Определение уровня удовлетворенности оказываемыми услугами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279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20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20</a:t>
            </a:fld>
            <a:endParaRPr lang="en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5616623" cy="4104456"/>
          </a:xfr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Мониторинг электронных услуг </a:t>
            </a:r>
          </a:p>
          <a:p>
            <a:endParaRPr lang="ru-RU" sz="1600" b="1" dirty="0">
              <a:solidFill>
                <a:srgbClr val="C00000"/>
              </a:solidFill>
            </a:endParaRPr>
          </a:p>
          <a:p>
            <a:pPr algn="just"/>
            <a:r>
              <a:rPr lang="ru-RU" sz="1400" i="1" dirty="0">
                <a:solidFill>
                  <a:srgbClr val="FF0000"/>
                </a:solidFill>
              </a:rPr>
              <a:t>По следующим показателям должно проводиться расследование, и в случае выявления основательных причин должны быть приняты соответствующие меры для того, чтоб подобное не повторялось в будущем:</a:t>
            </a:r>
          </a:p>
          <a:p>
            <a:pPr algn="just"/>
            <a:endParaRPr lang="ru-RU" sz="1600" i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попытки, несостоявшиеся в результате технической ошибки до того, как услуга была завершена; </a:t>
            </a:r>
          </a:p>
          <a:p>
            <a:pPr marL="342900" indent="-342900" algn="just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попытки, завершенные пользователем по причине сложности использования;</a:t>
            </a:r>
          </a:p>
          <a:p>
            <a:pPr marL="342900" indent="-342900" algn="just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отзывы пользователей, выставивших оценку в 1 или 2 балла при оценивании электронной услуги.</a:t>
            </a: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ru-RU" sz="1400" i="1" dirty="0">
              <a:solidFill>
                <a:srgbClr val="C00000"/>
              </a:solidFill>
              <a:highlight>
                <a:srgbClr val="FFFF00"/>
              </a:highlight>
            </a:endParaRPr>
          </a:p>
          <a:p>
            <a:pPr algn="just"/>
            <a:endParaRPr lang="en-US" sz="1400" dirty="0"/>
          </a:p>
          <a:p>
            <a:pPr algn="just"/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982" y="1471612"/>
            <a:ext cx="20764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71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21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21</a:t>
            </a:fld>
            <a:endParaRPr lang="en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 bwMode="auto">
          <a:xfrm>
            <a:off x="107505" y="627534"/>
            <a:ext cx="7056783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Цели по основным показателям деятельности для электронных услуг</a:t>
            </a:r>
          </a:p>
          <a:p>
            <a:pPr algn="just"/>
            <a:endParaRPr lang="ru-RU" sz="16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Удовлетворенность – </a:t>
            </a:r>
            <a:r>
              <a:rPr lang="ru-RU" sz="1600" i="1" dirty="0">
                <a:solidFill>
                  <a:srgbClr val="C00000"/>
                </a:solidFill>
              </a:rPr>
              <a:t>минимум</a:t>
            </a:r>
            <a:r>
              <a:rPr lang="ru-RU" sz="1600" i="1" dirty="0"/>
              <a:t> </a:t>
            </a:r>
            <a:r>
              <a:rPr lang="ru-RU" sz="1600" i="1" dirty="0">
                <a:solidFill>
                  <a:srgbClr val="C00000"/>
                </a:solidFill>
              </a:rPr>
              <a:t>85%;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Доступность услуги – </a:t>
            </a:r>
            <a:r>
              <a:rPr lang="ru-RU" sz="1600" i="1" dirty="0">
                <a:solidFill>
                  <a:srgbClr val="C00000"/>
                </a:solidFill>
              </a:rPr>
              <a:t>минимум 97%;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Удельный вес успешно завершившихся попыток – </a:t>
            </a:r>
            <a:r>
              <a:rPr lang="ru-RU" sz="1600" i="1" dirty="0">
                <a:solidFill>
                  <a:srgbClr val="C00000"/>
                </a:solidFill>
              </a:rPr>
              <a:t>минимум 80%;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Удельный вес попыток, завершившихся в результате технической ошибки – </a:t>
            </a:r>
            <a:r>
              <a:rPr lang="ru-RU" sz="1600" i="1" dirty="0">
                <a:solidFill>
                  <a:srgbClr val="C00000"/>
                </a:solidFill>
              </a:rPr>
              <a:t>максимум 5%;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Уровень использования электронных услуг – </a:t>
            </a:r>
            <a:r>
              <a:rPr lang="ru-RU" sz="1600" i="1" dirty="0">
                <a:solidFill>
                  <a:srgbClr val="C00000"/>
                </a:solidFill>
              </a:rPr>
              <a:t>минимум 70%;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Уровень электронизации электронных услуг – </a:t>
            </a:r>
            <a:r>
              <a:rPr lang="ru-RU" sz="1600" i="1" dirty="0">
                <a:solidFill>
                  <a:srgbClr val="C00000"/>
                </a:solidFill>
              </a:rPr>
              <a:t>минимум 75%;</a:t>
            </a:r>
            <a:endParaRPr lang="en-US" sz="1600" i="1" dirty="0">
              <a:solidFill>
                <a:srgbClr val="C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/>
              <a:t>В том числе уровень полной автоматизации – </a:t>
            </a:r>
            <a:r>
              <a:rPr lang="ru-RU" sz="1600" i="1" dirty="0">
                <a:solidFill>
                  <a:srgbClr val="C00000"/>
                </a:solidFill>
              </a:rPr>
              <a:t>минимум 45%.</a:t>
            </a:r>
            <a:endParaRPr lang="en-US" sz="1600" i="1" dirty="0">
              <a:solidFill>
                <a:srgbClr val="C00000"/>
              </a:solidFill>
            </a:endParaRP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Эти и другие показатели, предусмотренные </a:t>
            </a:r>
            <a:r>
              <a:rPr lang="ru-RU" sz="1600" i="1" dirty="0">
                <a:solidFill>
                  <a:srgbClr val="C00000"/>
                </a:solidFill>
              </a:rPr>
              <a:t>Методическими указаниями</a:t>
            </a:r>
            <a:r>
              <a:rPr lang="ru-RU" sz="1600" dirty="0"/>
              <a:t>, должны измеряться ежемесячно и ежегодно по поставщикам услуги.</a:t>
            </a:r>
            <a:endParaRPr lang="en-US" sz="16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61" y="2715766"/>
            <a:ext cx="2592288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28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51470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Повышение уровня качества оказываемых услуг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512" y="843558"/>
            <a:ext cx="8424936" cy="3601896"/>
          </a:xfrm>
        </p:spPr>
        <p:txBody>
          <a:bodyPr/>
          <a:lstStyle/>
          <a:p>
            <a:pPr algn="ctr">
              <a:buFont typeface="Arial" charset="0"/>
              <a:buNone/>
              <a:defRPr/>
            </a:pPr>
            <a:r>
              <a:rPr lang="az-Latn-AZ" b="1" dirty="0">
                <a:solidFill>
                  <a:schemeClr val="bg1">
                    <a:lumMod val="50000"/>
                  </a:schemeClr>
                </a:solidFill>
              </a:rPr>
              <a:t>С целью повышения уровня качества </a:t>
            </a:r>
            <a:r>
              <a:rPr lang="az-Latn-AZ" b="1" dirty="0" err="1">
                <a:solidFill>
                  <a:schemeClr val="bg1">
                    <a:lumMod val="50000"/>
                  </a:schemeClr>
                </a:solidFill>
              </a:rPr>
              <a:t>оказываемых</a:t>
            </a:r>
            <a:r>
              <a:rPr lang="az-Latn-AZ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налогоплательщикам </a:t>
            </a:r>
            <a:r>
              <a:rPr lang="az-Latn-AZ" b="1" dirty="0" err="1">
                <a:solidFill>
                  <a:schemeClr val="bg1">
                    <a:lumMod val="50000"/>
                  </a:schemeClr>
                </a:solidFill>
              </a:rPr>
              <a:t>услуг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ctr">
              <a:buFont typeface="Arial" charset="0"/>
              <a:buNone/>
              <a:defRPr/>
            </a:pP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ежегодно проводятся также следующие мероприятия:</a:t>
            </a:r>
          </a:p>
          <a:p>
            <a:pPr marL="285750" indent="-285750" algn="just">
              <a:buFont typeface="Wingdings" pitchFamily="2" charset="2"/>
              <a:buChar char="q"/>
              <a:defRPr/>
            </a:pP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первичная оценка уровня знаний и профессиональной </a:t>
            </a:r>
            <a:r>
              <a:rPr lang="az-Latn-AZ" i="1" dirty="0" err="1">
                <a:solidFill>
                  <a:schemeClr val="bg1">
                    <a:lumMod val="50000"/>
                  </a:schemeClr>
                </a:solidFill>
              </a:rPr>
              <a:t>подготовки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сотрудников структур обслуживания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ru-RU" i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о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ценивание проводится на основе тем, относящихся к направлениям, </a:t>
            </a:r>
            <a:r>
              <a:rPr lang="az-Latn-AZ" dirty="0" err="1">
                <a:solidFill>
                  <a:schemeClr val="bg1">
                    <a:lumMod val="50000"/>
                  </a:schemeClr>
                </a:solidFill>
              </a:rPr>
              <a:t>которые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сотрудник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 должен знать на необходимом уровне для использования в процессе обслуживания;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у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ровень знаний и профессиональной </a:t>
            </a:r>
            <a:r>
              <a:rPr lang="az-Latn-AZ" dirty="0" err="1">
                <a:solidFill>
                  <a:schemeClr val="bg1">
                    <a:lumMod val="50000"/>
                  </a:schemeClr>
                </a:solidFill>
              </a:rPr>
              <a:t>подготовки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сотрудника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 счита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тся удовлетворительным, если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результаты 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оценивания составляют </a:t>
            </a:r>
            <a:r>
              <a:rPr lang="az-Latn-AZ" i="1" dirty="0">
                <a:solidFill>
                  <a:srgbClr val="C00000"/>
                </a:solidFill>
              </a:rPr>
              <a:t>75</a:t>
            </a:r>
            <a:r>
              <a:rPr lang="ru-RU" i="1" dirty="0">
                <a:solidFill>
                  <a:srgbClr val="C00000"/>
                </a:solidFill>
              </a:rPr>
              <a:t>%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</a:rPr>
              <a:t> и более;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q"/>
              <a:defRPr/>
            </a:pP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д</a:t>
            </a:r>
            <a:r>
              <a:rPr lang="az-Latn-AZ" i="1" dirty="0" err="1">
                <a:solidFill>
                  <a:schemeClr val="bg1">
                    <a:lumMod val="50000"/>
                  </a:schemeClr>
                </a:solidFill>
              </a:rPr>
              <a:t>ля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сотрудников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, уровень знаний и профессиональной подготовки которых по какому</a:t>
            </a: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либо предмету составляет </a:t>
            </a: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менее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i="1" dirty="0">
                <a:solidFill>
                  <a:srgbClr val="C00000"/>
                </a:solidFill>
              </a:rPr>
              <a:t>75</a:t>
            </a:r>
            <a:r>
              <a:rPr lang="ru-RU" i="1" dirty="0">
                <a:solidFill>
                  <a:srgbClr val="C00000"/>
                </a:solidFill>
              </a:rPr>
              <a:t>%</a:t>
            </a:r>
            <a:r>
              <a:rPr lang="az-Latn-AZ" i="1" dirty="0">
                <a:solidFill>
                  <a:schemeClr val="bg1">
                    <a:lumMod val="50000"/>
                  </a:schemeClr>
                </a:solidFill>
              </a:rPr>
              <a:t>, составляются индивидуальные годовые учебные программы и организуются дистанционные учебные курсы;</a:t>
            </a:r>
            <a:endParaRPr lang="ru-RU" i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charset="0"/>
              <a:buNone/>
              <a:defRPr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5404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51470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Повышение уровня качества оказываемых услуг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251521" y="1047548"/>
            <a:ext cx="6192687" cy="32523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 в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конце курса проводится повторное оценивание по направлениям, 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результат первичного оценивания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по которым был признан неудовлетворительным;</a:t>
            </a:r>
            <a:endParaRPr lang="ru-RU" altLang="en-US" i="1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ru-RU" altLang="en-US" i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 в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altLang="en-US" i="1" dirty="0" err="1">
                <a:solidFill>
                  <a:schemeClr val="bg1">
                    <a:lumMod val="50000"/>
                  </a:schemeClr>
                </a:solidFill>
              </a:rPr>
              <a:t>отношении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i="1" dirty="0">
                <a:solidFill>
                  <a:schemeClr val="bg1">
                    <a:lumMod val="50000"/>
                  </a:schemeClr>
                </a:solidFill>
              </a:rPr>
              <a:t>сотрудников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, итоговый результат первичного оценивания которых составил менее </a:t>
            </a:r>
            <a:r>
              <a:rPr lang="az-Latn-AZ" altLang="en-US" i="1" dirty="0">
                <a:solidFill>
                  <a:srgbClr val="C00000"/>
                </a:solidFill>
              </a:rPr>
              <a:t>50</a:t>
            </a:r>
            <a:r>
              <a:rPr lang="ru-RU" altLang="en-US" i="1" dirty="0">
                <a:solidFill>
                  <a:srgbClr val="C00000"/>
                </a:solidFill>
              </a:rPr>
              <a:t>%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или же менее </a:t>
            </a:r>
            <a:r>
              <a:rPr lang="az-Latn-AZ" altLang="en-US" i="1" dirty="0">
                <a:solidFill>
                  <a:srgbClr val="C00000"/>
                </a:solidFill>
              </a:rPr>
              <a:t>75</a:t>
            </a:r>
            <a:r>
              <a:rPr lang="ru-RU" altLang="en-US" i="1" dirty="0">
                <a:solidFill>
                  <a:srgbClr val="C00000"/>
                </a:solidFill>
              </a:rPr>
              <a:t>%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по итогам повторного оценивания, осуществляются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 соответствующие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меры, предусмотренные законодательством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и поднимается вопрос об 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исключении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их из структур обслуживани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я</a:t>
            </a:r>
            <a:r>
              <a:rPr lang="az-Latn-AZ" altLang="en-US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налогоплательщиков</a:t>
            </a:r>
            <a:r>
              <a:rPr lang="ru-RU" altLang="en-US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55" y="1949177"/>
            <a:ext cx="22955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9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-6743" y="123478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z-Latn-AZ" altLang="en-US" sz="1600" dirty="0"/>
              <a:t>Определение уровня удовлетворенности оказываемыми услугами</a:t>
            </a:r>
            <a:endParaRPr lang="ru-RU" altLang="en-US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323529" y="771551"/>
            <a:ext cx="7992888" cy="35283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Определение уровня </a:t>
            </a:r>
            <a:r>
              <a:rPr lang="az-Latn-AZ" altLang="en-US" b="1" dirty="0" err="1">
                <a:solidFill>
                  <a:schemeClr val="bg1">
                    <a:lumMod val="50000"/>
                  </a:schemeClr>
                </a:solidFill>
              </a:rPr>
              <a:t>удовлетворенности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НП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оказываемыми услугами осуществляется в следующем порядке:</a:t>
            </a:r>
            <a:endParaRPr lang="ru-RU" alt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п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осле оказания услуги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НП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посредством установленного в центре обслуживания </a:t>
            </a:r>
            <a:r>
              <a:rPr lang="ru-RU" altLang="en-US" i="1" dirty="0">
                <a:solidFill>
                  <a:srgbClr val="C00000"/>
                </a:solidFill>
              </a:rPr>
              <a:t>пульта системы оценки качества обслуживания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участвует в опросе относительно удовлетворенности оказанной ему услугой;</a:t>
            </a:r>
            <a:endParaRPr lang="ru-RU" alt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в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о время встреч с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НП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и оказания им адресных услуг,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налогоплательщикам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предлагается поучаствовать в опросе относительно удовлетворенности оказанной услуг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ой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ru-RU" alt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о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прос проводится по </a:t>
            </a:r>
            <a:r>
              <a:rPr lang="az-Latn-AZ" altLang="en-US" i="1" dirty="0">
                <a:solidFill>
                  <a:srgbClr val="C00000"/>
                </a:solidFill>
              </a:rPr>
              <a:t>5</a:t>
            </a:r>
            <a:r>
              <a:rPr lang="ru-RU" altLang="en-US" i="1" dirty="0">
                <a:solidFill>
                  <a:srgbClr val="C00000"/>
                </a:solidFill>
              </a:rPr>
              <a:t>-</a:t>
            </a:r>
            <a:r>
              <a:rPr lang="az-Latn-AZ" altLang="en-US" i="1" dirty="0">
                <a:solidFill>
                  <a:srgbClr val="C00000"/>
                </a:solidFill>
              </a:rPr>
              <a:t>бал</a:t>
            </a:r>
            <a:r>
              <a:rPr lang="ru-RU" altLang="en-US" i="1" dirty="0">
                <a:solidFill>
                  <a:srgbClr val="C00000"/>
                </a:solidFill>
              </a:rPr>
              <a:t>л</a:t>
            </a:r>
            <a:r>
              <a:rPr lang="az-Latn-AZ" altLang="en-US" i="1" dirty="0">
                <a:solidFill>
                  <a:srgbClr val="C00000"/>
                </a:solidFill>
              </a:rPr>
              <a:t>ьной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системе и определяется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согласно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следующей фо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рмуле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ru-RU" alt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altLang="en-US" sz="1400" b="1" i="1" dirty="0">
              <a:solidFill>
                <a:srgbClr val="C00000"/>
              </a:solidFill>
            </a:endParaRPr>
          </a:p>
          <a:p>
            <a:pPr algn="ctr"/>
            <a:r>
              <a:rPr lang="en-US" altLang="en-US" sz="1600" b="1" i="1" dirty="0">
                <a:solidFill>
                  <a:srgbClr val="C00000"/>
                </a:solidFill>
              </a:rPr>
              <a:t>S </a:t>
            </a:r>
            <a:r>
              <a:rPr lang="ru-RU" altLang="en-US" sz="1600" b="1" i="1" dirty="0">
                <a:solidFill>
                  <a:srgbClr val="C00000"/>
                </a:solidFill>
              </a:rPr>
              <a:t>удовлетворенность = (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5+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4) / (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5+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4+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3+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2+</a:t>
            </a:r>
            <a:r>
              <a:rPr lang="en-US" altLang="en-US" sz="1600" b="1" i="1" dirty="0">
                <a:solidFill>
                  <a:srgbClr val="C00000"/>
                </a:solidFill>
              </a:rPr>
              <a:t>C</a:t>
            </a:r>
            <a:r>
              <a:rPr lang="ru-RU" altLang="en-US" sz="1600" b="1" i="1" dirty="0">
                <a:solidFill>
                  <a:srgbClr val="C00000"/>
                </a:solidFill>
              </a:rPr>
              <a:t>1) * 100%</a:t>
            </a:r>
          </a:p>
          <a:p>
            <a:endParaRPr lang="ru-RU" altLang="en-US" sz="1400" dirty="0"/>
          </a:p>
          <a:p>
            <a:endParaRPr lang="ru-RU" alt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143629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 lang="en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-6743" y="123478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z-Latn-AZ" altLang="en-US" sz="1600" dirty="0"/>
              <a:t>Определение уровня удовлетворенности оказываемыми услугами</a:t>
            </a:r>
            <a:endParaRPr lang="ru-RU" altLang="en-US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 bwMode="auto">
          <a:xfrm>
            <a:off x="107505" y="771551"/>
            <a:ext cx="8208911" cy="35283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altLang="en-US" i="1" dirty="0">
              <a:solidFill>
                <a:srgbClr val="C00000"/>
              </a:solidFill>
            </a:endParaRPr>
          </a:p>
          <a:p>
            <a:r>
              <a:rPr lang="en-US" altLang="en-US" i="1" dirty="0">
                <a:solidFill>
                  <a:srgbClr val="C00000"/>
                </a:solidFill>
              </a:rPr>
              <a:t>C</a:t>
            </a:r>
            <a:r>
              <a:rPr lang="ru-RU" altLang="en-US" i="1" dirty="0">
                <a:solidFill>
                  <a:srgbClr val="C00000"/>
                </a:solidFill>
              </a:rPr>
              <a:t>5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– количество участников, оценивших услугу </a:t>
            </a:r>
            <a:r>
              <a:rPr lang="ru-RU" altLang="en-US" dirty="0">
                <a:solidFill>
                  <a:srgbClr val="C00000"/>
                </a:solidFill>
              </a:rPr>
              <a:t>5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баллами по </a:t>
            </a:r>
            <a:r>
              <a:rPr lang="ru-RU" altLang="en-US" dirty="0">
                <a:solidFill>
                  <a:srgbClr val="C00000"/>
                </a:solidFill>
              </a:rPr>
              <a:t>5-балльной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системе (полностью удовлетворенные услугой)</a:t>
            </a:r>
          </a:p>
          <a:p>
            <a:r>
              <a:rPr lang="en-US" altLang="en-US" i="1" dirty="0">
                <a:solidFill>
                  <a:srgbClr val="C00000"/>
                </a:solidFill>
              </a:rPr>
              <a:t>C</a:t>
            </a:r>
            <a:r>
              <a:rPr lang="ru-RU" altLang="en-US" i="1" dirty="0">
                <a:solidFill>
                  <a:srgbClr val="C00000"/>
                </a:solidFill>
              </a:rPr>
              <a:t>4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– количество участников, оценивших услугу </a:t>
            </a:r>
            <a:r>
              <a:rPr lang="ru-RU" altLang="en-US" dirty="0">
                <a:solidFill>
                  <a:srgbClr val="C00000"/>
                </a:solidFill>
              </a:rPr>
              <a:t>4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баллами по </a:t>
            </a:r>
            <a:r>
              <a:rPr lang="ru-RU" altLang="en-US" dirty="0">
                <a:solidFill>
                  <a:srgbClr val="C00000"/>
                </a:solidFill>
              </a:rPr>
              <a:t>5-балльной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системе (удовлетворенные услугой)</a:t>
            </a:r>
          </a:p>
          <a:p>
            <a:r>
              <a:rPr lang="en-US" altLang="en-US" i="1" dirty="0">
                <a:solidFill>
                  <a:srgbClr val="C00000"/>
                </a:solidFill>
              </a:rPr>
              <a:t>C</a:t>
            </a:r>
            <a:r>
              <a:rPr lang="ru-RU" altLang="en-US" i="1" dirty="0">
                <a:solidFill>
                  <a:srgbClr val="C00000"/>
                </a:solidFill>
              </a:rPr>
              <a:t>3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– количество участников, оценивших услугу </a:t>
            </a:r>
            <a:r>
              <a:rPr lang="ru-RU" altLang="en-US" dirty="0">
                <a:solidFill>
                  <a:srgbClr val="C00000"/>
                </a:solidFill>
              </a:rPr>
              <a:t>3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баллами по </a:t>
            </a:r>
            <a:r>
              <a:rPr lang="ru-RU" altLang="en-US" dirty="0">
                <a:solidFill>
                  <a:srgbClr val="C00000"/>
                </a:solidFill>
              </a:rPr>
              <a:t>5-балльной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системе (не высказавшие конкретного мнения об уровне услуги)</a:t>
            </a:r>
          </a:p>
          <a:p>
            <a:r>
              <a:rPr lang="en-US" altLang="en-US" i="1" dirty="0">
                <a:solidFill>
                  <a:srgbClr val="C00000"/>
                </a:solidFill>
              </a:rPr>
              <a:t>C</a:t>
            </a:r>
            <a:r>
              <a:rPr lang="ru-RU" altLang="en-US" i="1" dirty="0">
                <a:solidFill>
                  <a:srgbClr val="C00000"/>
                </a:solidFill>
              </a:rPr>
              <a:t>2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– количество участников, оценивших услугу </a:t>
            </a:r>
            <a:r>
              <a:rPr lang="ru-RU" altLang="en-US" dirty="0">
                <a:solidFill>
                  <a:srgbClr val="C00000"/>
                </a:solidFill>
              </a:rPr>
              <a:t>2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баллами по </a:t>
            </a:r>
            <a:r>
              <a:rPr lang="ru-RU" altLang="en-US" dirty="0">
                <a:solidFill>
                  <a:srgbClr val="C00000"/>
                </a:solidFill>
              </a:rPr>
              <a:t>5-балльной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системе (частично не удовлетворенные услугой)</a:t>
            </a:r>
          </a:p>
          <a:p>
            <a:r>
              <a:rPr lang="en-US" altLang="en-US" i="1" dirty="0">
                <a:solidFill>
                  <a:srgbClr val="C00000"/>
                </a:solidFill>
              </a:rPr>
              <a:t>C</a:t>
            </a:r>
            <a:r>
              <a:rPr lang="ru-RU" altLang="en-US" i="1" dirty="0">
                <a:solidFill>
                  <a:srgbClr val="C00000"/>
                </a:solidFill>
              </a:rPr>
              <a:t>1</a:t>
            </a:r>
            <a:r>
              <a:rPr lang="ru-RU" altLang="en-US" dirty="0">
                <a:solidFill>
                  <a:srgbClr val="C00000"/>
                </a:solidFill>
              </a:rPr>
              <a:t> 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– количество участников, оценивших услугу </a:t>
            </a:r>
            <a:r>
              <a:rPr lang="ru-RU" altLang="en-US" dirty="0">
                <a:solidFill>
                  <a:srgbClr val="C00000"/>
                </a:solidFill>
              </a:rPr>
              <a:t>1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баллом по </a:t>
            </a:r>
            <a:r>
              <a:rPr lang="ru-RU" altLang="en-US" dirty="0">
                <a:solidFill>
                  <a:srgbClr val="C00000"/>
                </a:solidFill>
              </a:rPr>
              <a:t>5-балльной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 системе (не удовлетворенные услугой)</a:t>
            </a:r>
            <a:endParaRPr lang="ru-RU" altLang="en-US" dirty="0"/>
          </a:p>
          <a:p>
            <a:endParaRPr lang="ru-RU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8811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 lang="en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-6743" y="123478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az-Latn-AZ" altLang="en-US" sz="1600" dirty="0"/>
              <a:t>Определение уровня удовлетворенности оказываемыми услугами</a:t>
            </a:r>
            <a:endParaRPr lang="ru-RU" altLang="en-US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 bwMode="auto">
          <a:xfrm>
            <a:off x="107504" y="483517"/>
            <a:ext cx="6912768" cy="41888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для показателя уровня удовлетворенности услугами, указанными                        в </a:t>
            </a:r>
            <a:r>
              <a:rPr lang="ru-RU" altLang="en-US" sz="1600" i="1" dirty="0">
                <a:solidFill>
                  <a:srgbClr val="C00000"/>
                </a:solidFill>
              </a:rPr>
              <a:t>Правилах,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применяется минимальный целевой показатель в </a:t>
            </a:r>
            <a:r>
              <a:rPr lang="ru-RU" altLang="en-US" sz="1600" i="1" dirty="0">
                <a:solidFill>
                  <a:srgbClr val="C00000"/>
                </a:solidFill>
              </a:rPr>
              <a:t>85%.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посредством панели администрирования изучается мнение пользователей путем проведения электронных опросов по различным темам в адресном  порядке, и по результатам осуществляются соответствующие мероприятия;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на </a:t>
            </a:r>
            <a:r>
              <a:rPr lang="ru-RU" altLang="en-US" sz="1600" i="1" dirty="0">
                <a:solidFill>
                  <a:srgbClr val="C00000"/>
                </a:solidFill>
              </a:rPr>
              <a:t>“</a:t>
            </a:r>
            <a:r>
              <a:rPr lang="en-US" altLang="en-US" sz="1600" i="1" dirty="0">
                <a:solidFill>
                  <a:srgbClr val="C00000"/>
                </a:solidFill>
              </a:rPr>
              <a:t>Telegram</a:t>
            </a:r>
            <a:r>
              <a:rPr lang="ru-RU" altLang="en-US" sz="1600" i="1" dirty="0">
                <a:solidFill>
                  <a:srgbClr val="C00000"/>
                </a:solidFill>
              </a:rPr>
              <a:t>”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-канале </a:t>
            </a:r>
            <a:r>
              <a:rPr lang="ru-RU" altLang="en-US" sz="1600" i="1" dirty="0">
                <a:solidFill>
                  <a:srgbClr val="C00000"/>
                </a:solidFill>
              </a:rPr>
              <a:t>“@</a:t>
            </a:r>
            <a:r>
              <a:rPr lang="en-US" altLang="en-US" sz="1600" i="1" dirty="0" err="1">
                <a:solidFill>
                  <a:srgbClr val="C00000"/>
                </a:solidFill>
              </a:rPr>
              <a:t>Dovlet_Vergi_Xidmeti</a:t>
            </a:r>
            <a:r>
              <a:rPr lang="ru-RU" altLang="en-US" sz="1600" i="1" dirty="0">
                <a:solidFill>
                  <a:srgbClr val="C00000"/>
                </a:solidFill>
              </a:rPr>
              <a:t>”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измеряется уровень удовлетворенности пользователей предоставляемыми услугами</a:t>
            </a:r>
            <a:r>
              <a:rPr lang="en-US" altLang="en-US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В целях измерения уровня удовлетворенности услугами, оказываемыми в центрах обслуживания НП и посредством каналов обслуживания, созданы условия для проведения соответствующих </a:t>
            </a:r>
            <a:r>
              <a:rPr lang="az-Latn-AZ" altLang="en-US" sz="1600" i="1" dirty="0">
                <a:solidFill>
                  <a:srgbClr val="C00000"/>
                </a:solidFill>
              </a:rPr>
              <a:t>SMS-</a:t>
            </a:r>
            <a:r>
              <a:rPr lang="ru-RU" altLang="en-US" sz="1600" i="1" dirty="0">
                <a:solidFill>
                  <a:srgbClr val="C00000"/>
                </a:solidFill>
              </a:rPr>
              <a:t>опросов;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в качестве дополнительных мер по выявлению уровня удовлетворенности оказываемыми услугами осуществляются телефонные звонки НП во время мониторинга центров обслуживания и других каналов обслуживания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в центрах обслуживания планируется также установка ящиков по сбору жалоб и предложений.</a:t>
            </a:r>
            <a:endParaRPr lang="az-Latn-AZ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ru-RU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826" y="1728192"/>
            <a:ext cx="1923678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7907809-871E-4455-94BC-EFB6A3468A8C}"/>
              </a:ext>
            </a:extLst>
          </p:cNvPr>
          <p:cNvSpPr txBox="1">
            <a:spLocks/>
          </p:cNvSpPr>
          <p:nvPr/>
        </p:nvSpPr>
        <p:spPr>
          <a:xfrm>
            <a:off x="610790" y="1995686"/>
            <a:ext cx="6409482" cy="417878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500" b="1" kern="1200">
                <a:solidFill>
                  <a:srgbClr val="A1936C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09224775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0176307" cy="3759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Общая информация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181137" y="375948"/>
            <a:ext cx="6624736" cy="43560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Все услуги, оказываемые ГНС налогоплательщикам, регулируются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“</a:t>
            </a:r>
            <a:r>
              <a:rPr lang="ru-RU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Едиными стандартами услуг, оказываемых налогоплательщикам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”.</a:t>
            </a:r>
            <a:endParaRPr lang="az-Latn-AZ" dirty="0">
              <a:solidFill>
                <a:schemeClr val="bg1">
                  <a:lumMod val="50000"/>
                </a:schemeClr>
              </a:solidFill>
              <a:ea typeface="Arial"/>
              <a:cs typeface="Arial"/>
              <a:sym typeface="Arial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az-Latn-AZ" sz="500" dirty="0">
              <a:solidFill>
                <a:schemeClr val="bg1">
                  <a:lumMod val="50000"/>
                </a:schemeClr>
              </a:solidFill>
              <a:ea typeface="Arial"/>
              <a:cs typeface="Arial"/>
              <a:sym typeface="Arial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az-Latn-AZ" dirty="0" err="1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Деятельность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центров обслуживания налогоплательщиков регулируется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“Правилами организации деятельности центров обслуживания налогоплательщик</a:t>
            </a:r>
            <a:r>
              <a:rPr lang="ru-RU" i="1" dirty="0" err="1">
                <a:solidFill>
                  <a:srgbClr val="C00000"/>
                </a:solidFill>
                <a:ea typeface="Arial"/>
                <a:cs typeface="Arial"/>
                <a:sym typeface="Arial"/>
              </a:rPr>
              <a:t>ов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”, 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а стратегия управления каналами обслуживания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(стратегия каналов), 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используемая налоговыми органами для информирования и просвещения налогоплательщиков, регулируется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“Правилами использования каналов обслуживания в налоговых органах”</a:t>
            </a:r>
            <a:r>
              <a:rPr lang="ru-RU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</a:pPr>
            <a:endParaRPr lang="ru-RU" sz="500" dirty="0">
              <a:solidFill>
                <a:schemeClr val="bg1">
                  <a:lumMod val="50000"/>
                </a:schemeClr>
              </a:solidFill>
              <a:ea typeface="Arial"/>
              <a:cs typeface="Arial"/>
              <a:sym typeface="Arial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</a:pP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В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Правилах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нашли свое отражение механизмы оцен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ивания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и Основные Показатели Деятельности </a:t>
            </a:r>
            <a:r>
              <a:rPr lang="az-Latn-AZ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(ОПД)</a:t>
            </a:r>
            <a:r>
              <a:rPr lang="ru-RU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по каналам обслуживания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, используемые для повышения качества услуг, оказываемых налогоплательщикам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</a:t>
            </a:r>
            <a:r>
              <a:rPr lang="ru-RU" i="1" dirty="0">
                <a:solidFill>
                  <a:srgbClr val="C00000"/>
                </a:solidFill>
                <a:ea typeface="Arial"/>
                <a:cs typeface="Arial"/>
                <a:sym typeface="Arial"/>
              </a:rPr>
              <a:t>(НП)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,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в том числе</a:t>
            </a:r>
            <a:r>
              <a:rPr lang="az-Latn-AZ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степени удовлетворенности налогоплательщиков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.</a:t>
            </a:r>
            <a:r>
              <a:rPr lang="az-Latn-AZ" sz="2000" dirty="0">
                <a:solidFill>
                  <a:schemeClr val="bg1">
                    <a:lumMod val="50000"/>
                  </a:schemeClr>
                </a:solidFill>
                <a:ea typeface="Arial"/>
                <a:cs typeface="Arial"/>
                <a:sym typeface="Arial"/>
              </a:rPr>
              <a:t>      </a:t>
            </a:r>
            <a:endParaRPr lang="ru-RU" sz="2000" dirty="0">
              <a:solidFill>
                <a:schemeClr val="bg1">
                  <a:lumMod val="50000"/>
                </a:schemeClr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0BFFE5-AA3C-4F39-828D-263801722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873" y="1299104"/>
            <a:ext cx="193357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23223" y="0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Порядок оценивания услуг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55858" y="493558"/>
            <a:ext cx="7056784" cy="40448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altLang="en-US" sz="1600" b="1" i="1" dirty="0">
                <a:solidFill>
                  <a:srgbClr val="C00000"/>
                </a:solidFill>
              </a:rPr>
              <a:t>Порядок </a:t>
            </a:r>
            <a:r>
              <a:rPr lang="az-Latn-AZ" altLang="en-US" sz="1600" b="1" i="1" dirty="0">
                <a:solidFill>
                  <a:srgbClr val="C00000"/>
                </a:solidFill>
              </a:rPr>
              <a:t>оцен</a:t>
            </a:r>
            <a:r>
              <a:rPr lang="ru-RU" altLang="en-US" sz="1600" b="1" i="1" dirty="0">
                <a:solidFill>
                  <a:srgbClr val="C00000"/>
                </a:solidFill>
              </a:rPr>
              <a:t>ивания</a:t>
            </a:r>
            <a:r>
              <a:rPr lang="az-Latn-AZ" altLang="en-US" sz="1600" b="1" i="1" dirty="0">
                <a:solidFill>
                  <a:srgbClr val="C00000"/>
                </a:solidFill>
              </a:rPr>
              <a:t> услуг, предоставл</a:t>
            </a:r>
            <a:r>
              <a:rPr lang="ru-RU" altLang="en-US" sz="1600" b="1" i="1" dirty="0">
                <a:solidFill>
                  <a:srgbClr val="C00000"/>
                </a:solidFill>
              </a:rPr>
              <a:t>яемых </a:t>
            </a:r>
            <a:r>
              <a:rPr lang="az-Latn-AZ" altLang="en-US" sz="1600" b="1" i="1" dirty="0">
                <a:solidFill>
                  <a:srgbClr val="C00000"/>
                </a:solidFill>
              </a:rPr>
              <a:t>в центрах обслуживания:</a:t>
            </a:r>
            <a:endParaRPr lang="ru-RU" altLang="en-US" sz="1600" b="1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ежемесячно определяются оцениваемые услуги и лица,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проводя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щие оценивание;</a:t>
            </a:r>
            <a:endParaRPr lang="ru-RU" altLang="en-US" sz="14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в случайном порядке отбирается </a:t>
            </a:r>
            <a:r>
              <a:rPr lang="az-Latn-AZ" altLang="en-US" sz="1400" i="1" dirty="0">
                <a:solidFill>
                  <a:srgbClr val="C00000"/>
                </a:solidFill>
              </a:rPr>
              <a:t>5-10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услуг </a:t>
            </a:r>
            <a:r>
              <a:rPr lang="az-Latn-AZ" altLang="en-US" sz="1400" dirty="0" err="1">
                <a:solidFill>
                  <a:schemeClr val="bg1">
                    <a:lumMod val="50000"/>
                  </a:schemeClr>
                </a:solidFill>
              </a:rPr>
              <a:t>каждого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сотрудника центра обслуживания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, которые могут быть оценены;</a:t>
            </a:r>
            <a:endParaRPr lang="ru-RU" alt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путем выставления соответствующих баллов по </a:t>
            </a:r>
            <a:r>
              <a:rPr lang="az-Latn-AZ" altLang="en-US" sz="1400" i="1" dirty="0">
                <a:solidFill>
                  <a:srgbClr val="C00000"/>
                </a:solidFill>
              </a:rPr>
              <a:t>100</a:t>
            </a:r>
            <a:r>
              <a:rPr lang="ru-RU" altLang="en-US" sz="1400" i="1" dirty="0">
                <a:solidFill>
                  <a:srgbClr val="C00000"/>
                </a:solidFill>
              </a:rPr>
              <a:t>-</a:t>
            </a:r>
            <a:r>
              <a:rPr lang="az-Latn-AZ" altLang="en-US" sz="1400" i="1" dirty="0">
                <a:solidFill>
                  <a:srgbClr val="C00000"/>
                </a:solidFill>
              </a:rPr>
              <a:t>бал</a:t>
            </a:r>
            <a:r>
              <a:rPr lang="ru-RU" altLang="en-US" sz="1400" i="1" dirty="0">
                <a:solidFill>
                  <a:srgbClr val="C00000"/>
                </a:solidFill>
              </a:rPr>
              <a:t>л</a:t>
            </a:r>
            <a:r>
              <a:rPr lang="az-Latn-AZ" altLang="en-US" sz="1400" i="1" dirty="0">
                <a:solidFill>
                  <a:srgbClr val="C00000"/>
                </a:solidFill>
              </a:rPr>
              <a:t>ьной</a:t>
            </a:r>
            <a:r>
              <a:rPr lang="az-Latn-AZ" altLang="en-US" sz="1400" dirty="0">
                <a:solidFill>
                  <a:srgbClr val="C00000"/>
                </a:solidFill>
              </a:rPr>
              <a:t> 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системе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 проводится оценка 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соответствия </a:t>
            </a:r>
            <a:r>
              <a:rPr lang="az-Latn-AZ" altLang="en-US" sz="1400" dirty="0" err="1">
                <a:solidFill>
                  <a:schemeClr val="bg1">
                    <a:lumMod val="50000"/>
                  </a:schemeClr>
                </a:solidFill>
              </a:rPr>
              <a:t>критериям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результаты оценивания, в том числе выявленные нарушения и требуемые правильные сценарии (нормативы), направляются в налоговые органы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с целью, помимо прочего, минимизировать подобные нарушения в будущем;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о</a:t>
            </a:r>
            <a:r>
              <a:rPr lang="az-Latn-AZ" altLang="en-US" sz="1400" dirty="0" err="1">
                <a:solidFill>
                  <a:schemeClr val="bg1">
                    <a:lumMod val="50000"/>
                  </a:schemeClr>
                </a:solidFill>
              </a:rPr>
              <a:t>пределяются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сотрудники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получившие </a:t>
            </a:r>
            <a:r>
              <a:rPr lang="az-Latn-AZ" altLang="en-US" sz="1400" i="1" dirty="0">
                <a:solidFill>
                  <a:srgbClr val="C00000"/>
                </a:solidFill>
              </a:rPr>
              <a:t>75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и </a:t>
            </a:r>
            <a:r>
              <a:rPr lang="az-Latn-AZ" altLang="en-US" sz="1400" dirty="0" err="1">
                <a:solidFill>
                  <a:schemeClr val="bg1">
                    <a:lumMod val="50000"/>
                  </a:schemeClr>
                </a:solidFill>
              </a:rPr>
              <a:t>более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 баллов, анализируются их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пока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за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тели по </a:t>
            </a:r>
            <a:r>
              <a:rPr lang="az-Latn-AZ" altLang="en-US" sz="1400" i="1" dirty="0">
                <a:solidFill>
                  <a:srgbClr val="C00000"/>
                </a:solidFill>
              </a:rPr>
              <a:t>итоговым картам</a:t>
            </a:r>
            <a:r>
              <a:rPr lang="az-Latn-AZ" altLang="en-US" sz="1400" dirty="0">
                <a:solidFill>
                  <a:srgbClr val="C00000"/>
                </a:solidFill>
              </a:rPr>
              <a:t>;</a:t>
            </a:r>
            <a:endParaRPr lang="ru-RU" altLang="en-US" sz="1400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в</a:t>
            </a:r>
            <a:r>
              <a:rPr lang="az-Latn-AZ" altLang="en-US" sz="1400" dirty="0" err="1">
                <a:solidFill>
                  <a:schemeClr val="bg1">
                    <a:lumMod val="50000"/>
                  </a:schemeClr>
                </a:solidFill>
              </a:rPr>
              <a:t>ыбираются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сотрудники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, результаты которых по итоговым картам являются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наиболее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 высокими;</a:t>
            </a:r>
            <a:endParaRPr lang="ru-RU" alt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 н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аправляется обращение в соответствующую структуру для применения мер поощрения в отношении </a:t>
            </a:r>
            <a:r>
              <a:rPr lang="ru-RU" altLang="en-US" sz="1400" dirty="0">
                <a:solidFill>
                  <a:schemeClr val="bg1">
                    <a:lumMod val="50000"/>
                  </a:schemeClr>
                </a:solidFill>
              </a:rPr>
              <a:t>данных сотрудников</a:t>
            </a:r>
            <a:r>
              <a:rPr lang="az-Latn-AZ" altLang="en-US" sz="14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642" y="1563638"/>
            <a:ext cx="1995862" cy="158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2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23223" y="0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Порядок оценивания услуг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23223" y="526356"/>
            <a:ext cx="6614320" cy="42056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Порядок о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ценивани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я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встреч, адресных услуг, ответов на письменные обращения и переписк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и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инициированной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налоговым органом:</a:t>
            </a:r>
            <a:endParaRPr lang="ru-RU" alt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в течение квартала по каждому налоговому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органу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в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случайном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порядке отбирается не менее </a:t>
            </a:r>
            <a:r>
              <a:rPr lang="ru-RU" altLang="en-US" sz="1600" i="1" dirty="0">
                <a:solidFill>
                  <a:srgbClr val="C00000"/>
                </a:solidFill>
              </a:rPr>
              <a:t>1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письма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по каждому направлению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altLang="en-US" sz="1600" i="1" dirty="0">
                <a:solidFill>
                  <a:srgbClr val="C00000"/>
                </a:solidFill>
              </a:rPr>
              <a:t>3-5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встреч и </a:t>
            </a:r>
            <a:r>
              <a:rPr lang="az-Latn-AZ" altLang="en-US" sz="1600" i="1" dirty="0">
                <a:solidFill>
                  <a:srgbClr val="C00000"/>
                </a:solidFill>
              </a:rPr>
              <a:t>5-10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оказанных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адресных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услуг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ru-RU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путем выставления соответствующих баллов  по </a:t>
            </a:r>
            <a:r>
              <a:rPr lang="az-Latn-AZ" altLang="en-US" sz="1600" i="1" dirty="0">
                <a:solidFill>
                  <a:srgbClr val="C00000"/>
                </a:solidFill>
              </a:rPr>
              <a:t>100</a:t>
            </a:r>
            <a:r>
              <a:rPr lang="ru-RU" altLang="en-US" sz="1600" i="1" dirty="0">
                <a:solidFill>
                  <a:srgbClr val="C00000"/>
                </a:solidFill>
              </a:rPr>
              <a:t>-</a:t>
            </a:r>
            <a:r>
              <a:rPr lang="az-Latn-AZ" altLang="en-US" sz="1600" i="1" dirty="0">
                <a:solidFill>
                  <a:srgbClr val="C00000"/>
                </a:solidFill>
              </a:rPr>
              <a:t>бал</a:t>
            </a:r>
            <a:r>
              <a:rPr lang="ru-RU" altLang="en-US" sz="1600" i="1" dirty="0">
                <a:solidFill>
                  <a:srgbClr val="C00000"/>
                </a:solidFill>
              </a:rPr>
              <a:t>л</a:t>
            </a:r>
            <a:r>
              <a:rPr lang="az-Latn-AZ" altLang="en-US" sz="1600" i="1" dirty="0">
                <a:solidFill>
                  <a:srgbClr val="C00000"/>
                </a:solidFill>
              </a:rPr>
              <a:t>ьной 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системе оценивается соответстви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е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требуемым критериям;</a:t>
            </a:r>
            <a:endParaRPr lang="ru-RU" alt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в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стречи,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оцен</a:t>
            </a:r>
            <a:r>
              <a:rPr lang="ru-RU" altLang="en-US" sz="1600" dirty="0" err="1">
                <a:solidFill>
                  <a:schemeClr val="bg1">
                    <a:lumMod val="50000"/>
                  </a:schemeClr>
                </a:solidFill>
              </a:rPr>
              <a:t>енные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в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altLang="en-US" sz="1600" i="1" dirty="0">
                <a:solidFill>
                  <a:srgbClr val="C00000"/>
                </a:solidFill>
              </a:rPr>
              <a:t>75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и более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балл</a:t>
            </a:r>
            <a:r>
              <a:rPr lang="ru-RU" altLang="en-US" sz="1600" dirty="0" err="1">
                <a:solidFill>
                  <a:schemeClr val="bg1">
                    <a:lumMod val="50000"/>
                  </a:schemeClr>
                </a:solidFill>
              </a:rPr>
              <a:t>ов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 а также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адресные услуги 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и переписка 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с показателем не менее </a:t>
            </a:r>
            <a:r>
              <a:rPr lang="az-Latn-AZ" altLang="en-US" sz="1600" i="1" dirty="0">
                <a:solidFill>
                  <a:srgbClr val="C00000"/>
                </a:solidFill>
              </a:rPr>
              <a:t>80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az-Latn-AZ" altLang="en-US" sz="1600" dirty="0" err="1">
                <a:solidFill>
                  <a:schemeClr val="bg1">
                    <a:lumMod val="50000"/>
                  </a:schemeClr>
                </a:solidFill>
              </a:rPr>
              <a:t>баллов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результаты оценивания, в том числе выявленные нарушения и требуемые правильные сценарии (нормативы), направляются в налоговые органы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sz="1600" dirty="0">
                <a:solidFill>
                  <a:schemeClr val="bg1">
                    <a:lumMod val="50000"/>
                  </a:schemeClr>
                </a:solidFill>
              </a:rPr>
              <a:t>с целью, помимо прочего, минимизировать подобные нарушения в будущем</a:t>
            </a:r>
            <a:r>
              <a:rPr lang="az-Latn-AZ" altLang="en-US" sz="16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523" y="1789597"/>
            <a:ext cx="1906373" cy="152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5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559E52-46CD-4AFA-82B1-DAA68F5D3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210" y="2651832"/>
            <a:ext cx="2371725" cy="192405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Проверка соответствия ОПД целям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251521" y="771550"/>
            <a:ext cx="6696743" cy="35283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О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существля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е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тся проверка соответствия 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полученных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altLang="en-US" b="1" dirty="0">
                <a:solidFill>
                  <a:schemeClr val="bg1">
                    <a:lumMod val="50000"/>
                  </a:schemeClr>
                </a:solidFill>
              </a:rPr>
              <a:t>ОПД</a:t>
            </a:r>
            <a:r>
              <a:rPr lang="az-Latn-AZ" altLang="en-US" b="1" dirty="0">
                <a:solidFill>
                  <a:schemeClr val="bg1">
                    <a:lumMod val="50000"/>
                  </a:schemeClr>
                </a:solidFill>
              </a:rPr>
              <a:t> нижеследующим целям:</a:t>
            </a:r>
            <a:endParaRPr lang="ru-RU" alt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ru-RU" altLang="en-US" dirty="0"/>
              <a:t> </a:t>
            </a:r>
          </a:p>
          <a:p>
            <a:pPr algn="just"/>
            <a:r>
              <a:rPr lang="az-Latn-AZ" altLang="en-US" b="1" i="1" u="sng" dirty="0">
                <a:solidFill>
                  <a:srgbClr val="C00000"/>
                </a:solidFill>
              </a:rPr>
              <a:t>По центр</a:t>
            </a:r>
            <a:r>
              <a:rPr lang="ru-RU" altLang="en-US" b="1" i="1" u="sng" dirty="0">
                <a:solidFill>
                  <a:srgbClr val="C00000"/>
                </a:solidFill>
              </a:rPr>
              <a:t>ам</a:t>
            </a:r>
            <a:r>
              <a:rPr lang="az-Latn-AZ" altLang="en-US" b="1" i="1" u="sng" dirty="0">
                <a:solidFill>
                  <a:srgbClr val="C00000"/>
                </a:solidFill>
              </a:rPr>
              <a:t> обслуживания: </a:t>
            </a:r>
            <a:endParaRPr lang="ru-RU" altLang="en-US" b="1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Уровень приема обратившихся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90%;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Уровень приема обратившихся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в течение 15 мину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т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75%;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Среднее время ожидания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ru-RU" altLang="en-US" i="1" dirty="0">
                <a:solidFill>
                  <a:srgbClr val="C00000"/>
                </a:solidFill>
              </a:rPr>
              <a:t>максимум</a:t>
            </a:r>
            <a:r>
              <a:rPr lang="az-Latn-AZ" altLang="en-US" i="1" dirty="0">
                <a:solidFill>
                  <a:srgbClr val="C00000"/>
                </a:solidFill>
              </a:rPr>
              <a:t> 20 </a:t>
            </a:r>
            <a:r>
              <a:rPr lang="ru-RU" altLang="en-US" i="1" dirty="0">
                <a:solidFill>
                  <a:srgbClr val="C00000"/>
                </a:solidFill>
              </a:rPr>
              <a:t>минут</a:t>
            </a:r>
            <a:r>
              <a:rPr lang="az-Latn-AZ" altLang="en-US" i="1" dirty="0">
                <a:solidFill>
                  <a:srgbClr val="C00000"/>
                </a:solidFill>
              </a:rPr>
              <a:t>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Качество оказанных услуг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75%;</a:t>
            </a:r>
            <a:endParaRPr lang="ru-RU" altLang="en-US" b="1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Уровень удовлетворенности услуго</a:t>
            </a: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й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ru-RU" altLang="en-US" i="1" dirty="0">
                <a:solidFill>
                  <a:srgbClr val="C00000"/>
                </a:solidFill>
              </a:rPr>
              <a:t>минимум </a:t>
            </a:r>
            <a:r>
              <a:rPr lang="az-Latn-AZ" altLang="en-US" i="1" dirty="0">
                <a:solidFill>
                  <a:srgbClr val="C00000"/>
                </a:solidFill>
              </a:rPr>
              <a:t>85%;</a:t>
            </a:r>
            <a:endParaRPr lang="ru-RU" altLang="en-US" b="1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Доступность услуги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97%.</a:t>
            </a:r>
            <a:endParaRPr lang="ru-RU" alt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66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DAE693-7484-4439-B376-F3FECD8A7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064444"/>
            <a:ext cx="2867025" cy="159067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Проверка соответствия ОПД целям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251521" y="1059582"/>
            <a:ext cx="6336703" cy="36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b="1" u="sng" dirty="0">
                <a:solidFill>
                  <a:srgbClr val="C00000"/>
                </a:solidFill>
              </a:rPr>
              <a:t>По переписке</a:t>
            </a:r>
            <a:r>
              <a:rPr lang="az-Latn-AZ" altLang="en-US" b="1" u="sng" dirty="0">
                <a:solidFill>
                  <a:srgbClr val="C00000"/>
                </a:solidFill>
              </a:rPr>
              <a:t>:</a:t>
            </a:r>
            <a:endParaRPr lang="ru-RU" altLang="en-US" b="1" u="sng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к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ачество выданных справок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95%;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качество ответов на запросы по налоговому законодательству и администрированию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80%;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качество писем, отправленных по инициативе налоговых органов 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80%;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процент охвата налогоплательщиков письмами, отправленными по инициативе налогового органа</a:t>
            </a:r>
            <a:r>
              <a:rPr lang="az-Latn-AZ" altLang="en-US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90%;</a:t>
            </a:r>
            <a:endParaRPr lang="ru-RU" altLang="en-US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dirty="0">
                <a:solidFill>
                  <a:schemeClr val="bg1">
                    <a:lumMod val="50000"/>
                  </a:schemeClr>
                </a:solidFill>
              </a:rPr>
              <a:t>процент своевременной отправки писем, подлежащих отправлению – </a:t>
            </a:r>
            <a:r>
              <a:rPr lang="ru-RU" altLang="en-US" i="1" dirty="0">
                <a:solidFill>
                  <a:srgbClr val="C00000"/>
                </a:solidFill>
              </a:rPr>
              <a:t>минимум</a:t>
            </a:r>
            <a:r>
              <a:rPr lang="az-Latn-AZ" altLang="en-US" i="1" dirty="0">
                <a:solidFill>
                  <a:srgbClr val="C00000"/>
                </a:solidFill>
              </a:rPr>
              <a:t> 90%.</a:t>
            </a:r>
            <a:endParaRPr lang="ru-RU" altLang="en-US" i="1" dirty="0">
              <a:solidFill>
                <a:srgbClr val="C00000"/>
              </a:solidFill>
            </a:endParaRPr>
          </a:p>
          <a:p>
            <a:endParaRPr lang="ru-RU" alt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73218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438241" y="4672359"/>
            <a:ext cx="433388" cy="273844"/>
          </a:xfrm>
        </p:spPr>
        <p:txBody>
          <a:bodyPr/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Проверка соответствия ОПД целям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251521" y="627534"/>
            <a:ext cx="7632848" cy="404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u="sng" dirty="0">
                <a:solidFill>
                  <a:srgbClr val="C00000"/>
                </a:solidFill>
              </a:rPr>
              <a:t>По проведенным встречам</a:t>
            </a:r>
            <a:r>
              <a:rPr lang="az-Latn-AZ" altLang="en-US" sz="1600" b="1" u="sng" dirty="0">
                <a:solidFill>
                  <a:srgbClr val="C00000"/>
                </a:solidFill>
              </a:rPr>
              <a:t>:</a:t>
            </a:r>
            <a:endParaRPr lang="ru-RU" altLang="en-US" sz="1600" b="1" u="sng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показатель проведения встреч с учетом требований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70%;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качество встреч</a:t>
            </a:r>
            <a:r>
              <a:rPr lang="az-Latn-AZ" altLang="en-US" sz="1600" dirty="0"/>
              <a:t>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75%;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уровень удовлетворенности встречей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85%</a:t>
            </a:r>
            <a:r>
              <a:rPr lang="ru-RU" altLang="en-US" sz="1600" i="1" dirty="0">
                <a:solidFill>
                  <a:srgbClr val="C00000"/>
                </a:solidFill>
              </a:rPr>
              <a:t>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altLang="en-US" sz="1600" i="1" dirty="0">
              <a:solidFill>
                <a:srgbClr val="C00000"/>
              </a:solidFill>
            </a:endParaRPr>
          </a:p>
          <a:p>
            <a:pPr algn="just"/>
            <a:r>
              <a:rPr lang="ru-RU" altLang="en-US" sz="1600" b="1" u="sng" dirty="0">
                <a:solidFill>
                  <a:srgbClr val="C00000"/>
                </a:solidFill>
              </a:rPr>
              <a:t>По адресным услугам</a:t>
            </a:r>
            <a:r>
              <a:rPr lang="az-Latn-AZ" altLang="en-US" sz="1600" b="1" u="sng" dirty="0">
                <a:solidFill>
                  <a:srgbClr val="C00000"/>
                </a:solidFill>
              </a:rPr>
              <a:t>:</a:t>
            </a:r>
            <a:endParaRPr lang="ru-RU" altLang="en-US" sz="1600" b="1" u="sng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охват НП адресной услугой по конкретной сфере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 </a:t>
            </a:r>
            <a:r>
              <a:rPr lang="az-Latn-AZ" altLang="en-US" sz="1600" i="1" dirty="0">
                <a:solidFill>
                  <a:srgbClr val="C00000"/>
                </a:solidFill>
              </a:rPr>
              <a:t>95%;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охват полной адресной услугой на основании запроса НП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95%;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sz="1600" dirty="0"/>
              <a:t>охват полной адресной услугой </a:t>
            </a:r>
            <a:r>
              <a:rPr lang="ru-RU" altLang="en-US" sz="1600" dirty="0"/>
              <a:t>НП</a:t>
            </a:r>
            <a:r>
              <a:rPr lang="az-Latn-AZ" altLang="en-US" sz="1600" dirty="0"/>
              <a:t>, </a:t>
            </a:r>
            <a:r>
              <a:rPr lang="ru-RU" altLang="en-US" sz="1600" dirty="0"/>
              <a:t>указанных Аппаратом </a:t>
            </a:r>
            <a:r>
              <a:rPr lang="az-Latn-AZ" altLang="en-US" sz="1600" dirty="0"/>
              <a:t>ГНС</a:t>
            </a:r>
            <a:r>
              <a:rPr lang="ru-RU" altLang="en-US" sz="1600" dirty="0"/>
              <a:t> </a:t>
            </a:r>
            <a:r>
              <a:rPr lang="az-Latn-AZ" altLang="en-US" sz="1600" dirty="0"/>
              <a:t>–</a:t>
            </a:r>
            <a:r>
              <a:rPr lang="ru-RU" altLang="en-US" sz="1600" dirty="0"/>
              <a:t>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95%;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altLang="en-US" sz="1600" dirty="0"/>
              <a:t>охват полной адресной услугой новых зарегистрированных </a:t>
            </a:r>
            <a:r>
              <a:rPr lang="ru-RU" altLang="en-US" sz="1600" dirty="0"/>
              <a:t>НП</a:t>
            </a:r>
            <a:r>
              <a:rPr lang="az-Latn-AZ" altLang="en-US" sz="1600" dirty="0"/>
              <a:t>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30%;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к</a:t>
            </a:r>
            <a:r>
              <a:rPr lang="az-Latn-AZ" altLang="en-US" sz="1600" dirty="0"/>
              <a:t>ачество адресной услуг</a:t>
            </a:r>
            <a:r>
              <a:rPr lang="ru-RU" altLang="en-US" sz="1600" dirty="0"/>
              <a:t>и</a:t>
            </a:r>
            <a:r>
              <a:rPr lang="az-Latn-AZ" altLang="en-US" sz="1600" dirty="0"/>
              <a:t>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</a:t>
            </a:r>
            <a:r>
              <a:rPr lang="az-Latn-AZ" altLang="en-US" sz="1600" i="1" dirty="0">
                <a:solidFill>
                  <a:srgbClr val="C00000"/>
                </a:solidFill>
              </a:rPr>
              <a:t> 80%;</a:t>
            </a:r>
            <a:endParaRPr lang="ru-RU" altLang="en-US" sz="1600" i="1" dirty="0">
              <a:solidFill>
                <a:srgbClr val="C00000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altLang="en-US" sz="1600" dirty="0"/>
              <a:t>у</a:t>
            </a:r>
            <a:r>
              <a:rPr lang="az-Latn-AZ" altLang="en-US" sz="1600" dirty="0"/>
              <a:t>ровень удовлетворенности адресной услуго</a:t>
            </a:r>
            <a:r>
              <a:rPr lang="ru-RU" altLang="en-US" sz="1600" dirty="0"/>
              <a:t>й</a:t>
            </a:r>
            <a:r>
              <a:rPr lang="az-Latn-AZ" altLang="en-US" sz="1600" dirty="0"/>
              <a:t> – </a:t>
            </a:r>
            <a:r>
              <a:rPr lang="ru-RU" altLang="en-US" sz="1600" i="1" dirty="0">
                <a:solidFill>
                  <a:srgbClr val="C00000"/>
                </a:solidFill>
              </a:rPr>
              <a:t>минимум </a:t>
            </a:r>
            <a:r>
              <a:rPr lang="az-Latn-AZ" altLang="en-US" sz="1600" i="1" dirty="0">
                <a:solidFill>
                  <a:srgbClr val="C00000"/>
                </a:solidFill>
              </a:rPr>
              <a:t>85%.</a:t>
            </a:r>
            <a:endParaRPr lang="ru-RU" altLang="en-US" sz="1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4660A2-A956-43BE-855C-B2F4A4E05CE2}" type="slidenum">
              <a:rPr lang="ru-RU" altLang="ru-RU" smtClean="0">
                <a:solidFill>
                  <a:prstClr val="white"/>
                </a:solidFill>
              </a:rPr>
              <a:pPr/>
              <a:t>9</a:t>
            </a:fld>
            <a:endParaRPr lang="ru-RU" altLang="ru-RU" dirty="0">
              <a:solidFill>
                <a:prstClr val="white"/>
              </a:solidFill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438241" y="4672359"/>
            <a:ext cx="433388" cy="27384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1" i="0" u="none" strike="noStrike" cap="none">
                <a:solidFill>
                  <a:schemeClr val="bg1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16282" y="28885"/>
            <a:ext cx="10515600" cy="46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dirty="0"/>
              <a:t>Интерактивные услуги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 bwMode="auto">
          <a:xfrm>
            <a:off x="251521" y="615157"/>
            <a:ext cx="8186720" cy="404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en-US" sz="1600" b="1" dirty="0">
                <a:solidFill>
                  <a:srgbClr val="C00000"/>
                </a:solidFill>
              </a:rPr>
              <a:t>Доступные интерактивные услуги</a:t>
            </a:r>
          </a:p>
          <a:p>
            <a:r>
              <a:rPr lang="ru-RU" altLang="en-US" sz="1600" b="1" u="sng" dirty="0">
                <a:solidFill>
                  <a:srgbClr val="C00000"/>
                </a:solidFill>
              </a:rPr>
              <a:t>Регистрация и учет: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-</a:t>
            </a:r>
            <a:r>
              <a:rPr lang="az-Latn-AZ" sz="1400" dirty="0" err="1"/>
              <a:t>регистрация</a:t>
            </a:r>
            <a:r>
              <a:rPr lang="az-Latn-AZ" sz="1400" dirty="0"/>
              <a:t> коммерческих юридических лиц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Постановка на учет</a:t>
            </a:r>
            <a:r>
              <a:rPr lang="az-Latn-AZ" sz="1400" dirty="0"/>
              <a:t> физических лиц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Онлайн-</a:t>
            </a:r>
            <a:r>
              <a:rPr lang="az-Latn-AZ" sz="1400" dirty="0" err="1"/>
              <a:t>регистрация</a:t>
            </a:r>
            <a:r>
              <a:rPr lang="az-Latn-AZ" sz="1400" dirty="0"/>
              <a:t> филиала, представительства налогоплательщика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Онлайн-</a:t>
            </a:r>
            <a:r>
              <a:rPr lang="az-Latn-AZ" sz="1400" dirty="0" err="1"/>
              <a:t>регистрация</a:t>
            </a:r>
            <a:r>
              <a:rPr lang="az-Latn-AZ" sz="1400" dirty="0"/>
              <a:t> субъекта (объекта) хозяйствования  налогоплательщика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Онлайн-регистрация</a:t>
            </a:r>
            <a:r>
              <a:rPr lang="az-Latn-AZ" sz="1400" dirty="0"/>
              <a:t> </a:t>
            </a:r>
            <a:r>
              <a:rPr lang="az-Latn-AZ" sz="1400" dirty="0" err="1"/>
              <a:t>налогоплательщика</a:t>
            </a:r>
            <a:r>
              <a:rPr lang="az-Latn-AZ" sz="1400" dirty="0"/>
              <a:t> </a:t>
            </a:r>
            <a:r>
              <a:rPr lang="ru-RU" sz="1400" dirty="0"/>
              <a:t>в целях </a:t>
            </a:r>
            <a:r>
              <a:rPr lang="az-Latn-AZ" sz="1400" dirty="0"/>
              <a:t>НДС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Онлайн-регистрация</a:t>
            </a:r>
            <a:r>
              <a:rPr lang="az-Latn-AZ" sz="1400" dirty="0"/>
              <a:t> касс</a:t>
            </a:r>
            <a:r>
              <a:rPr lang="ru-RU" sz="1400" dirty="0"/>
              <a:t>ового аппарата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Онлайн-регистрация</a:t>
            </a:r>
            <a:r>
              <a:rPr lang="az-Latn-AZ" sz="1400" dirty="0"/>
              <a:t> POS-терминала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изменение</a:t>
            </a:r>
            <a:r>
              <a:rPr lang="az-Latn-AZ" sz="1400" dirty="0"/>
              <a:t> </a:t>
            </a:r>
            <a:r>
              <a:rPr lang="ru-RU" sz="1400" dirty="0"/>
              <a:t>учетных данных</a:t>
            </a:r>
            <a:r>
              <a:rPr lang="az-Latn-AZ" sz="1400" dirty="0"/>
              <a:t> юридического лица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изменение</a:t>
            </a:r>
            <a:r>
              <a:rPr lang="az-Latn-AZ" sz="1400" dirty="0"/>
              <a:t> </a:t>
            </a:r>
            <a:r>
              <a:rPr lang="ru-RU" sz="1400" dirty="0"/>
              <a:t>учетных </a:t>
            </a:r>
            <a:r>
              <a:rPr lang="az-Latn-AZ" sz="1400" dirty="0"/>
              <a:t>данных физического лица;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az-Latn-AZ" sz="1400" dirty="0" err="1"/>
              <a:t>Онлайн</a:t>
            </a:r>
            <a:r>
              <a:rPr lang="ru-RU" sz="1400" dirty="0"/>
              <a:t> </a:t>
            </a:r>
            <a:r>
              <a:rPr lang="az-Latn-AZ" sz="1400" dirty="0" err="1"/>
              <a:t>изменение</a:t>
            </a:r>
            <a:r>
              <a:rPr lang="az-Latn-AZ" sz="1400" dirty="0"/>
              <a:t> </a:t>
            </a:r>
            <a:r>
              <a:rPr lang="ru-RU" sz="1400" dirty="0"/>
              <a:t>учетных данных</a:t>
            </a:r>
            <a:r>
              <a:rPr lang="az-Latn-AZ" sz="1400" dirty="0"/>
              <a:t> филиала, представительства юридического лица;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</a:t>
            </a:r>
            <a:r>
              <a:rPr lang="az-Latn-AZ" sz="1400" dirty="0" err="1"/>
              <a:t>изменение</a:t>
            </a:r>
            <a:r>
              <a:rPr lang="az-Latn-AZ" sz="1400" dirty="0"/>
              <a:t> </a:t>
            </a:r>
            <a:r>
              <a:rPr lang="ru-RU" sz="1400" dirty="0"/>
              <a:t>учетных </a:t>
            </a:r>
            <a:r>
              <a:rPr lang="az-Latn-AZ" sz="1400" dirty="0"/>
              <a:t>данных субъекта (объекта) хозяйствования  налогоплательщика;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1400" dirty="0"/>
              <a:t>Онлайн </a:t>
            </a:r>
            <a:r>
              <a:rPr lang="az-Latn-AZ" sz="1400" dirty="0" err="1"/>
              <a:t>приостановление</a:t>
            </a:r>
            <a:r>
              <a:rPr lang="az-Latn-AZ" sz="1400" dirty="0"/>
              <a:t> де</a:t>
            </a:r>
            <a:r>
              <a:rPr lang="ru-RU" sz="1400" dirty="0"/>
              <a:t>ятельности</a:t>
            </a:r>
            <a:r>
              <a:rPr lang="az-Latn-AZ" sz="1400" dirty="0"/>
              <a:t> физических лиц</a:t>
            </a:r>
            <a:r>
              <a:rPr lang="az-Latn-AZ" altLang="en-US" sz="1400" i="1" dirty="0">
                <a:solidFill>
                  <a:schemeClr val="tx1"/>
                </a:solidFill>
              </a:rPr>
              <a:t>;</a:t>
            </a:r>
            <a:endParaRPr lang="ru-RU" altLang="en-US" sz="1400" i="1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944F16-BFE4-4F8A-8D5B-1782AACA0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134" y="156600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5898</TotalTime>
  <Words>2595</Words>
  <Application>Microsoft Office PowerPoint</Application>
  <PresentationFormat>On-screen Show (16:9)</PresentationFormat>
  <Paragraphs>351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Calibri Light</vt:lpstr>
      <vt:lpstr>Segoe UI</vt:lpstr>
      <vt:lpstr>Arial</vt:lpstr>
      <vt:lpstr>Courier New</vt:lpstr>
      <vt:lpstr>Calibri</vt:lpstr>
      <vt:lpstr>Wingdings</vt:lpstr>
      <vt:lpstr>Тема Office</vt:lpstr>
      <vt:lpstr>Повышение качества обслуживания налогоплательщиков. Развитие интерактивных услуг на основе обратной связи и исследовании пользовательского опыта</vt:lpstr>
      <vt:lpstr>Содержание</vt:lpstr>
      <vt:lpstr>Общая информация</vt:lpstr>
      <vt:lpstr>Порядок оценивания услуг</vt:lpstr>
      <vt:lpstr>Порядок оценивания услуг</vt:lpstr>
      <vt:lpstr>Проверка соответствия ОПД целям</vt:lpstr>
      <vt:lpstr>Проверка соответствия ОПД целям</vt:lpstr>
      <vt:lpstr>Проверка соответствия ОПД целям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Интерактивные услуги</vt:lpstr>
      <vt:lpstr>Повышение уровня качества оказываемых услуг</vt:lpstr>
      <vt:lpstr>Повышение уровня качества оказываемых услуг</vt:lpstr>
      <vt:lpstr>Определение уровня удовлетворенности оказываемыми услугами</vt:lpstr>
      <vt:lpstr>Определение уровня удовлетворенности оказываемыми услугами</vt:lpstr>
      <vt:lpstr>Определение уровня удовлетворенности оказываемыми услугами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Beynəlxalq vergitutma və vergi monitorinqi baş idarəsinin  2021-ci ilin 9 ayı ərzində  görülmüş işlərin icmalı</dc:title>
  <dc:creator>Sabina I. Mirzayeva</dc:creator>
  <cp:lastModifiedBy>Maya V. Aliyarzada</cp:lastModifiedBy>
  <cp:revision>271</cp:revision>
  <dcterms:modified xsi:type="dcterms:W3CDTF">2022-10-03T13:06:42Z</dcterms:modified>
</cp:coreProperties>
</file>